
<file path=[Content_Types].xml><?xml version="1.0" encoding="utf-8"?>
<Types xmlns="http://schemas.openxmlformats.org/package/2006/content-types">
  <Default Extension="emf" ContentType="image/x-emf"/>
  <Default Extension="jpeg" ContentType="image/jpeg"/>
  <Default Extension="jpg" ContentType="image/jpeg"/>
  <Default Extension="mp3" ContentType="audio/m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6" r:id="rId2"/>
  </p:sldMasterIdLst>
  <p:notesMasterIdLst>
    <p:notesMasterId r:id="rId56"/>
  </p:notesMasterIdLst>
  <p:handoutMasterIdLst>
    <p:handoutMasterId r:id="rId57"/>
  </p:handoutMasterIdLst>
  <p:sldIdLst>
    <p:sldId id="455" r:id="rId3"/>
    <p:sldId id="346" r:id="rId4"/>
    <p:sldId id="452" r:id="rId5"/>
    <p:sldId id="356" r:id="rId6"/>
    <p:sldId id="432" r:id="rId7"/>
    <p:sldId id="433" r:id="rId8"/>
    <p:sldId id="431" r:id="rId9"/>
    <p:sldId id="365" r:id="rId10"/>
    <p:sldId id="456" r:id="rId11"/>
    <p:sldId id="380" r:id="rId12"/>
    <p:sldId id="370" r:id="rId13"/>
    <p:sldId id="366" r:id="rId14"/>
    <p:sldId id="381" r:id="rId15"/>
    <p:sldId id="382" r:id="rId16"/>
    <p:sldId id="383" r:id="rId17"/>
    <p:sldId id="429" r:id="rId18"/>
    <p:sldId id="457" r:id="rId19"/>
    <p:sldId id="453" r:id="rId20"/>
    <p:sldId id="454" r:id="rId21"/>
    <p:sldId id="368" r:id="rId22"/>
    <p:sldId id="371" r:id="rId23"/>
    <p:sldId id="372" r:id="rId24"/>
    <p:sldId id="440" r:id="rId25"/>
    <p:sldId id="441" r:id="rId26"/>
    <p:sldId id="442" r:id="rId27"/>
    <p:sldId id="443" r:id="rId28"/>
    <p:sldId id="459" r:id="rId29"/>
    <p:sldId id="389" r:id="rId30"/>
    <p:sldId id="390" r:id="rId31"/>
    <p:sldId id="393" r:id="rId32"/>
    <p:sldId id="394" r:id="rId33"/>
    <p:sldId id="430" r:id="rId34"/>
    <p:sldId id="434" r:id="rId35"/>
    <p:sldId id="395" r:id="rId36"/>
    <p:sldId id="460" r:id="rId37"/>
    <p:sldId id="396" r:id="rId38"/>
    <p:sldId id="439" r:id="rId39"/>
    <p:sldId id="438" r:id="rId40"/>
    <p:sldId id="436" r:id="rId41"/>
    <p:sldId id="444" r:id="rId42"/>
    <p:sldId id="445" r:id="rId43"/>
    <p:sldId id="446" r:id="rId44"/>
    <p:sldId id="447" r:id="rId45"/>
    <p:sldId id="448" r:id="rId46"/>
    <p:sldId id="449" r:id="rId47"/>
    <p:sldId id="403" r:id="rId48"/>
    <p:sldId id="458" r:id="rId49"/>
    <p:sldId id="404" r:id="rId50"/>
    <p:sldId id="405" r:id="rId51"/>
    <p:sldId id="450" r:id="rId52"/>
    <p:sldId id="451" r:id="rId53"/>
    <p:sldId id="406" r:id="rId54"/>
    <p:sldId id="427" r:id="rId55"/>
  </p:sldIdLst>
  <p:sldSz cx="12192000" cy="6858000"/>
  <p:notesSz cx="6858000" cy="9144000"/>
  <p:custDataLst>
    <p:tags r:id="rId5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越 李" initials="越" lastIdx="1" clrIdx="0">
    <p:extLst>
      <p:ext uri="{19B8F6BF-5375-455C-9EA6-DF929625EA0E}">
        <p15:presenceInfo xmlns:p15="http://schemas.microsoft.com/office/powerpoint/2012/main" userId="62eeef3d7da66ee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85C5FF"/>
    <a:srgbClr val="FFFFFF"/>
    <a:srgbClr val="898989"/>
    <a:srgbClr val="E600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71" autoAdjust="0"/>
    <p:restoredTop sz="83646" autoAdjust="0"/>
  </p:normalViewPr>
  <p:slideViewPr>
    <p:cSldViewPr snapToGrid="0" showGuides="1">
      <p:cViewPr varScale="1">
        <p:scale>
          <a:sx n="91" d="100"/>
          <a:sy n="91" d="100"/>
        </p:scale>
        <p:origin x="1208" y="1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168" d="100"/>
          <a:sy n="168" d="100"/>
        </p:scale>
        <p:origin x="5432" y="21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ags" Target="tags/tag1.xml"/><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commentAuthors" Target="commentAuthor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handoutMaster" Target="handoutMasters/handout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E870044-25ED-4E18-901A-C6EB763D6C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5F289518-C443-4D56-AE28-EFD59093B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DA445A5-EAEA-471A-A764-D02BDE2350C3}" type="datetimeFigureOut">
              <a:rPr lang="zh-CN" altLang="en-US" smtClean="0"/>
              <a:t>2024/5/28</a:t>
            </a:fld>
            <a:endParaRPr lang="zh-CN" altLang="en-US"/>
          </a:p>
        </p:txBody>
      </p:sp>
      <p:sp>
        <p:nvSpPr>
          <p:cNvPr id="4" name="页脚占位符 3">
            <a:extLst>
              <a:ext uri="{FF2B5EF4-FFF2-40B4-BE49-F238E27FC236}">
                <a16:creationId xmlns:a16="http://schemas.microsoft.com/office/drawing/2014/main" id="{0CAB52DA-5EBE-4165-AC1A-DBC6F4BC423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9519C8A6-40B6-456C-A701-2ABBF283DB5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86B029-1D43-47DC-AA71-792A29313082}" type="slidenum">
              <a:rPr lang="zh-CN" altLang="en-US" smtClean="0"/>
              <a:t>‹#›</a:t>
            </a:fld>
            <a:endParaRPr lang="zh-CN" altLang="en-US"/>
          </a:p>
        </p:txBody>
      </p:sp>
    </p:spTree>
    <p:extLst>
      <p:ext uri="{BB962C8B-B14F-4D97-AF65-F5344CB8AC3E}">
        <p14:creationId xmlns:p14="http://schemas.microsoft.com/office/powerpoint/2010/main" val="2865379026"/>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00.png>
</file>

<file path=ppt/media/image101.png>
</file>

<file path=ppt/media/image102.png>
</file>

<file path=ppt/media/image1020.png>
</file>

<file path=ppt/media/image103.png>
</file>

<file path=ppt/media/image104.png>
</file>

<file path=ppt/media/image1040.png>
</file>

<file path=ppt/media/image105.png>
</file>

<file path=ppt/media/image106.png>
</file>

<file path=ppt/media/image1060.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80.png>
</file>

<file path=ppt/media/image119.png>
</file>

<file path=ppt/media/image1190.png>
</file>

<file path=ppt/media/image12.jpeg>
</file>

<file path=ppt/media/image120.png>
</file>

<file path=ppt/media/image1200.png>
</file>

<file path=ppt/media/image121.png>
</file>

<file path=ppt/media/image1210.png>
</file>

<file path=ppt/media/image1211.png>
</file>

<file path=ppt/media/image122.png>
</file>

<file path=ppt/media/image1220.png>
</file>

<file path=ppt/media/image123.png>
</file>

<file path=ppt/media/image1230.png>
</file>

<file path=ppt/media/image124.png>
</file>

<file path=ppt/media/image1240.png>
</file>

<file path=ppt/media/image1241.png>
</file>

<file path=ppt/media/image125.png>
</file>

<file path=ppt/media/image1250.png>
</file>

<file path=ppt/media/image126.png>
</file>

<file path=ppt/media/image1260.png>
</file>

<file path=ppt/media/image1261.png>
</file>

<file path=ppt/media/image127.png>
</file>

<file path=ppt/media/image1270.png>
</file>

<file path=ppt/media/image1271.png>
</file>

<file path=ppt/media/image128.png>
</file>

<file path=ppt/media/image1280.png>
</file>

<file path=ppt/media/image129.png>
</file>

<file path=ppt/media/image1290.png>
</file>

<file path=ppt/media/image13.png>
</file>

<file path=ppt/media/image130.png>
</file>

<file path=ppt/media/image1300.png>
</file>

<file path=ppt/media/image131.png>
</file>

<file path=ppt/media/image1310.png>
</file>

<file path=ppt/media/image1311.png>
</file>

<file path=ppt/media/image132.png>
</file>

<file path=ppt/media/image1320.png>
</file>

<file path=ppt/media/image133.png>
</file>

<file path=ppt/media/image1330.png>
</file>

<file path=ppt/media/image134.png>
</file>

<file path=ppt/media/image1340.png>
</file>

<file path=ppt/media/image135.png>
</file>

<file path=ppt/media/image136.png>
</file>

<file path=ppt/media/image137.png>
</file>

<file path=ppt/media/image138.png>
</file>

<file path=ppt/media/image139.png>
</file>

<file path=ppt/media/image14.png>
</file>

<file path=ppt/media/image140.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10.png>
</file>

<file path=ppt/media/image2110.png>
</file>

<file path=ppt/media/image2111.png>
</file>

<file path=ppt/media/image22.png>
</file>

<file path=ppt/media/image23.png>
</file>

<file path=ppt/media/image2310.png>
</file>

<file path=ppt/media/image25.png>
</file>

<file path=ppt/media/image26.png>
</file>

<file path=ppt/media/image27.png>
</file>

<file path=ppt/media/image28.png>
</file>

<file path=ppt/media/image29.png>
</file>

<file path=ppt/media/image3.png>
</file>

<file path=ppt/media/image31.png>
</file>

<file path=ppt/media/image32.png>
</file>

<file path=ppt/media/image33.png>
</file>

<file path=ppt/media/image3310.png>
</file>

<file path=ppt/media/image34.png>
</file>

<file path=ppt/media/image37.png>
</file>

<file path=ppt/media/image38.png>
</file>

<file path=ppt/media/image39.png>
</file>

<file path=ppt/media/image4.png>
</file>

<file path=ppt/media/image40.png>
</file>

<file path=ppt/media/image400.png>
</file>

<file path=ppt/media/image41.png>
</file>

<file path=ppt/media/image410.png>
</file>

<file path=ppt/media/image42.png>
</file>

<file path=ppt/media/image420.png>
</file>

<file path=ppt/media/image43.png>
</file>

<file path=ppt/media/image44.png>
</file>

<file path=ppt/media/image45.png>
</file>

<file path=ppt/media/image46.png>
</file>

<file path=ppt/media/image47.png>
</file>

<file path=ppt/media/image470.png>
</file>

<file path=ppt/media/image48.png>
</file>

<file path=ppt/media/image480.png>
</file>

<file path=ppt/media/image49.tiff>
</file>

<file path=ppt/media/image490.png>
</file>

<file path=ppt/media/image5.png>
</file>

<file path=ppt/media/image50.png>
</file>

<file path=ppt/media/image51.png>
</file>

<file path=ppt/media/image511.png>
</file>

<file path=ppt/media/image52.png>
</file>

<file path=ppt/media/image520.png>
</file>

<file path=ppt/media/image53.png>
</file>

<file path=ppt/media/image54.png>
</file>

<file path=ppt/media/image541.png>
</file>

<file path=ppt/media/image55.png>
</file>

<file path=ppt/media/image56.png>
</file>

<file path=ppt/media/image57.png>
</file>

<file path=ppt/media/image58.png>
</file>

<file path=ppt/media/image580.png>
</file>

<file path=ppt/media/image59.png>
</file>

<file path=ppt/media/image6.png>
</file>

<file path=ppt/media/image60.png>
</file>

<file path=ppt/media/image600.png>
</file>

<file path=ppt/media/image61.png>
</file>

<file path=ppt/media/image611.png>
</file>

<file path=ppt/media/image62.png>
</file>

<file path=ppt/media/image621.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00.png>
</file>

<file path=ppt/media/image71.png>
</file>

<file path=ppt/media/image710.png>
</file>

<file path=ppt/media/image72.png>
</file>

<file path=ppt/media/image720.png>
</file>

<file path=ppt/media/image73.png>
</file>

<file path=ppt/media/image74.png>
</file>

<file path=ppt/media/image75.png>
</file>

<file path=ppt/media/image750.png>
</file>

<file path=ppt/media/image7500.png>
</file>

<file path=ppt/media/image76.png>
</file>

<file path=ppt/media/image77.png>
</file>

<file path=ppt/media/image770.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70.png>
</file>

<file path=ppt/media/image88.png>
</file>

<file path=ppt/media/image880.png>
</file>

<file path=ppt/media/image89.png>
</file>

<file path=ppt/media/image9.png>
</file>

<file path=ppt/media/image90.png>
</file>

<file path=ppt/media/image91.png>
</file>

<file path=ppt/media/image92.png>
</file>

<file path=ppt/media/image93.png>
</file>

<file path=ppt/media/image94.png>
</file>

<file path=ppt/media/image940.png>
</file>

<file path=ppt/media/image95.png>
</file>

<file path=ppt/media/image96.png>
</file>

<file path=ppt/media/image97.png>
</file>

<file path=ppt/media/image98.png>
</file>

<file path=ppt/media/image9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BA2A3E-3786-4FE7-BA9C-4C7CD2D5C4D8}" type="datetimeFigureOut">
              <a:rPr lang="zh-CN" altLang="en-US" smtClean="0"/>
              <a:t>2024/5/28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85D5D6-4E3F-411C-8722-AE80321700F2}" type="slidenum">
              <a:rPr lang="zh-CN" altLang="en-US" smtClean="0"/>
              <a:t>‹#›</a:t>
            </a:fld>
            <a:endParaRPr lang="zh-CN" altLang="en-US"/>
          </a:p>
        </p:txBody>
      </p:sp>
    </p:spTree>
    <p:extLst>
      <p:ext uri="{BB962C8B-B14F-4D97-AF65-F5344CB8AC3E}">
        <p14:creationId xmlns:p14="http://schemas.microsoft.com/office/powerpoint/2010/main" val="41201142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8A036312-6A05-4643-B813-780AEBCA5446}" type="slidenum">
              <a:rPr lang="zh-CN" altLang="en-US" smtClean="0"/>
              <a:t>1</a:t>
            </a:fld>
            <a:endParaRPr lang="zh-CN" altLang="en-US"/>
          </a:p>
        </p:txBody>
      </p:sp>
    </p:spTree>
    <p:extLst>
      <p:ext uri="{BB962C8B-B14F-4D97-AF65-F5344CB8AC3E}">
        <p14:creationId xmlns:p14="http://schemas.microsoft.com/office/powerpoint/2010/main" val="2044821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循环神经网络</a:t>
            </a:r>
            <a:endParaRPr lang="en-US" altLang="zh-CN" dirty="0"/>
          </a:p>
          <a:p>
            <a:pPr lvl="1"/>
            <a:r>
              <a:rPr lang="zh-CN" altLang="en-US" dirty="0"/>
              <a:t>循环神经网络通过使用带自反馈的神经元，能够处理任意长度的序列。</a:t>
            </a:r>
            <a:endParaRPr lang="en-US" altLang="zh-CN" dirty="0"/>
          </a:p>
          <a:p>
            <a:pPr lvl="1"/>
            <a:r>
              <a:rPr lang="zh-CN" altLang="en-US" dirty="0"/>
              <a:t>循环神经网络比前馈神经网络更加符合生物神经网络的结构。</a:t>
            </a:r>
            <a:endParaRPr lang="en-US" altLang="zh-CN" dirty="0"/>
          </a:p>
          <a:p>
            <a:pPr lvl="1"/>
            <a:r>
              <a:rPr lang="zh-CN" altLang="en-US" dirty="0"/>
              <a:t>循环神经网络已经被广泛应用在语音识别、语言模型以及自然语言生成等任务上。</a:t>
            </a:r>
          </a:p>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10</a:t>
            </a:fld>
            <a:endParaRPr lang="zh-CN" altLang="en-US"/>
          </a:p>
        </p:txBody>
      </p:sp>
    </p:spTree>
    <p:extLst>
      <p:ext uri="{BB962C8B-B14F-4D97-AF65-F5344CB8AC3E}">
        <p14:creationId xmlns:p14="http://schemas.microsoft.com/office/powerpoint/2010/main" val="14128602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循环神经网络</a:t>
            </a:r>
            <a:endParaRPr lang="en-US" altLang="zh-CN" dirty="0"/>
          </a:p>
          <a:p>
            <a:pPr lvl="1"/>
            <a:r>
              <a:rPr lang="zh-CN" altLang="en-US" dirty="0"/>
              <a:t>循环神经网络通过使用带自反馈的神经元，能够处理任意长度的序列。</a:t>
            </a:r>
            <a:endParaRPr lang="en-US" altLang="zh-CN" dirty="0"/>
          </a:p>
          <a:p>
            <a:pPr lvl="1"/>
            <a:r>
              <a:rPr lang="zh-CN" altLang="en-US" dirty="0"/>
              <a:t>循环神经网络比前馈神经网络更加符合生物神经网络的结构。</a:t>
            </a:r>
            <a:endParaRPr lang="en-US" altLang="zh-CN" dirty="0"/>
          </a:p>
          <a:p>
            <a:pPr lvl="1"/>
            <a:r>
              <a:rPr lang="zh-CN" altLang="en-US" dirty="0"/>
              <a:t>循环神经网络已经被广泛应用在语音识别、语言模型以及自然语言生成等任务上。</a:t>
            </a:r>
          </a:p>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11</a:t>
            </a:fld>
            <a:endParaRPr lang="zh-CN" altLang="en-US"/>
          </a:p>
        </p:txBody>
      </p:sp>
    </p:spTree>
    <p:extLst>
      <p:ext uri="{BB962C8B-B14F-4D97-AF65-F5344CB8AC3E}">
        <p14:creationId xmlns:p14="http://schemas.microsoft.com/office/powerpoint/2010/main" val="24330425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12</a:t>
            </a:fld>
            <a:endParaRPr lang="zh-CN" altLang="en-US"/>
          </a:p>
        </p:txBody>
      </p:sp>
    </p:spTree>
    <p:extLst>
      <p:ext uri="{BB962C8B-B14F-4D97-AF65-F5344CB8AC3E}">
        <p14:creationId xmlns:p14="http://schemas.microsoft.com/office/powerpoint/2010/main" val="12652445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在实际工作中，经常遇到的时间序列处理问题包括：</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自然语言处理问题。</a:t>
            </a:r>
            <a:r>
              <a:rPr lang="en-GB" sz="1200" b="0" i="0" u="none" strike="noStrike" kern="1200" dirty="0">
                <a:solidFill>
                  <a:schemeClr val="tx1"/>
                </a:solidFill>
                <a:effectLst/>
                <a:latin typeface="+mn-lt"/>
                <a:ea typeface="+mn-ea"/>
                <a:cs typeface="+mn-cs"/>
              </a:rPr>
              <a:t>x1</a:t>
            </a:r>
            <a:r>
              <a:rPr lang="zh-CN" altLang="en-US" sz="1200" b="0" i="0" u="none" strike="noStrike" kern="1200" dirty="0">
                <a:solidFill>
                  <a:schemeClr val="tx1"/>
                </a:solidFill>
                <a:effectLst/>
                <a:latin typeface="+mn-lt"/>
                <a:ea typeface="+mn-ea"/>
                <a:cs typeface="+mn-cs"/>
              </a:rPr>
              <a:t>可以看做是第一个单词，</a:t>
            </a:r>
            <a:r>
              <a:rPr lang="en-GB" sz="1200" b="0" i="0" u="none" strike="noStrike" kern="1200" dirty="0">
                <a:solidFill>
                  <a:schemeClr val="tx1"/>
                </a:solidFill>
                <a:effectLst/>
                <a:latin typeface="+mn-lt"/>
                <a:ea typeface="+mn-ea"/>
                <a:cs typeface="+mn-cs"/>
              </a:rPr>
              <a:t>x2</a:t>
            </a:r>
            <a:r>
              <a:rPr lang="zh-CN" altLang="en-US" sz="1200" b="0" i="0" u="none" strike="noStrike" kern="1200" dirty="0">
                <a:solidFill>
                  <a:schemeClr val="tx1"/>
                </a:solidFill>
                <a:effectLst/>
                <a:latin typeface="+mn-lt"/>
                <a:ea typeface="+mn-ea"/>
                <a:cs typeface="+mn-cs"/>
              </a:rPr>
              <a:t>可以看做是第二个单词，依次类推。</a:t>
            </a:r>
          </a:p>
          <a:p>
            <a:r>
              <a:rPr lang="zh-CN" altLang="en-US" sz="1200" b="0" i="0" u="none" strike="noStrike" kern="1200" dirty="0">
                <a:solidFill>
                  <a:schemeClr val="tx1"/>
                </a:solidFill>
                <a:effectLst/>
                <a:latin typeface="+mn-lt"/>
                <a:ea typeface="+mn-ea"/>
                <a:cs typeface="+mn-cs"/>
              </a:rPr>
              <a:t>语音处理。此时，</a:t>
            </a:r>
            <a:r>
              <a:rPr lang="en-GB" sz="1200" b="0" i="0" u="none" strike="noStrike" kern="1200" dirty="0">
                <a:solidFill>
                  <a:schemeClr val="tx1"/>
                </a:solidFill>
                <a:effectLst/>
                <a:latin typeface="+mn-lt"/>
                <a:ea typeface="+mn-ea"/>
                <a:cs typeface="+mn-cs"/>
              </a:rPr>
              <a:t>x1、x2、x3……</a:t>
            </a:r>
            <a:r>
              <a:rPr lang="zh-CN" altLang="en-US" sz="1200" b="0" i="0" u="none" strike="noStrike" kern="1200" dirty="0">
                <a:solidFill>
                  <a:schemeClr val="tx1"/>
                </a:solidFill>
                <a:effectLst/>
                <a:latin typeface="+mn-lt"/>
                <a:ea typeface="+mn-ea"/>
                <a:cs typeface="+mn-cs"/>
              </a:rPr>
              <a:t>是每帧的声音信号。</a:t>
            </a:r>
          </a:p>
          <a:p>
            <a:r>
              <a:rPr lang="zh-CN" altLang="en-US" sz="1200" b="0" i="0" u="none" strike="noStrike" kern="1200" dirty="0">
                <a:solidFill>
                  <a:schemeClr val="tx1"/>
                </a:solidFill>
                <a:effectLst/>
                <a:latin typeface="+mn-lt"/>
                <a:ea typeface="+mn-ea"/>
                <a:cs typeface="+mn-cs"/>
              </a:rPr>
              <a:t>时间序列问题。例如每天的股票价格等等。</a:t>
            </a:r>
          </a:p>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13</a:t>
            </a:fld>
            <a:endParaRPr lang="zh-CN" altLang="en-US"/>
          </a:p>
        </p:txBody>
      </p:sp>
    </p:spTree>
    <p:extLst>
      <p:ext uri="{BB962C8B-B14F-4D97-AF65-F5344CB8AC3E}">
        <p14:creationId xmlns:p14="http://schemas.microsoft.com/office/powerpoint/2010/main" val="21239222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在实际工作中，经常遇到的时间序列处理问题包括：</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自然语言处理问题。</a:t>
            </a:r>
            <a:r>
              <a:rPr lang="en-GB" sz="1200" b="0" i="0" u="none" strike="noStrike" kern="1200" dirty="0">
                <a:solidFill>
                  <a:schemeClr val="tx1"/>
                </a:solidFill>
                <a:effectLst/>
                <a:latin typeface="+mn-lt"/>
                <a:ea typeface="+mn-ea"/>
                <a:cs typeface="+mn-cs"/>
              </a:rPr>
              <a:t>x1</a:t>
            </a:r>
            <a:r>
              <a:rPr lang="zh-CN" altLang="en-US" sz="1200" b="0" i="0" u="none" strike="noStrike" kern="1200" dirty="0">
                <a:solidFill>
                  <a:schemeClr val="tx1"/>
                </a:solidFill>
                <a:effectLst/>
                <a:latin typeface="+mn-lt"/>
                <a:ea typeface="+mn-ea"/>
                <a:cs typeface="+mn-cs"/>
              </a:rPr>
              <a:t>可以看做是第一个单词，</a:t>
            </a:r>
            <a:r>
              <a:rPr lang="en-GB" sz="1200" b="0" i="0" u="none" strike="noStrike" kern="1200" dirty="0">
                <a:solidFill>
                  <a:schemeClr val="tx1"/>
                </a:solidFill>
                <a:effectLst/>
                <a:latin typeface="+mn-lt"/>
                <a:ea typeface="+mn-ea"/>
                <a:cs typeface="+mn-cs"/>
              </a:rPr>
              <a:t>x2</a:t>
            </a:r>
            <a:r>
              <a:rPr lang="zh-CN" altLang="en-US" sz="1200" b="0" i="0" u="none" strike="noStrike" kern="1200" dirty="0">
                <a:solidFill>
                  <a:schemeClr val="tx1"/>
                </a:solidFill>
                <a:effectLst/>
                <a:latin typeface="+mn-lt"/>
                <a:ea typeface="+mn-ea"/>
                <a:cs typeface="+mn-cs"/>
              </a:rPr>
              <a:t>可以看做是第二个单词，依次类推。</a:t>
            </a:r>
          </a:p>
          <a:p>
            <a:r>
              <a:rPr lang="zh-CN" altLang="en-US" sz="1200" b="0" i="0" u="none" strike="noStrike" kern="1200" dirty="0">
                <a:solidFill>
                  <a:schemeClr val="tx1"/>
                </a:solidFill>
                <a:effectLst/>
                <a:latin typeface="+mn-lt"/>
                <a:ea typeface="+mn-ea"/>
                <a:cs typeface="+mn-cs"/>
              </a:rPr>
              <a:t>语音处理。此时，</a:t>
            </a:r>
            <a:r>
              <a:rPr lang="en-GB" sz="1200" b="0" i="0" u="none" strike="noStrike" kern="1200" dirty="0">
                <a:solidFill>
                  <a:schemeClr val="tx1"/>
                </a:solidFill>
                <a:effectLst/>
                <a:latin typeface="+mn-lt"/>
                <a:ea typeface="+mn-ea"/>
                <a:cs typeface="+mn-cs"/>
              </a:rPr>
              <a:t>x1、x2、x3……</a:t>
            </a:r>
            <a:r>
              <a:rPr lang="zh-CN" altLang="en-US" sz="1200" b="0" i="0" u="none" strike="noStrike" kern="1200" dirty="0">
                <a:solidFill>
                  <a:schemeClr val="tx1"/>
                </a:solidFill>
                <a:effectLst/>
                <a:latin typeface="+mn-lt"/>
                <a:ea typeface="+mn-ea"/>
                <a:cs typeface="+mn-cs"/>
              </a:rPr>
              <a:t>是每帧的声音信号。</a:t>
            </a:r>
          </a:p>
          <a:p>
            <a:r>
              <a:rPr lang="zh-CN" altLang="en-US" sz="1200" b="0" i="0" u="none" strike="noStrike" kern="1200" dirty="0">
                <a:solidFill>
                  <a:schemeClr val="tx1"/>
                </a:solidFill>
                <a:effectLst/>
                <a:latin typeface="+mn-lt"/>
                <a:ea typeface="+mn-ea"/>
                <a:cs typeface="+mn-cs"/>
              </a:rPr>
              <a:t>时间序列问题。例如每天的股票价格等等。</a:t>
            </a:r>
          </a:p>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14</a:t>
            </a:fld>
            <a:endParaRPr lang="zh-CN" altLang="en-US"/>
          </a:p>
        </p:txBody>
      </p:sp>
    </p:spTree>
    <p:extLst>
      <p:ext uri="{BB962C8B-B14F-4D97-AF65-F5344CB8AC3E}">
        <p14:creationId xmlns:p14="http://schemas.microsoft.com/office/powerpoint/2010/main" val="15897076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在实际工作中，经常遇到的时间序列处理问题包括：</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自然语言处理问题。</a:t>
            </a:r>
            <a:r>
              <a:rPr lang="en-GB" sz="1200" b="0" i="0" u="none" strike="noStrike" kern="1200" dirty="0">
                <a:solidFill>
                  <a:schemeClr val="tx1"/>
                </a:solidFill>
                <a:effectLst/>
                <a:latin typeface="+mn-lt"/>
                <a:ea typeface="+mn-ea"/>
                <a:cs typeface="+mn-cs"/>
              </a:rPr>
              <a:t>x1</a:t>
            </a:r>
            <a:r>
              <a:rPr lang="zh-CN" altLang="en-US" sz="1200" b="0" i="0" u="none" strike="noStrike" kern="1200" dirty="0">
                <a:solidFill>
                  <a:schemeClr val="tx1"/>
                </a:solidFill>
                <a:effectLst/>
                <a:latin typeface="+mn-lt"/>
                <a:ea typeface="+mn-ea"/>
                <a:cs typeface="+mn-cs"/>
              </a:rPr>
              <a:t>可以看做是第一个单词，</a:t>
            </a:r>
            <a:r>
              <a:rPr lang="en-GB" sz="1200" b="0" i="0" u="none" strike="noStrike" kern="1200" dirty="0">
                <a:solidFill>
                  <a:schemeClr val="tx1"/>
                </a:solidFill>
                <a:effectLst/>
                <a:latin typeface="+mn-lt"/>
                <a:ea typeface="+mn-ea"/>
                <a:cs typeface="+mn-cs"/>
              </a:rPr>
              <a:t>x2</a:t>
            </a:r>
            <a:r>
              <a:rPr lang="zh-CN" altLang="en-US" sz="1200" b="0" i="0" u="none" strike="noStrike" kern="1200" dirty="0">
                <a:solidFill>
                  <a:schemeClr val="tx1"/>
                </a:solidFill>
                <a:effectLst/>
                <a:latin typeface="+mn-lt"/>
                <a:ea typeface="+mn-ea"/>
                <a:cs typeface="+mn-cs"/>
              </a:rPr>
              <a:t>可以看做是第二个单词，依次类推。</a:t>
            </a:r>
          </a:p>
          <a:p>
            <a:r>
              <a:rPr lang="zh-CN" altLang="en-US" sz="1200" b="0" i="0" u="none" strike="noStrike" kern="1200" dirty="0">
                <a:solidFill>
                  <a:schemeClr val="tx1"/>
                </a:solidFill>
                <a:effectLst/>
                <a:latin typeface="+mn-lt"/>
                <a:ea typeface="+mn-ea"/>
                <a:cs typeface="+mn-cs"/>
              </a:rPr>
              <a:t>语音处理。此时，</a:t>
            </a:r>
            <a:r>
              <a:rPr lang="en-GB" sz="1200" b="0" i="0" u="none" strike="noStrike" kern="1200" dirty="0">
                <a:solidFill>
                  <a:schemeClr val="tx1"/>
                </a:solidFill>
                <a:effectLst/>
                <a:latin typeface="+mn-lt"/>
                <a:ea typeface="+mn-ea"/>
                <a:cs typeface="+mn-cs"/>
              </a:rPr>
              <a:t>x1、x2、x3……</a:t>
            </a:r>
            <a:r>
              <a:rPr lang="zh-CN" altLang="en-US" sz="1200" b="0" i="0" u="none" strike="noStrike" kern="1200" dirty="0">
                <a:solidFill>
                  <a:schemeClr val="tx1"/>
                </a:solidFill>
                <a:effectLst/>
                <a:latin typeface="+mn-lt"/>
                <a:ea typeface="+mn-ea"/>
                <a:cs typeface="+mn-cs"/>
              </a:rPr>
              <a:t>是每帧的声音信号。</a:t>
            </a:r>
          </a:p>
          <a:p>
            <a:r>
              <a:rPr lang="zh-CN" altLang="en-US" sz="1200" b="0" i="0" u="none" strike="noStrike" kern="1200" dirty="0">
                <a:solidFill>
                  <a:schemeClr val="tx1"/>
                </a:solidFill>
                <a:effectLst/>
                <a:latin typeface="+mn-lt"/>
                <a:ea typeface="+mn-ea"/>
                <a:cs typeface="+mn-cs"/>
              </a:rPr>
              <a:t>时间序列问题。例如每天的股票价格等等。</a:t>
            </a:r>
          </a:p>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15</a:t>
            </a:fld>
            <a:endParaRPr lang="zh-CN" altLang="en-US"/>
          </a:p>
        </p:txBody>
      </p:sp>
    </p:spTree>
    <p:extLst>
      <p:ext uri="{BB962C8B-B14F-4D97-AF65-F5344CB8AC3E}">
        <p14:creationId xmlns:p14="http://schemas.microsoft.com/office/powerpoint/2010/main" val="14512336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16</a:t>
            </a:fld>
            <a:endParaRPr lang="zh-CN" altLang="en-US"/>
          </a:p>
        </p:txBody>
      </p:sp>
    </p:spTree>
    <p:extLst>
      <p:ext uri="{BB962C8B-B14F-4D97-AF65-F5344CB8AC3E}">
        <p14:creationId xmlns:p14="http://schemas.microsoft.com/office/powerpoint/2010/main" val="27344525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17</a:t>
            </a:fld>
            <a:endParaRPr lang="zh-CN" altLang="en-US"/>
          </a:p>
        </p:txBody>
      </p:sp>
    </p:spTree>
    <p:extLst>
      <p:ext uri="{BB962C8B-B14F-4D97-AF65-F5344CB8AC3E}">
        <p14:creationId xmlns:p14="http://schemas.microsoft.com/office/powerpoint/2010/main" val="21028860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18</a:t>
            </a:fld>
            <a:endParaRPr lang="zh-CN" altLang="en-US"/>
          </a:p>
        </p:txBody>
      </p:sp>
    </p:spTree>
    <p:extLst>
      <p:ext uri="{BB962C8B-B14F-4D97-AF65-F5344CB8AC3E}">
        <p14:creationId xmlns:p14="http://schemas.microsoft.com/office/powerpoint/2010/main" val="32161424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19</a:t>
            </a:fld>
            <a:endParaRPr lang="zh-CN" altLang="en-US"/>
          </a:p>
        </p:txBody>
      </p:sp>
    </p:spTree>
    <p:extLst>
      <p:ext uri="{BB962C8B-B14F-4D97-AF65-F5344CB8AC3E}">
        <p14:creationId xmlns:p14="http://schemas.microsoft.com/office/powerpoint/2010/main" val="36035633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8A036312-6A05-4643-B813-780AEBCA5446}" type="slidenum">
              <a:rPr lang="zh-CN" altLang="en-US" smtClean="0"/>
              <a:t>2</a:t>
            </a:fld>
            <a:endParaRPr lang="zh-CN" altLang="en-US"/>
          </a:p>
        </p:txBody>
      </p:sp>
    </p:spTree>
    <p:extLst>
      <p:ext uri="{BB962C8B-B14F-4D97-AF65-F5344CB8AC3E}">
        <p14:creationId xmlns:p14="http://schemas.microsoft.com/office/powerpoint/2010/main" val="38651190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20</a:t>
            </a:fld>
            <a:endParaRPr lang="zh-CN" altLang="en-US"/>
          </a:p>
        </p:txBody>
      </p:sp>
    </p:spTree>
    <p:extLst>
      <p:ext uri="{BB962C8B-B14F-4D97-AF65-F5344CB8AC3E}">
        <p14:creationId xmlns:p14="http://schemas.microsoft.com/office/powerpoint/2010/main" val="2677130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CN" sz="1200" b="0" i="0" u="none" strike="noStrike" kern="1200" dirty="0">
                <a:solidFill>
                  <a:schemeClr val="tx1"/>
                </a:solidFill>
                <a:effectLst/>
                <a:latin typeface="+mn-lt"/>
                <a:ea typeface="+mn-ea"/>
                <a:cs typeface="+mn-cs"/>
              </a:rPr>
              <a:t>下面我们</a:t>
            </a:r>
            <a:r>
              <a:rPr lang="zh-CN" altLang="en-US" sz="1200" b="0" i="0" u="none" strike="noStrike" kern="1200" dirty="0">
                <a:solidFill>
                  <a:schemeClr val="tx1"/>
                </a:solidFill>
                <a:effectLst/>
                <a:latin typeface="+mn-lt"/>
                <a:ea typeface="+mn-ea"/>
                <a:cs typeface="+mn-cs"/>
              </a:rPr>
              <a:t>分开来看一下以下三种结构</a:t>
            </a:r>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21</a:t>
            </a:fld>
            <a:endParaRPr lang="zh-CN" altLang="en-US"/>
          </a:p>
        </p:txBody>
      </p:sp>
    </p:spTree>
    <p:extLst>
      <p:ext uri="{BB962C8B-B14F-4D97-AF65-F5344CB8AC3E}">
        <p14:creationId xmlns:p14="http://schemas.microsoft.com/office/powerpoint/2010/main" val="17619077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上节介绍了</a:t>
            </a:r>
            <a:r>
              <a:rPr lang="en-US" sz="1200" kern="1200" dirty="0">
                <a:solidFill>
                  <a:schemeClr val="tx1"/>
                </a:solidFill>
                <a:effectLst/>
                <a:latin typeface="+mn-lt"/>
                <a:ea typeface="+mn-ea"/>
                <a:cs typeface="+mn-cs"/>
              </a:rPr>
              <a:t>RNN</a:t>
            </a:r>
            <a:r>
              <a:rPr lang="zh-CN" altLang="en-US" sz="1200" kern="1200" dirty="0">
                <a:solidFill>
                  <a:schemeClr val="tx1"/>
                </a:solidFill>
                <a:effectLst/>
                <a:latin typeface="+mn-lt"/>
                <a:ea typeface="+mn-ea"/>
                <a:cs typeface="+mn-cs"/>
              </a:rPr>
              <a:t>结构的前馈计算过程并分析了不同的</a:t>
            </a:r>
            <a:r>
              <a:rPr lang="en-US" sz="1200" kern="1200" dirty="0">
                <a:solidFill>
                  <a:schemeClr val="tx1"/>
                </a:solidFill>
                <a:effectLst/>
                <a:latin typeface="+mn-lt"/>
                <a:ea typeface="+mn-ea"/>
                <a:cs typeface="+mn-cs"/>
              </a:rPr>
              <a:t>RNN</a:t>
            </a:r>
            <a:r>
              <a:rPr lang="zh-CN" altLang="en-US" sz="1200" kern="1200" dirty="0">
                <a:solidFill>
                  <a:schemeClr val="tx1"/>
                </a:solidFill>
                <a:effectLst/>
                <a:latin typeface="+mn-lt"/>
                <a:ea typeface="+mn-ea"/>
                <a:cs typeface="+mn-cs"/>
              </a:rPr>
              <a:t>结构类型和适用情景，本节将介绍如何训练</a:t>
            </a:r>
            <a:r>
              <a:rPr lang="en-US" sz="1200" kern="1200" dirty="0">
                <a:solidFill>
                  <a:schemeClr val="tx1"/>
                </a:solidFill>
                <a:effectLst/>
                <a:latin typeface="+mn-lt"/>
                <a:ea typeface="+mn-ea"/>
                <a:cs typeface="+mn-cs"/>
              </a:rPr>
              <a:t>RNN</a:t>
            </a:r>
            <a:r>
              <a:rPr lang="zh-CN" altLang="en-US"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BPTT</a:t>
            </a:r>
            <a:r>
              <a:rPr lang="zh-CN" altLang="en-US"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back-propagation through time</a:t>
            </a:r>
            <a:r>
              <a:rPr lang="zh-CN" altLang="en-US" sz="1200" kern="1200" dirty="0">
                <a:solidFill>
                  <a:schemeClr val="tx1"/>
                </a:solidFill>
                <a:effectLst/>
                <a:latin typeface="+mn-lt"/>
                <a:ea typeface="+mn-ea"/>
                <a:cs typeface="+mn-cs"/>
              </a:rPr>
              <a:t>）算法是常用的训练</a:t>
            </a:r>
            <a:r>
              <a:rPr lang="en-US" sz="1200" kern="1200" dirty="0">
                <a:solidFill>
                  <a:schemeClr val="tx1"/>
                </a:solidFill>
                <a:effectLst/>
                <a:latin typeface="+mn-lt"/>
                <a:ea typeface="+mn-ea"/>
                <a:cs typeface="+mn-cs"/>
              </a:rPr>
              <a:t>RNN</a:t>
            </a:r>
            <a:r>
              <a:rPr lang="zh-CN" altLang="en-US" sz="1200" kern="1200" dirty="0">
                <a:solidFill>
                  <a:schemeClr val="tx1"/>
                </a:solidFill>
                <a:effectLst/>
                <a:latin typeface="+mn-lt"/>
                <a:ea typeface="+mn-ea"/>
                <a:cs typeface="+mn-cs"/>
              </a:rPr>
              <a:t>的方法，其本质还是</a:t>
            </a:r>
            <a:r>
              <a:rPr lang="en-US" sz="1200" kern="1200" dirty="0">
                <a:solidFill>
                  <a:schemeClr val="tx1"/>
                </a:solidFill>
                <a:effectLst/>
                <a:latin typeface="+mn-lt"/>
                <a:ea typeface="+mn-ea"/>
                <a:cs typeface="+mn-cs"/>
              </a:rPr>
              <a:t>BP</a:t>
            </a:r>
            <a:r>
              <a:rPr lang="zh-CN" altLang="en-US" sz="1200" kern="1200" dirty="0">
                <a:solidFill>
                  <a:schemeClr val="tx1"/>
                </a:solidFill>
                <a:effectLst/>
                <a:latin typeface="+mn-lt"/>
                <a:ea typeface="+mn-ea"/>
                <a:cs typeface="+mn-cs"/>
              </a:rPr>
              <a:t>算法，只不过</a:t>
            </a:r>
            <a:r>
              <a:rPr lang="en-US" sz="1200" kern="1200" dirty="0">
                <a:solidFill>
                  <a:schemeClr val="tx1"/>
                </a:solidFill>
                <a:effectLst/>
                <a:latin typeface="+mn-lt"/>
                <a:ea typeface="+mn-ea"/>
                <a:cs typeface="+mn-cs"/>
              </a:rPr>
              <a:t>RNN</a:t>
            </a:r>
            <a:r>
              <a:rPr lang="zh-CN" altLang="en-US" sz="1200" kern="1200" dirty="0">
                <a:solidFill>
                  <a:schemeClr val="tx1"/>
                </a:solidFill>
                <a:effectLst/>
                <a:latin typeface="+mn-lt"/>
                <a:ea typeface="+mn-ea"/>
                <a:cs typeface="+mn-cs"/>
              </a:rPr>
              <a:t>处理时间序列数据，所以要基于时间反向传播，故叫随时间反向传播。同其他监督学习类似，</a:t>
            </a:r>
            <a:r>
              <a:rPr lang="en-US" sz="1200" kern="1200" dirty="0">
                <a:solidFill>
                  <a:schemeClr val="tx1"/>
                </a:solidFill>
                <a:effectLst/>
                <a:latin typeface="+mn-lt"/>
                <a:ea typeface="+mn-ea"/>
                <a:cs typeface="+mn-cs"/>
              </a:rPr>
              <a:t>RNN</a:t>
            </a:r>
            <a:r>
              <a:rPr lang="zh-CN" altLang="en-US" sz="1200" kern="1200" dirty="0">
                <a:solidFill>
                  <a:schemeClr val="tx1"/>
                </a:solidFill>
                <a:effectLst/>
                <a:latin typeface="+mn-lt"/>
                <a:ea typeface="+mn-ea"/>
                <a:cs typeface="+mn-cs"/>
              </a:rPr>
              <a:t>输入的每个训练样本都是序列信息，每个时刻都可能有输出，进而模型的损失函数也为预测输出与真实输出的误差。且</a:t>
            </a:r>
            <a:r>
              <a:rPr lang="en-US" sz="1200" kern="1200" dirty="0">
                <a:solidFill>
                  <a:schemeClr val="tx1"/>
                </a:solidFill>
                <a:effectLst/>
                <a:latin typeface="+mn-lt"/>
                <a:ea typeface="+mn-ea"/>
                <a:cs typeface="+mn-cs"/>
              </a:rPr>
              <a:t>RNN</a:t>
            </a:r>
            <a:r>
              <a:rPr lang="zh-CN" altLang="en-US" sz="1200" kern="1200" dirty="0">
                <a:solidFill>
                  <a:schemeClr val="tx1"/>
                </a:solidFill>
                <a:effectLst/>
                <a:latin typeface="+mn-lt"/>
                <a:ea typeface="+mn-ea"/>
                <a:cs typeface="+mn-cs"/>
              </a:rPr>
              <a:t>每一时刻的隐状态都是受之前时刻隐状态影响，因此训练过程需要从最后一个时刻开始将误差的梯度回传，与</a:t>
            </a:r>
            <a:r>
              <a:rPr lang="en-US" sz="1200" kern="1200" dirty="0">
                <a:solidFill>
                  <a:schemeClr val="tx1"/>
                </a:solidFill>
                <a:effectLst/>
                <a:latin typeface="+mn-lt"/>
                <a:ea typeface="+mn-ea"/>
                <a:cs typeface="+mn-cs"/>
              </a:rPr>
              <a:t>BP</a:t>
            </a:r>
            <a:r>
              <a:rPr lang="zh-CN" altLang="en-US" sz="1200" kern="1200" dirty="0">
                <a:solidFill>
                  <a:schemeClr val="tx1"/>
                </a:solidFill>
                <a:effectLst/>
                <a:latin typeface="+mn-lt"/>
                <a:ea typeface="+mn-ea"/>
                <a:cs typeface="+mn-cs"/>
              </a:rPr>
              <a:t>算法类似，本质还是沿着需要优化的参数的负梯度方向不断寻找更优的点直至收敛，都是根据链式法则计算误差对网络权重、偏置向量的梯度。与</a:t>
            </a:r>
            <a:r>
              <a:rPr lang="en-US" sz="1200" kern="1200" dirty="0">
                <a:solidFill>
                  <a:schemeClr val="tx1"/>
                </a:solidFill>
                <a:effectLst/>
                <a:latin typeface="+mn-lt"/>
                <a:ea typeface="+mn-ea"/>
                <a:cs typeface="+mn-cs"/>
              </a:rPr>
              <a:t>BP</a:t>
            </a:r>
            <a:r>
              <a:rPr lang="zh-CN" altLang="en-US" sz="1200" kern="1200" dirty="0">
                <a:solidFill>
                  <a:schemeClr val="tx1"/>
                </a:solidFill>
                <a:effectLst/>
                <a:latin typeface="+mn-lt"/>
                <a:ea typeface="+mn-ea"/>
                <a:cs typeface="+mn-cs"/>
              </a:rPr>
              <a:t>算法不同的是，</a:t>
            </a:r>
            <a:r>
              <a:rPr lang="en-US" sz="1200" kern="1200" dirty="0">
                <a:solidFill>
                  <a:schemeClr val="tx1"/>
                </a:solidFill>
                <a:effectLst/>
                <a:latin typeface="+mn-lt"/>
                <a:ea typeface="+mn-ea"/>
                <a:cs typeface="+mn-cs"/>
              </a:rPr>
              <a:t>RNN</a:t>
            </a:r>
            <a:r>
              <a:rPr lang="zh-CN" altLang="en-US" sz="1200" kern="1200" dirty="0">
                <a:solidFill>
                  <a:schemeClr val="tx1"/>
                </a:solidFill>
                <a:effectLst/>
                <a:latin typeface="+mn-lt"/>
                <a:ea typeface="+mn-ea"/>
                <a:cs typeface="+mn-cs"/>
              </a:rPr>
              <a:t>并不是在不同的网络层之前回传梯度的，其反向传播是沿着时间轴建立的，如下图所示：</a:t>
            </a:r>
            <a:r>
              <a:rPr lang="en-CN" dirty="0">
                <a:effectLst/>
              </a:rPr>
              <a:t> </a:t>
            </a:r>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22</a:t>
            </a:fld>
            <a:endParaRPr lang="zh-CN" altLang="en-US"/>
          </a:p>
        </p:txBody>
      </p:sp>
    </p:spTree>
    <p:extLst>
      <p:ext uri="{BB962C8B-B14F-4D97-AF65-F5344CB8AC3E}">
        <p14:creationId xmlns:p14="http://schemas.microsoft.com/office/powerpoint/2010/main" val="6625402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23</a:t>
            </a:fld>
            <a:endParaRPr lang="zh-CN" altLang="en-US"/>
          </a:p>
        </p:txBody>
      </p:sp>
    </p:spTree>
    <p:extLst>
      <p:ext uri="{BB962C8B-B14F-4D97-AF65-F5344CB8AC3E}">
        <p14:creationId xmlns:p14="http://schemas.microsoft.com/office/powerpoint/2010/main" val="2251671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24</a:t>
            </a:fld>
            <a:endParaRPr lang="zh-CN" altLang="en-US"/>
          </a:p>
        </p:txBody>
      </p:sp>
    </p:spTree>
    <p:extLst>
      <p:ext uri="{BB962C8B-B14F-4D97-AF65-F5344CB8AC3E}">
        <p14:creationId xmlns:p14="http://schemas.microsoft.com/office/powerpoint/2010/main" val="20343278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25</a:t>
            </a:fld>
            <a:endParaRPr lang="zh-CN" altLang="en-US"/>
          </a:p>
        </p:txBody>
      </p:sp>
    </p:spTree>
    <p:extLst>
      <p:ext uri="{BB962C8B-B14F-4D97-AF65-F5344CB8AC3E}">
        <p14:creationId xmlns:p14="http://schemas.microsoft.com/office/powerpoint/2010/main" val="40787039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26</a:t>
            </a:fld>
            <a:endParaRPr lang="zh-CN" altLang="en-US"/>
          </a:p>
        </p:txBody>
      </p:sp>
    </p:spTree>
    <p:extLst>
      <p:ext uri="{BB962C8B-B14F-4D97-AF65-F5344CB8AC3E}">
        <p14:creationId xmlns:p14="http://schemas.microsoft.com/office/powerpoint/2010/main" val="33540552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27</a:t>
            </a:fld>
            <a:endParaRPr lang="zh-CN" altLang="en-US"/>
          </a:p>
        </p:txBody>
      </p:sp>
    </p:spTree>
    <p:extLst>
      <p:ext uri="{BB962C8B-B14F-4D97-AF65-F5344CB8AC3E}">
        <p14:creationId xmlns:p14="http://schemas.microsoft.com/office/powerpoint/2010/main" val="32568623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28</a:t>
            </a:fld>
            <a:endParaRPr lang="zh-CN" altLang="en-US"/>
          </a:p>
        </p:txBody>
      </p:sp>
    </p:spTree>
    <p:extLst>
      <p:ext uri="{BB962C8B-B14F-4D97-AF65-F5344CB8AC3E}">
        <p14:creationId xmlns:p14="http://schemas.microsoft.com/office/powerpoint/2010/main" val="364553465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29</a:t>
            </a:fld>
            <a:endParaRPr lang="zh-CN" altLang="en-US"/>
          </a:p>
        </p:txBody>
      </p:sp>
    </p:spTree>
    <p:extLst>
      <p:ext uri="{BB962C8B-B14F-4D97-AF65-F5344CB8AC3E}">
        <p14:creationId xmlns:p14="http://schemas.microsoft.com/office/powerpoint/2010/main" val="18973095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a:t>
            </a:fld>
            <a:endParaRPr lang="zh-CN" altLang="en-US"/>
          </a:p>
        </p:txBody>
      </p:sp>
    </p:spTree>
    <p:extLst>
      <p:ext uri="{BB962C8B-B14F-4D97-AF65-F5344CB8AC3E}">
        <p14:creationId xmlns:p14="http://schemas.microsoft.com/office/powerpoint/2010/main" val="18946602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30</a:t>
            </a:fld>
            <a:endParaRPr lang="zh-CN" altLang="en-US"/>
          </a:p>
        </p:txBody>
      </p:sp>
    </p:spTree>
    <p:extLst>
      <p:ext uri="{BB962C8B-B14F-4D97-AF65-F5344CB8AC3E}">
        <p14:creationId xmlns:p14="http://schemas.microsoft.com/office/powerpoint/2010/main" val="7715881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31</a:t>
            </a:fld>
            <a:endParaRPr lang="zh-CN" altLang="en-US"/>
          </a:p>
        </p:txBody>
      </p:sp>
    </p:spTree>
    <p:extLst>
      <p:ext uri="{BB962C8B-B14F-4D97-AF65-F5344CB8AC3E}">
        <p14:creationId xmlns:p14="http://schemas.microsoft.com/office/powerpoint/2010/main" val="11111160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32</a:t>
            </a:fld>
            <a:endParaRPr lang="zh-CN" altLang="en-US"/>
          </a:p>
        </p:txBody>
      </p:sp>
    </p:spTree>
    <p:extLst>
      <p:ext uri="{BB962C8B-B14F-4D97-AF65-F5344CB8AC3E}">
        <p14:creationId xmlns:p14="http://schemas.microsoft.com/office/powerpoint/2010/main" val="25584212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33</a:t>
            </a:fld>
            <a:endParaRPr lang="zh-CN" altLang="en-US"/>
          </a:p>
        </p:txBody>
      </p:sp>
    </p:spTree>
    <p:extLst>
      <p:ext uri="{BB962C8B-B14F-4D97-AF65-F5344CB8AC3E}">
        <p14:creationId xmlns:p14="http://schemas.microsoft.com/office/powerpoint/2010/main" val="9154399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34</a:t>
            </a:fld>
            <a:endParaRPr lang="zh-CN" altLang="en-US"/>
          </a:p>
        </p:txBody>
      </p:sp>
    </p:spTree>
    <p:extLst>
      <p:ext uri="{BB962C8B-B14F-4D97-AF65-F5344CB8AC3E}">
        <p14:creationId xmlns:p14="http://schemas.microsoft.com/office/powerpoint/2010/main" val="22376175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35</a:t>
            </a:fld>
            <a:endParaRPr lang="zh-CN" altLang="en-US"/>
          </a:p>
        </p:txBody>
      </p:sp>
    </p:spTree>
    <p:extLst>
      <p:ext uri="{BB962C8B-B14F-4D97-AF65-F5344CB8AC3E}">
        <p14:creationId xmlns:p14="http://schemas.microsoft.com/office/powerpoint/2010/main" val="18193686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36</a:t>
            </a:fld>
            <a:endParaRPr lang="zh-CN" altLang="en-US"/>
          </a:p>
        </p:txBody>
      </p:sp>
    </p:spTree>
    <p:extLst>
      <p:ext uri="{BB962C8B-B14F-4D97-AF65-F5344CB8AC3E}">
        <p14:creationId xmlns:p14="http://schemas.microsoft.com/office/powerpoint/2010/main" val="4183144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37</a:t>
            </a:fld>
            <a:endParaRPr lang="zh-CN" altLang="en-US"/>
          </a:p>
        </p:txBody>
      </p:sp>
    </p:spTree>
    <p:extLst>
      <p:ext uri="{BB962C8B-B14F-4D97-AF65-F5344CB8AC3E}">
        <p14:creationId xmlns:p14="http://schemas.microsoft.com/office/powerpoint/2010/main" val="27937675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38</a:t>
            </a:fld>
            <a:endParaRPr lang="zh-CN" altLang="en-US"/>
          </a:p>
        </p:txBody>
      </p:sp>
    </p:spTree>
    <p:extLst>
      <p:ext uri="{BB962C8B-B14F-4D97-AF65-F5344CB8AC3E}">
        <p14:creationId xmlns:p14="http://schemas.microsoft.com/office/powerpoint/2010/main" val="6111681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39</a:t>
            </a:fld>
            <a:endParaRPr lang="zh-CN" altLang="en-US"/>
          </a:p>
        </p:txBody>
      </p:sp>
    </p:spTree>
    <p:extLst>
      <p:ext uri="{BB962C8B-B14F-4D97-AF65-F5344CB8AC3E}">
        <p14:creationId xmlns:p14="http://schemas.microsoft.com/office/powerpoint/2010/main" val="20221649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a:t>
            </a:fld>
            <a:endParaRPr lang="zh-CN" altLang="en-US"/>
          </a:p>
        </p:txBody>
      </p:sp>
    </p:spTree>
    <p:extLst>
      <p:ext uri="{BB962C8B-B14F-4D97-AF65-F5344CB8AC3E}">
        <p14:creationId xmlns:p14="http://schemas.microsoft.com/office/powerpoint/2010/main" val="12132111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40</a:t>
            </a:fld>
            <a:endParaRPr lang="zh-CN" altLang="en-US"/>
          </a:p>
        </p:txBody>
      </p:sp>
    </p:spTree>
    <p:extLst>
      <p:ext uri="{BB962C8B-B14F-4D97-AF65-F5344CB8AC3E}">
        <p14:creationId xmlns:p14="http://schemas.microsoft.com/office/powerpoint/2010/main" val="412934529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41</a:t>
            </a:fld>
            <a:endParaRPr lang="zh-CN" altLang="en-US"/>
          </a:p>
        </p:txBody>
      </p:sp>
    </p:spTree>
    <p:extLst>
      <p:ext uri="{BB962C8B-B14F-4D97-AF65-F5344CB8AC3E}">
        <p14:creationId xmlns:p14="http://schemas.microsoft.com/office/powerpoint/2010/main" val="35481224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42</a:t>
            </a:fld>
            <a:endParaRPr lang="zh-CN" altLang="en-US"/>
          </a:p>
        </p:txBody>
      </p:sp>
    </p:spTree>
    <p:extLst>
      <p:ext uri="{BB962C8B-B14F-4D97-AF65-F5344CB8AC3E}">
        <p14:creationId xmlns:p14="http://schemas.microsoft.com/office/powerpoint/2010/main" val="342107850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43</a:t>
            </a:fld>
            <a:endParaRPr lang="zh-CN" altLang="en-US"/>
          </a:p>
        </p:txBody>
      </p:sp>
    </p:spTree>
    <p:extLst>
      <p:ext uri="{BB962C8B-B14F-4D97-AF65-F5344CB8AC3E}">
        <p14:creationId xmlns:p14="http://schemas.microsoft.com/office/powerpoint/2010/main" val="9866504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44</a:t>
            </a:fld>
            <a:endParaRPr lang="zh-CN" altLang="en-US"/>
          </a:p>
        </p:txBody>
      </p:sp>
    </p:spTree>
    <p:extLst>
      <p:ext uri="{BB962C8B-B14F-4D97-AF65-F5344CB8AC3E}">
        <p14:creationId xmlns:p14="http://schemas.microsoft.com/office/powerpoint/2010/main" val="63608345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45</a:t>
            </a:fld>
            <a:endParaRPr lang="zh-CN" altLang="en-US"/>
          </a:p>
        </p:txBody>
      </p:sp>
    </p:spTree>
    <p:extLst>
      <p:ext uri="{BB962C8B-B14F-4D97-AF65-F5344CB8AC3E}">
        <p14:creationId xmlns:p14="http://schemas.microsoft.com/office/powerpoint/2010/main" val="3602562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46</a:t>
            </a:fld>
            <a:endParaRPr lang="zh-CN" altLang="en-US"/>
          </a:p>
        </p:txBody>
      </p:sp>
    </p:spTree>
    <p:extLst>
      <p:ext uri="{BB962C8B-B14F-4D97-AF65-F5344CB8AC3E}">
        <p14:creationId xmlns:p14="http://schemas.microsoft.com/office/powerpoint/2010/main" val="14045860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循环神经网络</a:t>
            </a:r>
            <a:endParaRPr lang="en-US" altLang="zh-CN" dirty="0"/>
          </a:p>
          <a:p>
            <a:pPr lvl="1"/>
            <a:r>
              <a:rPr lang="zh-CN" altLang="en-US" dirty="0"/>
              <a:t>循环神经网络通过使用带自反馈的神经元，能够处理任意长度的序列。</a:t>
            </a:r>
            <a:endParaRPr lang="en-US" altLang="zh-CN" dirty="0"/>
          </a:p>
          <a:p>
            <a:pPr lvl="1"/>
            <a:r>
              <a:rPr lang="zh-CN" altLang="en-US" dirty="0"/>
              <a:t>循环神经网络比前馈神经网络更加符合生物神经网络的结构。</a:t>
            </a:r>
            <a:endParaRPr lang="en-US" altLang="zh-CN" dirty="0"/>
          </a:p>
          <a:p>
            <a:pPr lvl="1"/>
            <a:r>
              <a:rPr lang="zh-CN" altLang="en-US" dirty="0"/>
              <a:t>循环神经网络已经被广泛应用在语音识别、语言模型以及自然语言生成等任务上。</a:t>
            </a:r>
          </a:p>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47</a:t>
            </a:fld>
            <a:endParaRPr lang="zh-CN" altLang="en-US"/>
          </a:p>
        </p:txBody>
      </p:sp>
    </p:spTree>
    <p:extLst>
      <p:ext uri="{BB962C8B-B14F-4D97-AF65-F5344CB8AC3E}">
        <p14:creationId xmlns:p14="http://schemas.microsoft.com/office/powerpoint/2010/main" val="343676156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48</a:t>
            </a:fld>
            <a:endParaRPr lang="zh-CN" altLang="en-US"/>
          </a:p>
        </p:txBody>
      </p:sp>
    </p:spTree>
    <p:extLst>
      <p:ext uri="{BB962C8B-B14F-4D97-AF65-F5344CB8AC3E}">
        <p14:creationId xmlns:p14="http://schemas.microsoft.com/office/powerpoint/2010/main" val="31143503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更新门：用来控制前一个时刻的信息被带入到当前时刻状态的程度。更新门的值越大说明前一时刻的状态信息带入越多</a:t>
            </a:r>
          </a:p>
          <a:p>
            <a:endParaRPr lang="zh-CN" altLang="en-US" dirty="0"/>
          </a:p>
          <a:p>
            <a:r>
              <a:rPr lang="zh-CN" altLang="en-US" dirty="0"/>
              <a:t>重置门：用于控制忽略前一时刻的状态信息的程度，重置门的值越小说明忽略得越多。</a:t>
            </a:r>
          </a:p>
        </p:txBody>
      </p:sp>
      <p:sp>
        <p:nvSpPr>
          <p:cNvPr id="4" name="灯片编号占位符 3"/>
          <p:cNvSpPr>
            <a:spLocks noGrp="1"/>
          </p:cNvSpPr>
          <p:nvPr>
            <p:ph type="sldNum" sz="quarter" idx="5"/>
          </p:nvPr>
        </p:nvSpPr>
        <p:spPr/>
        <p:txBody>
          <a:bodyPr/>
          <a:lstStyle/>
          <a:p>
            <a:fld id="{E285D5D6-4E3F-411C-8722-AE80321700F2}" type="slidenum">
              <a:rPr lang="zh-CN" altLang="en-US" smtClean="0"/>
              <a:t>49</a:t>
            </a:fld>
            <a:endParaRPr lang="zh-CN" altLang="en-US"/>
          </a:p>
        </p:txBody>
      </p:sp>
    </p:spTree>
    <p:extLst>
      <p:ext uri="{BB962C8B-B14F-4D97-AF65-F5344CB8AC3E}">
        <p14:creationId xmlns:p14="http://schemas.microsoft.com/office/powerpoint/2010/main" val="6230474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5</a:t>
            </a:fld>
            <a:endParaRPr lang="zh-CN" altLang="en-US"/>
          </a:p>
        </p:txBody>
      </p:sp>
    </p:spTree>
    <p:extLst>
      <p:ext uri="{BB962C8B-B14F-4D97-AF65-F5344CB8AC3E}">
        <p14:creationId xmlns:p14="http://schemas.microsoft.com/office/powerpoint/2010/main" val="223285434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GRU</a:t>
            </a:r>
            <a:r>
              <a:rPr lang="zh-CN" altLang="en-US" dirty="0"/>
              <a:t>图中的</a:t>
            </a:r>
            <a:r>
              <a:rPr lang="en-US" altLang="zh-CN" dirty="0"/>
              <a:t>Z</a:t>
            </a:r>
            <a:r>
              <a:rPr lang="zh-CN" altLang="en-US" dirty="0"/>
              <a:t>在</a:t>
            </a:r>
            <a:r>
              <a:rPr lang="en-US" altLang="zh-CN" dirty="0"/>
              <a:t>h</a:t>
            </a:r>
            <a:r>
              <a:rPr lang="zh-CN" altLang="en-US" dirty="0"/>
              <a:t>和</a:t>
            </a:r>
            <a:r>
              <a:rPr lang="en-US" altLang="zh-CN" dirty="0"/>
              <a:t>h^~</a:t>
            </a:r>
            <a:r>
              <a:rPr lang="zh-CN" altLang="en-US" dirty="0"/>
              <a:t>之间滑动，表达</a:t>
            </a:r>
            <a:r>
              <a:rPr lang="en-US" altLang="zh-CN" dirty="0"/>
              <a:t>z</a:t>
            </a:r>
            <a:r>
              <a:rPr lang="zh-CN" altLang="en-US" dirty="0"/>
              <a:t>和（</a:t>
            </a:r>
            <a:r>
              <a:rPr lang="en-US" altLang="zh-CN" dirty="0"/>
              <a:t>1-z</a:t>
            </a:r>
            <a:r>
              <a:rPr lang="zh-CN" altLang="en-US" dirty="0"/>
              <a:t>）</a:t>
            </a:r>
            <a:endParaRPr lang="en-US" altLang="zh-CN"/>
          </a:p>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50</a:t>
            </a:fld>
            <a:endParaRPr lang="zh-CN" altLang="en-US"/>
          </a:p>
        </p:txBody>
      </p:sp>
    </p:spTree>
    <p:extLst>
      <p:ext uri="{BB962C8B-B14F-4D97-AF65-F5344CB8AC3E}">
        <p14:creationId xmlns:p14="http://schemas.microsoft.com/office/powerpoint/2010/main" val="398972324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51</a:t>
            </a:fld>
            <a:endParaRPr lang="zh-CN" altLang="en-US"/>
          </a:p>
        </p:txBody>
      </p:sp>
    </p:spTree>
    <p:extLst>
      <p:ext uri="{BB962C8B-B14F-4D97-AF65-F5344CB8AC3E}">
        <p14:creationId xmlns:p14="http://schemas.microsoft.com/office/powerpoint/2010/main" val="17431601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52</a:t>
            </a:fld>
            <a:endParaRPr lang="zh-CN" altLang="en-US"/>
          </a:p>
        </p:txBody>
      </p:sp>
    </p:spTree>
    <p:extLst>
      <p:ext uri="{BB962C8B-B14F-4D97-AF65-F5344CB8AC3E}">
        <p14:creationId xmlns:p14="http://schemas.microsoft.com/office/powerpoint/2010/main" val="1684767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53</a:t>
            </a:fld>
            <a:endParaRPr lang="zh-CN" altLang="en-US"/>
          </a:p>
        </p:txBody>
      </p:sp>
    </p:spTree>
    <p:extLst>
      <p:ext uri="{BB962C8B-B14F-4D97-AF65-F5344CB8AC3E}">
        <p14:creationId xmlns:p14="http://schemas.microsoft.com/office/powerpoint/2010/main" val="3623324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6</a:t>
            </a:fld>
            <a:endParaRPr lang="zh-CN" altLang="en-US"/>
          </a:p>
        </p:txBody>
      </p:sp>
    </p:spTree>
    <p:extLst>
      <p:ext uri="{BB962C8B-B14F-4D97-AF65-F5344CB8AC3E}">
        <p14:creationId xmlns:p14="http://schemas.microsoft.com/office/powerpoint/2010/main" val="32318719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时间序列数据是指在不同时间点上收集到的数据，这类数据反映了某一事物、现象等随时间的变化状态或程度。一般的神经网络，在训练数据足够、算法模型优越的情况下，给定特定的</a:t>
            </a:r>
            <a:r>
              <a:rPr lang="en-US" altLang="zh-CN" dirty="0"/>
              <a:t>x</a:t>
            </a:r>
            <a:r>
              <a:rPr lang="zh-CN" altLang="en-US" dirty="0"/>
              <a:t>，就能得到期望</a:t>
            </a:r>
            <a:r>
              <a:rPr lang="en-US" altLang="zh-CN" dirty="0"/>
              <a:t>y</a:t>
            </a:r>
            <a:r>
              <a:rPr lang="zh-CN" altLang="en-US" dirty="0"/>
              <a:t>。其一般处理单个的输入，前一个输入和后一个输入完全无关，但实际应用中，某些任务需要能够更好的处理序列的信息，即前面的输入和后面的输入是有关系的。比如：</a:t>
            </a:r>
          </a:p>
          <a:p>
            <a:endParaRPr lang="zh-CN" altLang="en-US" dirty="0"/>
          </a:p>
          <a:p>
            <a:r>
              <a:rPr lang="zh-CN" altLang="en-US" dirty="0"/>
              <a:t>当我们在理解一句话意思时，孤立的理解这句话的每个词不足以理解整体意思，我们通常需要处理这些词连接起来的整个序列； 当我们处理视频的时候，我们也不能只单独的去分析每一帧，而要分析这些帧连接起来的整个序列。为了解决一些这样类似的问题，能够更好的处理序列的信息，</a:t>
            </a:r>
            <a:r>
              <a:rPr lang="en-US" altLang="zh-CN" dirty="0"/>
              <a:t>RNN</a:t>
            </a:r>
            <a:r>
              <a:rPr lang="zh-CN" altLang="en-US" dirty="0"/>
              <a:t>就由此诞生了。</a:t>
            </a:r>
            <a:endParaRPr lang="en-US" altLang="zh-CN" dirty="0"/>
          </a:p>
          <a:p>
            <a:endParaRPr lang="en-US" altLang="zh-CN" dirty="0"/>
          </a:p>
          <a:p>
            <a:r>
              <a:rPr lang="zh-CN" altLang="en-US" dirty="0"/>
              <a:t>序列信息通常我们能想到的会包含：视频信息，音乐</a:t>
            </a:r>
            <a:r>
              <a:rPr lang="en-US" altLang="zh-CN" dirty="0"/>
              <a:t>,</a:t>
            </a:r>
            <a:r>
              <a:rPr lang="zh-CN" altLang="en-US" dirty="0"/>
              <a:t> 生物序列</a:t>
            </a:r>
            <a:r>
              <a:rPr lang="en-US" altLang="zh-CN" dirty="0"/>
              <a:t>DNA</a:t>
            </a:r>
            <a:r>
              <a:rPr lang="zh-CN" altLang="en-US" dirty="0"/>
              <a:t>等，工业传感数据，还有我们最常见的语义识别</a:t>
            </a:r>
            <a:r>
              <a:rPr lang="en-US" altLang="zh-CN" dirty="0"/>
              <a:t>NLP</a:t>
            </a:r>
            <a:r>
              <a:rPr lang="zh-CN" altLang="en-US" dirty="0"/>
              <a:t>等等</a:t>
            </a:r>
          </a:p>
        </p:txBody>
      </p:sp>
      <p:sp>
        <p:nvSpPr>
          <p:cNvPr id="4" name="灯片编号占位符 3"/>
          <p:cNvSpPr>
            <a:spLocks noGrp="1"/>
          </p:cNvSpPr>
          <p:nvPr>
            <p:ph type="sldNum" sz="quarter" idx="5"/>
          </p:nvPr>
        </p:nvSpPr>
        <p:spPr/>
        <p:txBody>
          <a:bodyPr/>
          <a:lstStyle/>
          <a:p>
            <a:fld id="{E285D5D6-4E3F-411C-8722-AE80321700F2}" type="slidenum">
              <a:rPr lang="zh-CN" altLang="en-US" smtClean="0"/>
              <a:t>7</a:t>
            </a:fld>
            <a:endParaRPr lang="zh-CN" altLang="en-US"/>
          </a:p>
        </p:txBody>
      </p:sp>
    </p:spTree>
    <p:extLst>
      <p:ext uri="{BB962C8B-B14F-4D97-AF65-F5344CB8AC3E}">
        <p14:creationId xmlns:p14="http://schemas.microsoft.com/office/powerpoint/2010/main" val="9224107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循环神经网络</a:t>
            </a:r>
            <a:endParaRPr lang="en-US" altLang="zh-CN" dirty="0"/>
          </a:p>
          <a:p>
            <a:pPr lvl="1"/>
            <a:r>
              <a:rPr lang="zh-CN" altLang="en-US" dirty="0"/>
              <a:t>循环神经网络通过使用带自反馈的神经元，能够处理任意长度的序列。</a:t>
            </a:r>
            <a:endParaRPr lang="en-US" altLang="zh-CN" dirty="0"/>
          </a:p>
          <a:p>
            <a:pPr lvl="1"/>
            <a:r>
              <a:rPr lang="zh-CN" altLang="en-US" dirty="0"/>
              <a:t>循环神经网络比前馈神经网络更加符合生物神经网络的结构。</a:t>
            </a:r>
            <a:endParaRPr lang="en-US" altLang="zh-CN" dirty="0"/>
          </a:p>
          <a:p>
            <a:pPr lvl="1"/>
            <a:r>
              <a:rPr lang="zh-CN" altLang="en-US" dirty="0"/>
              <a:t>循环神经网络已经被广泛应用在语音识别、语言模型以及自然语言生成等任务上。</a:t>
            </a:r>
          </a:p>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8</a:t>
            </a:fld>
            <a:endParaRPr lang="zh-CN" altLang="en-US"/>
          </a:p>
        </p:txBody>
      </p:sp>
    </p:spTree>
    <p:extLst>
      <p:ext uri="{BB962C8B-B14F-4D97-AF65-F5344CB8AC3E}">
        <p14:creationId xmlns:p14="http://schemas.microsoft.com/office/powerpoint/2010/main" val="4584204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循环神经网络</a:t>
            </a:r>
            <a:endParaRPr lang="en-US" altLang="zh-CN" dirty="0"/>
          </a:p>
          <a:p>
            <a:pPr lvl="1"/>
            <a:r>
              <a:rPr lang="zh-CN" altLang="en-US" dirty="0"/>
              <a:t>循环神经网络通过使用带自反馈的神经元，能够处理任意长度的序列。</a:t>
            </a:r>
            <a:endParaRPr lang="en-US" altLang="zh-CN" dirty="0"/>
          </a:p>
          <a:p>
            <a:pPr lvl="1"/>
            <a:r>
              <a:rPr lang="zh-CN" altLang="en-US" dirty="0"/>
              <a:t>循环神经网络比前馈神经网络更加符合生物神经网络的结构。</a:t>
            </a:r>
            <a:endParaRPr lang="en-US" altLang="zh-CN" dirty="0"/>
          </a:p>
          <a:p>
            <a:pPr lvl="1"/>
            <a:r>
              <a:rPr lang="zh-CN" altLang="en-US" dirty="0"/>
              <a:t>循环神经网络已经被广泛应用在语音识别、语言模型以及自然语言生成等任务上。</a:t>
            </a:r>
          </a:p>
          <a:p>
            <a:endParaRPr lang="zh-CN" altLang="en-US"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9</a:t>
            </a:fld>
            <a:endParaRPr lang="zh-CN" altLang="en-US"/>
          </a:p>
        </p:txBody>
      </p:sp>
    </p:spTree>
    <p:extLst>
      <p:ext uri="{BB962C8B-B14F-4D97-AF65-F5344CB8AC3E}">
        <p14:creationId xmlns:p14="http://schemas.microsoft.com/office/powerpoint/2010/main" val="2258796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sp>
        <p:nvSpPr>
          <p:cNvPr id="11" name="图片占位符 10">
            <a:extLst>
              <a:ext uri="{FF2B5EF4-FFF2-40B4-BE49-F238E27FC236}">
                <a16:creationId xmlns:a16="http://schemas.microsoft.com/office/drawing/2014/main" id="{73DD5BA4-EB39-4204-B78A-8A1CBA10FBE2}"/>
              </a:ext>
            </a:extLst>
          </p:cNvPr>
          <p:cNvSpPr>
            <a:spLocks noGrp="1"/>
          </p:cNvSpPr>
          <p:nvPr>
            <p:ph type="pic" sz="quarter" idx="10"/>
          </p:nvPr>
        </p:nvSpPr>
        <p:spPr>
          <a:xfrm>
            <a:off x="6772750" y="0"/>
            <a:ext cx="5419250" cy="6858000"/>
          </a:xfrm>
          <a:custGeom>
            <a:avLst/>
            <a:gdLst>
              <a:gd name="connsiteX0" fmla="*/ 3429000 w 5419250"/>
              <a:gd name="connsiteY0" fmla="*/ 0 h 6858000"/>
              <a:gd name="connsiteX1" fmla="*/ 5419250 w 5419250"/>
              <a:gd name="connsiteY1" fmla="*/ 0 h 6858000"/>
              <a:gd name="connsiteX2" fmla="*/ 5419250 w 5419250"/>
              <a:gd name="connsiteY2" fmla="*/ 6858000 h 6858000"/>
              <a:gd name="connsiteX3" fmla="*/ 3429000 w 5419250"/>
              <a:gd name="connsiteY3" fmla="*/ 6858000 h 6858000"/>
              <a:gd name="connsiteX4" fmla="*/ 0 w 5419250"/>
              <a:gd name="connsiteY4" fmla="*/ 3429000 h 6858000"/>
              <a:gd name="connsiteX5" fmla="*/ 3429000 w 541925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250" h="6858000">
                <a:moveTo>
                  <a:pt x="3429000" y="0"/>
                </a:moveTo>
                <a:lnTo>
                  <a:pt x="5419250" y="0"/>
                </a:lnTo>
                <a:lnTo>
                  <a:pt x="5419250" y="6858000"/>
                </a:lnTo>
                <a:lnTo>
                  <a:pt x="3429000" y="6858000"/>
                </a:lnTo>
                <a:cubicBezTo>
                  <a:pt x="1535216" y="6858000"/>
                  <a:pt x="0" y="5322784"/>
                  <a:pt x="0" y="3429000"/>
                </a:cubicBezTo>
                <a:cubicBezTo>
                  <a:pt x="0" y="1535216"/>
                  <a:pt x="1535216" y="0"/>
                  <a:pt x="3429000" y="0"/>
                </a:cubicBezTo>
                <a:close/>
              </a:path>
            </a:pathLst>
          </a:custGeom>
          <a:ln w="31750">
            <a:noFill/>
          </a:ln>
        </p:spPr>
        <p:txBody>
          <a:bodyPr wrap="square">
            <a:noAutofit/>
          </a:bodyPr>
          <a:lstStyle/>
          <a:p>
            <a:endParaRPr lang="zh-CN" altLang="en-US"/>
          </a:p>
        </p:txBody>
      </p:sp>
      <p:grpSp>
        <p:nvGrpSpPr>
          <p:cNvPr id="2" name="组合 1">
            <a:extLst>
              <a:ext uri="{FF2B5EF4-FFF2-40B4-BE49-F238E27FC236}">
                <a16:creationId xmlns:a16="http://schemas.microsoft.com/office/drawing/2014/main" id="{9F84E10C-5835-44E0-9170-E090AE115F22}"/>
              </a:ext>
            </a:extLst>
          </p:cNvPr>
          <p:cNvGrpSpPr/>
          <p:nvPr userDrawn="1"/>
        </p:nvGrpSpPr>
        <p:grpSpPr>
          <a:xfrm>
            <a:off x="660400" y="478901"/>
            <a:ext cx="2073175" cy="454750"/>
            <a:chOff x="660400" y="478901"/>
            <a:chExt cx="2073175" cy="454750"/>
          </a:xfrm>
        </p:grpSpPr>
        <p:grpSp>
          <p:nvGrpSpPr>
            <p:cNvPr id="18" name="组合 17">
              <a:extLst>
                <a:ext uri="{FF2B5EF4-FFF2-40B4-BE49-F238E27FC236}">
                  <a16:creationId xmlns:a16="http://schemas.microsoft.com/office/drawing/2014/main" id="{011451AC-ED32-4E1D-B9AE-65AEE348573C}"/>
                </a:ext>
              </a:extLst>
            </p:cNvPr>
            <p:cNvGrpSpPr/>
            <p:nvPr/>
          </p:nvGrpSpPr>
          <p:grpSpPr>
            <a:xfrm>
              <a:off x="1398488" y="519026"/>
              <a:ext cx="1335087" cy="374499"/>
              <a:chOff x="10078451" y="394099"/>
              <a:chExt cx="1440449" cy="387474"/>
            </a:xfrm>
            <a:solidFill>
              <a:srgbClr val="E60012"/>
            </a:solidFill>
          </p:grpSpPr>
          <p:sp>
            <p:nvSpPr>
              <p:cNvPr id="83" name="ïṡľïďè">
                <a:extLst>
                  <a:ext uri="{FF2B5EF4-FFF2-40B4-BE49-F238E27FC236}">
                    <a16:creationId xmlns:a16="http://schemas.microsoft.com/office/drawing/2014/main" id="{C2A2D891-D994-4B2A-ADC5-752BB1D940BC}"/>
                  </a:ext>
                </a:extLst>
              </p:cNvPr>
              <p:cNvSpPr/>
              <p:nvPr/>
            </p:nvSpPr>
            <p:spPr bwMode="auto">
              <a:xfrm>
                <a:off x="10078451" y="394099"/>
                <a:ext cx="1433740" cy="292284"/>
              </a:xfrm>
              <a:custGeom>
                <a:avLst/>
                <a:gdLst>
                  <a:gd name="T0" fmla="*/ 523 w 6923"/>
                  <a:gd name="T1" fmla="*/ 1078 h 1409"/>
                  <a:gd name="T2" fmla="*/ 189 w 6923"/>
                  <a:gd name="T3" fmla="*/ 1075 h 1409"/>
                  <a:gd name="T4" fmla="*/ 2 w 6923"/>
                  <a:gd name="T5" fmla="*/ 889 h 1409"/>
                  <a:gd name="T6" fmla="*/ 314 w 6923"/>
                  <a:gd name="T7" fmla="*/ 691 h 1409"/>
                  <a:gd name="T8" fmla="*/ 452 w 6923"/>
                  <a:gd name="T9" fmla="*/ 544 h 1409"/>
                  <a:gd name="T10" fmla="*/ 258 w 6923"/>
                  <a:gd name="T11" fmla="*/ 328 h 1409"/>
                  <a:gd name="T12" fmla="*/ 826 w 6923"/>
                  <a:gd name="T13" fmla="*/ 103 h 1409"/>
                  <a:gd name="T14" fmla="*/ 928 w 6923"/>
                  <a:gd name="T15" fmla="*/ 462 h 1409"/>
                  <a:gd name="T16" fmla="*/ 667 w 6923"/>
                  <a:gd name="T17" fmla="*/ 985 h 1409"/>
                  <a:gd name="T18" fmla="*/ 6342 w 6923"/>
                  <a:gd name="T19" fmla="*/ 1286 h 1409"/>
                  <a:gd name="T20" fmla="*/ 6191 w 6923"/>
                  <a:gd name="T21" fmla="*/ 1050 h 1409"/>
                  <a:gd name="T22" fmla="*/ 6430 w 6923"/>
                  <a:gd name="T23" fmla="*/ 618 h 1409"/>
                  <a:gd name="T24" fmla="*/ 6546 w 6923"/>
                  <a:gd name="T25" fmla="*/ 448 h 1409"/>
                  <a:gd name="T26" fmla="*/ 6173 w 6923"/>
                  <a:gd name="T27" fmla="*/ 498 h 1409"/>
                  <a:gd name="T28" fmla="*/ 6004 w 6923"/>
                  <a:gd name="T29" fmla="*/ 161 h 1409"/>
                  <a:gd name="T30" fmla="*/ 6320 w 6923"/>
                  <a:gd name="T31" fmla="*/ 153 h 1409"/>
                  <a:gd name="T32" fmla="*/ 6898 w 6923"/>
                  <a:gd name="T33" fmla="*/ 189 h 1409"/>
                  <a:gd name="T34" fmla="*/ 6586 w 6923"/>
                  <a:gd name="T35" fmla="*/ 706 h 1409"/>
                  <a:gd name="T36" fmla="*/ 6514 w 6923"/>
                  <a:gd name="T37" fmla="*/ 1373 h 1409"/>
                  <a:gd name="T38" fmla="*/ 1226 w 6923"/>
                  <a:gd name="T39" fmla="*/ 755 h 1409"/>
                  <a:gd name="T40" fmla="*/ 1495 w 6923"/>
                  <a:gd name="T41" fmla="*/ 221 h 1409"/>
                  <a:gd name="T42" fmla="*/ 1999 w 6923"/>
                  <a:gd name="T43" fmla="*/ 410 h 1409"/>
                  <a:gd name="T44" fmla="*/ 1624 w 6923"/>
                  <a:gd name="T45" fmla="*/ 1343 h 1409"/>
                  <a:gd name="T46" fmla="*/ 2852 w 6923"/>
                  <a:gd name="T47" fmla="*/ 894 h 1409"/>
                  <a:gd name="T48" fmla="*/ 2884 w 6923"/>
                  <a:gd name="T49" fmla="*/ 724 h 1409"/>
                  <a:gd name="T50" fmla="*/ 3150 w 6923"/>
                  <a:gd name="T51" fmla="*/ 461 h 1409"/>
                  <a:gd name="T52" fmla="*/ 4799 w 6923"/>
                  <a:gd name="T53" fmla="*/ 1178 h 1409"/>
                  <a:gd name="T54" fmla="*/ 5174 w 6923"/>
                  <a:gd name="T55" fmla="*/ 690 h 1409"/>
                  <a:gd name="T56" fmla="*/ 5399 w 6923"/>
                  <a:gd name="T57" fmla="*/ 673 h 1409"/>
                  <a:gd name="T58" fmla="*/ 4800 w 6923"/>
                  <a:gd name="T59" fmla="*/ 1198 h 1409"/>
                  <a:gd name="T60" fmla="*/ 3740 w 6923"/>
                  <a:gd name="T61" fmla="*/ 709 h 1409"/>
                  <a:gd name="T62" fmla="*/ 3758 w 6923"/>
                  <a:gd name="T63" fmla="*/ 490 h 1409"/>
                  <a:gd name="T64" fmla="*/ 3959 w 6923"/>
                  <a:gd name="T65" fmla="*/ 248 h 1409"/>
                  <a:gd name="T66" fmla="*/ 4005 w 6923"/>
                  <a:gd name="T67" fmla="*/ 700 h 1409"/>
                  <a:gd name="T68" fmla="*/ 3979 w 6923"/>
                  <a:gd name="T69" fmla="*/ 517 h 1409"/>
                  <a:gd name="T70" fmla="*/ 4317 w 6923"/>
                  <a:gd name="T71" fmla="*/ 179 h 1409"/>
                  <a:gd name="T72" fmla="*/ 4287 w 6923"/>
                  <a:gd name="T73" fmla="*/ 341 h 1409"/>
                  <a:gd name="T74" fmla="*/ 4265 w 6923"/>
                  <a:gd name="T75" fmla="*/ 1056 h 1409"/>
                  <a:gd name="T76" fmla="*/ 5565 w 6923"/>
                  <a:gd name="T77" fmla="*/ 1137 h 1409"/>
                  <a:gd name="T78" fmla="*/ 5504 w 6923"/>
                  <a:gd name="T79" fmla="*/ 976 h 1409"/>
                  <a:gd name="T80" fmla="*/ 5472 w 6923"/>
                  <a:gd name="T81" fmla="*/ 940 h 1409"/>
                  <a:gd name="T82" fmla="*/ 5385 w 6923"/>
                  <a:gd name="T83" fmla="*/ 847 h 1409"/>
                  <a:gd name="T84" fmla="*/ 5325 w 6923"/>
                  <a:gd name="T85" fmla="*/ 796 h 1409"/>
                  <a:gd name="T86" fmla="*/ 5445 w 6923"/>
                  <a:gd name="T87" fmla="*/ 1109 h 1409"/>
                  <a:gd name="T88" fmla="*/ 2708 w 6923"/>
                  <a:gd name="T89" fmla="*/ 709 h 1409"/>
                  <a:gd name="T90" fmla="*/ 2565 w 6923"/>
                  <a:gd name="T91" fmla="*/ 422 h 1409"/>
                  <a:gd name="T92" fmla="*/ 2483 w 6923"/>
                  <a:gd name="T93" fmla="*/ 856 h 1409"/>
                  <a:gd name="T94" fmla="*/ 2525 w 6923"/>
                  <a:gd name="T95" fmla="*/ 1010 h 1409"/>
                  <a:gd name="T96" fmla="*/ 336 w 6923"/>
                  <a:gd name="T97" fmla="*/ 999 h 1409"/>
                  <a:gd name="T98" fmla="*/ 684 w 6923"/>
                  <a:gd name="T99" fmla="*/ 769 h 1409"/>
                  <a:gd name="T100" fmla="*/ 665 w 6923"/>
                  <a:gd name="T101" fmla="*/ 676 h 1409"/>
                  <a:gd name="T102" fmla="*/ 1654 w 6923"/>
                  <a:gd name="T103" fmla="*/ 672 h 1409"/>
                  <a:gd name="T104" fmla="*/ 2432 w 6923"/>
                  <a:gd name="T105" fmla="*/ 378 h 1409"/>
                  <a:gd name="T106" fmla="*/ 2390 w 6923"/>
                  <a:gd name="T107" fmla="*/ 368 h 1409"/>
                  <a:gd name="T108" fmla="*/ 767 w 6923"/>
                  <a:gd name="T109" fmla="*/ 280 h 1409"/>
                  <a:gd name="T110" fmla="*/ 767 w 6923"/>
                  <a:gd name="T111" fmla="*/ 272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23" h="1409">
                    <a:moveTo>
                      <a:pt x="568" y="1409"/>
                    </a:moveTo>
                    <a:cubicBezTo>
                      <a:pt x="563" y="1396"/>
                      <a:pt x="563" y="1396"/>
                      <a:pt x="542" y="1377"/>
                    </a:cubicBezTo>
                    <a:cubicBezTo>
                      <a:pt x="539" y="1337"/>
                      <a:pt x="536" y="1297"/>
                      <a:pt x="535" y="1258"/>
                    </a:cubicBezTo>
                    <a:cubicBezTo>
                      <a:pt x="531" y="1257"/>
                      <a:pt x="527" y="1257"/>
                      <a:pt x="523" y="1257"/>
                    </a:cubicBezTo>
                    <a:cubicBezTo>
                      <a:pt x="532" y="1192"/>
                      <a:pt x="529" y="1154"/>
                      <a:pt x="525" y="1101"/>
                    </a:cubicBezTo>
                    <a:cubicBezTo>
                      <a:pt x="536" y="1096"/>
                      <a:pt x="535" y="1080"/>
                      <a:pt x="535" y="1078"/>
                    </a:cubicBezTo>
                    <a:cubicBezTo>
                      <a:pt x="531" y="1078"/>
                      <a:pt x="527" y="1078"/>
                      <a:pt x="523" y="1078"/>
                    </a:cubicBezTo>
                    <a:cubicBezTo>
                      <a:pt x="523" y="1071"/>
                      <a:pt x="524" y="1064"/>
                      <a:pt x="525" y="1058"/>
                    </a:cubicBezTo>
                    <a:cubicBezTo>
                      <a:pt x="528" y="1057"/>
                      <a:pt x="531" y="1056"/>
                      <a:pt x="534" y="1054"/>
                    </a:cubicBezTo>
                    <a:cubicBezTo>
                      <a:pt x="534" y="1046"/>
                      <a:pt x="534" y="1039"/>
                      <a:pt x="535" y="1032"/>
                    </a:cubicBezTo>
                    <a:cubicBezTo>
                      <a:pt x="462" y="1040"/>
                      <a:pt x="386" y="1079"/>
                      <a:pt x="325" y="1097"/>
                    </a:cubicBezTo>
                    <a:cubicBezTo>
                      <a:pt x="325" y="1101"/>
                      <a:pt x="325" y="1105"/>
                      <a:pt x="325" y="1109"/>
                    </a:cubicBezTo>
                    <a:cubicBezTo>
                      <a:pt x="260" y="1114"/>
                      <a:pt x="237" y="1129"/>
                      <a:pt x="189" y="1103"/>
                    </a:cubicBezTo>
                    <a:cubicBezTo>
                      <a:pt x="189" y="1093"/>
                      <a:pt x="189" y="1083"/>
                      <a:pt x="189" y="1075"/>
                    </a:cubicBezTo>
                    <a:cubicBezTo>
                      <a:pt x="266" y="1003"/>
                      <a:pt x="391" y="889"/>
                      <a:pt x="494" y="869"/>
                    </a:cubicBezTo>
                    <a:cubicBezTo>
                      <a:pt x="532" y="838"/>
                      <a:pt x="531" y="827"/>
                      <a:pt x="534" y="787"/>
                    </a:cubicBezTo>
                    <a:cubicBezTo>
                      <a:pt x="456" y="787"/>
                      <a:pt x="393" y="839"/>
                      <a:pt x="325" y="857"/>
                    </a:cubicBezTo>
                    <a:cubicBezTo>
                      <a:pt x="303" y="902"/>
                      <a:pt x="158" y="938"/>
                      <a:pt x="110" y="945"/>
                    </a:cubicBezTo>
                    <a:cubicBezTo>
                      <a:pt x="93" y="938"/>
                      <a:pt x="77" y="931"/>
                      <a:pt x="60" y="926"/>
                    </a:cubicBezTo>
                    <a:cubicBezTo>
                      <a:pt x="59" y="923"/>
                      <a:pt x="58" y="920"/>
                      <a:pt x="56" y="918"/>
                    </a:cubicBezTo>
                    <a:cubicBezTo>
                      <a:pt x="24" y="911"/>
                      <a:pt x="18" y="898"/>
                      <a:pt x="2" y="889"/>
                    </a:cubicBezTo>
                    <a:cubicBezTo>
                      <a:pt x="1" y="875"/>
                      <a:pt x="1" y="861"/>
                      <a:pt x="0" y="847"/>
                    </a:cubicBezTo>
                    <a:cubicBezTo>
                      <a:pt x="178" y="817"/>
                      <a:pt x="187" y="811"/>
                      <a:pt x="222" y="809"/>
                    </a:cubicBezTo>
                    <a:cubicBezTo>
                      <a:pt x="222" y="804"/>
                      <a:pt x="222" y="800"/>
                      <a:pt x="223" y="796"/>
                    </a:cubicBezTo>
                    <a:cubicBezTo>
                      <a:pt x="296" y="804"/>
                      <a:pt x="436" y="745"/>
                      <a:pt x="517" y="726"/>
                    </a:cubicBezTo>
                    <a:cubicBezTo>
                      <a:pt x="524" y="647"/>
                      <a:pt x="524" y="647"/>
                      <a:pt x="521" y="632"/>
                    </a:cubicBezTo>
                    <a:cubicBezTo>
                      <a:pt x="465" y="643"/>
                      <a:pt x="455" y="658"/>
                      <a:pt x="426" y="705"/>
                    </a:cubicBezTo>
                    <a:cubicBezTo>
                      <a:pt x="354" y="746"/>
                      <a:pt x="367" y="744"/>
                      <a:pt x="314" y="691"/>
                    </a:cubicBezTo>
                    <a:cubicBezTo>
                      <a:pt x="309" y="690"/>
                      <a:pt x="303" y="689"/>
                      <a:pt x="299" y="687"/>
                    </a:cubicBezTo>
                    <a:cubicBezTo>
                      <a:pt x="299" y="660"/>
                      <a:pt x="255" y="661"/>
                      <a:pt x="262" y="637"/>
                    </a:cubicBezTo>
                    <a:cubicBezTo>
                      <a:pt x="273" y="632"/>
                      <a:pt x="273" y="632"/>
                      <a:pt x="296" y="629"/>
                    </a:cubicBezTo>
                    <a:cubicBezTo>
                      <a:pt x="317" y="577"/>
                      <a:pt x="271" y="515"/>
                      <a:pt x="278" y="472"/>
                    </a:cubicBezTo>
                    <a:cubicBezTo>
                      <a:pt x="322" y="472"/>
                      <a:pt x="372" y="523"/>
                      <a:pt x="416" y="567"/>
                    </a:cubicBezTo>
                    <a:cubicBezTo>
                      <a:pt x="425" y="566"/>
                      <a:pt x="433" y="564"/>
                      <a:pt x="441" y="564"/>
                    </a:cubicBezTo>
                    <a:cubicBezTo>
                      <a:pt x="444" y="557"/>
                      <a:pt x="448" y="551"/>
                      <a:pt x="452" y="544"/>
                    </a:cubicBezTo>
                    <a:cubicBezTo>
                      <a:pt x="460" y="542"/>
                      <a:pt x="469" y="541"/>
                      <a:pt x="477" y="541"/>
                    </a:cubicBezTo>
                    <a:cubicBezTo>
                      <a:pt x="488" y="557"/>
                      <a:pt x="495" y="564"/>
                      <a:pt x="521" y="570"/>
                    </a:cubicBezTo>
                    <a:cubicBezTo>
                      <a:pt x="518" y="528"/>
                      <a:pt x="517" y="488"/>
                      <a:pt x="516" y="448"/>
                    </a:cubicBezTo>
                    <a:cubicBezTo>
                      <a:pt x="549" y="426"/>
                      <a:pt x="549" y="440"/>
                      <a:pt x="592" y="448"/>
                    </a:cubicBezTo>
                    <a:cubicBezTo>
                      <a:pt x="603" y="428"/>
                      <a:pt x="614" y="408"/>
                      <a:pt x="626" y="389"/>
                    </a:cubicBezTo>
                    <a:cubicBezTo>
                      <a:pt x="615" y="348"/>
                      <a:pt x="387" y="428"/>
                      <a:pt x="375" y="430"/>
                    </a:cubicBezTo>
                    <a:cubicBezTo>
                      <a:pt x="293" y="430"/>
                      <a:pt x="265" y="397"/>
                      <a:pt x="258" y="328"/>
                    </a:cubicBezTo>
                    <a:cubicBezTo>
                      <a:pt x="310" y="302"/>
                      <a:pt x="571" y="341"/>
                      <a:pt x="581" y="302"/>
                    </a:cubicBezTo>
                    <a:cubicBezTo>
                      <a:pt x="542" y="264"/>
                      <a:pt x="527" y="225"/>
                      <a:pt x="510" y="190"/>
                    </a:cubicBezTo>
                    <a:cubicBezTo>
                      <a:pt x="474" y="143"/>
                      <a:pt x="443" y="115"/>
                      <a:pt x="449" y="69"/>
                    </a:cubicBezTo>
                    <a:cubicBezTo>
                      <a:pt x="500" y="61"/>
                      <a:pt x="593" y="95"/>
                      <a:pt x="616" y="155"/>
                    </a:cubicBezTo>
                    <a:cubicBezTo>
                      <a:pt x="603" y="287"/>
                      <a:pt x="598" y="290"/>
                      <a:pt x="597" y="306"/>
                    </a:cubicBezTo>
                    <a:cubicBezTo>
                      <a:pt x="690" y="306"/>
                      <a:pt x="663" y="286"/>
                      <a:pt x="713" y="207"/>
                    </a:cubicBezTo>
                    <a:cubicBezTo>
                      <a:pt x="721" y="152"/>
                      <a:pt x="761" y="72"/>
                      <a:pt x="826" y="103"/>
                    </a:cubicBezTo>
                    <a:cubicBezTo>
                      <a:pt x="869" y="170"/>
                      <a:pt x="961" y="189"/>
                      <a:pt x="879" y="295"/>
                    </a:cubicBezTo>
                    <a:cubicBezTo>
                      <a:pt x="812" y="323"/>
                      <a:pt x="768" y="348"/>
                      <a:pt x="703" y="360"/>
                    </a:cubicBezTo>
                    <a:cubicBezTo>
                      <a:pt x="677" y="384"/>
                      <a:pt x="630" y="433"/>
                      <a:pt x="625" y="473"/>
                    </a:cubicBezTo>
                    <a:cubicBezTo>
                      <a:pt x="690" y="491"/>
                      <a:pt x="652" y="562"/>
                      <a:pt x="765" y="477"/>
                    </a:cubicBezTo>
                    <a:cubicBezTo>
                      <a:pt x="770" y="442"/>
                      <a:pt x="786" y="378"/>
                      <a:pt x="803" y="362"/>
                    </a:cubicBezTo>
                    <a:cubicBezTo>
                      <a:pt x="822" y="367"/>
                      <a:pt x="847" y="374"/>
                      <a:pt x="863" y="408"/>
                    </a:cubicBezTo>
                    <a:cubicBezTo>
                      <a:pt x="884" y="415"/>
                      <a:pt x="919" y="419"/>
                      <a:pt x="928" y="462"/>
                    </a:cubicBezTo>
                    <a:cubicBezTo>
                      <a:pt x="908" y="488"/>
                      <a:pt x="855" y="516"/>
                      <a:pt x="828" y="530"/>
                    </a:cubicBezTo>
                    <a:cubicBezTo>
                      <a:pt x="807" y="557"/>
                      <a:pt x="787" y="585"/>
                      <a:pt x="768" y="614"/>
                    </a:cubicBezTo>
                    <a:cubicBezTo>
                      <a:pt x="771" y="618"/>
                      <a:pt x="775" y="624"/>
                      <a:pt x="779" y="629"/>
                    </a:cubicBezTo>
                    <a:cubicBezTo>
                      <a:pt x="855" y="589"/>
                      <a:pt x="1017" y="466"/>
                      <a:pt x="1017" y="651"/>
                    </a:cubicBezTo>
                    <a:cubicBezTo>
                      <a:pt x="964" y="669"/>
                      <a:pt x="735" y="767"/>
                      <a:pt x="727" y="788"/>
                    </a:cubicBezTo>
                    <a:cubicBezTo>
                      <a:pt x="742" y="818"/>
                      <a:pt x="814" y="847"/>
                      <a:pt x="861" y="887"/>
                    </a:cubicBezTo>
                    <a:cubicBezTo>
                      <a:pt x="823" y="951"/>
                      <a:pt x="724" y="945"/>
                      <a:pt x="667" y="985"/>
                    </a:cubicBezTo>
                    <a:cubicBezTo>
                      <a:pt x="663" y="1018"/>
                      <a:pt x="661" y="1051"/>
                      <a:pt x="658" y="1086"/>
                    </a:cubicBezTo>
                    <a:cubicBezTo>
                      <a:pt x="659" y="1176"/>
                      <a:pt x="677" y="1355"/>
                      <a:pt x="568" y="1409"/>
                    </a:cubicBezTo>
                    <a:close/>
                    <a:moveTo>
                      <a:pt x="6475" y="1395"/>
                    </a:moveTo>
                    <a:cubicBezTo>
                      <a:pt x="6442" y="1362"/>
                      <a:pt x="6355" y="1372"/>
                      <a:pt x="6332" y="1336"/>
                    </a:cubicBezTo>
                    <a:cubicBezTo>
                      <a:pt x="6292" y="1334"/>
                      <a:pt x="6251" y="1311"/>
                      <a:pt x="6223" y="1308"/>
                    </a:cubicBezTo>
                    <a:cubicBezTo>
                      <a:pt x="6224" y="1303"/>
                      <a:pt x="6226" y="1297"/>
                      <a:pt x="6228" y="1292"/>
                    </a:cubicBezTo>
                    <a:cubicBezTo>
                      <a:pt x="6266" y="1289"/>
                      <a:pt x="6303" y="1287"/>
                      <a:pt x="6342" y="1286"/>
                    </a:cubicBezTo>
                    <a:cubicBezTo>
                      <a:pt x="6348" y="1272"/>
                      <a:pt x="6395" y="1285"/>
                      <a:pt x="6417" y="1247"/>
                    </a:cubicBezTo>
                    <a:cubicBezTo>
                      <a:pt x="6419" y="1218"/>
                      <a:pt x="6420" y="1189"/>
                      <a:pt x="6423" y="1160"/>
                    </a:cubicBezTo>
                    <a:cubicBezTo>
                      <a:pt x="6424" y="1158"/>
                      <a:pt x="6427" y="1156"/>
                      <a:pt x="6430" y="1155"/>
                    </a:cubicBezTo>
                    <a:cubicBezTo>
                      <a:pt x="6427" y="1154"/>
                      <a:pt x="6424" y="1152"/>
                      <a:pt x="6423" y="1151"/>
                    </a:cubicBezTo>
                    <a:cubicBezTo>
                      <a:pt x="6423" y="1075"/>
                      <a:pt x="6437" y="930"/>
                      <a:pt x="6415" y="872"/>
                    </a:cubicBezTo>
                    <a:cubicBezTo>
                      <a:pt x="6360" y="872"/>
                      <a:pt x="6212" y="1016"/>
                      <a:pt x="6204" y="1050"/>
                    </a:cubicBezTo>
                    <a:cubicBezTo>
                      <a:pt x="6199" y="1050"/>
                      <a:pt x="6195" y="1050"/>
                      <a:pt x="6191" y="1050"/>
                    </a:cubicBezTo>
                    <a:cubicBezTo>
                      <a:pt x="6142" y="1114"/>
                      <a:pt x="6142" y="1114"/>
                      <a:pt x="6118" y="1134"/>
                    </a:cubicBezTo>
                    <a:cubicBezTo>
                      <a:pt x="6039" y="1163"/>
                      <a:pt x="5925" y="1087"/>
                      <a:pt x="5917" y="1036"/>
                    </a:cubicBezTo>
                    <a:cubicBezTo>
                      <a:pt x="5926" y="1028"/>
                      <a:pt x="5926" y="1028"/>
                      <a:pt x="6010" y="1000"/>
                    </a:cubicBezTo>
                    <a:cubicBezTo>
                      <a:pt x="6066" y="971"/>
                      <a:pt x="6193" y="883"/>
                      <a:pt x="6263" y="869"/>
                    </a:cubicBezTo>
                    <a:cubicBezTo>
                      <a:pt x="6263" y="849"/>
                      <a:pt x="6427" y="781"/>
                      <a:pt x="6459" y="745"/>
                    </a:cubicBezTo>
                    <a:cubicBezTo>
                      <a:pt x="6482" y="700"/>
                      <a:pt x="6518" y="639"/>
                      <a:pt x="6518" y="597"/>
                    </a:cubicBezTo>
                    <a:cubicBezTo>
                      <a:pt x="6496" y="580"/>
                      <a:pt x="6445" y="613"/>
                      <a:pt x="6430" y="618"/>
                    </a:cubicBezTo>
                    <a:cubicBezTo>
                      <a:pt x="6430" y="622"/>
                      <a:pt x="6430" y="626"/>
                      <a:pt x="6430" y="631"/>
                    </a:cubicBezTo>
                    <a:cubicBezTo>
                      <a:pt x="6361" y="651"/>
                      <a:pt x="6259" y="758"/>
                      <a:pt x="6186" y="700"/>
                    </a:cubicBezTo>
                    <a:cubicBezTo>
                      <a:pt x="6186" y="693"/>
                      <a:pt x="6186" y="686"/>
                      <a:pt x="6187" y="679"/>
                    </a:cubicBezTo>
                    <a:cubicBezTo>
                      <a:pt x="6429" y="567"/>
                      <a:pt x="6452" y="551"/>
                      <a:pt x="6547" y="509"/>
                    </a:cubicBezTo>
                    <a:cubicBezTo>
                      <a:pt x="6618" y="439"/>
                      <a:pt x="6693" y="313"/>
                      <a:pt x="6709" y="222"/>
                    </a:cubicBezTo>
                    <a:cubicBezTo>
                      <a:pt x="6673" y="186"/>
                      <a:pt x="6525" y="243"/>
                      <a:pt x="6522" y="288"/>
                    </a:cubicBezTo>
                    <a:cubicBezTo>
                      <a:pt x="6567" y="333"/>
                      <a:pt x="6558" y="390"/>
                      <a:pt x="6546" y="448"/>
                    </a:cubicBezTo>
                    <a:cubicBezTo>
                      <a:pt x="6473" y="522"/>
                      <a:pt x="6426" y="516"/>
                      <a:pt x="6347" y="479"/>
                    </a:cubicBezTo>
                    <a:cubicBezTo>
                      <a:pt x="6347" y="442"/>
                      <a:pt x="6347" y="404"/>
                      <a:pt x="6347" y="367"/>
                    </a:cubicBezTo>
                    <a:cubicBezTo>
                      <a:pt x="6380" y="308"/>
                      <a:pt x="6380" y="308"/>
                      <a:pt x="6382" y="295"/>
                    </a:cubicBezTo>
                    <a:cubicBezTo>
                      <a:pt x="6326" y="288"/>
                      <a:pt x="6300" y="326"/>
                      <a:pt x="6264" y="350"/>
                    </a:cubicBezTo>
                    <a:cubicBezTo>
                      <a:pt x="6256" y="402"/>
                      <a:pt x="6307" y="457"/>
                      <a:pt x="6307" y="531"/>
                    </a:cubicBezTo>
                    <a:cubicBezTo>
                      <a:pt x="6273" y="580"/>
                      <a:pt x="6209" y="522"/>
                      <a:pt x="6202" y="498"/>
                    </a:cubicBezTo>
                    <a:cubicBezTo>
                      <a:pt x="6193" y="498"/>
                      <a:pt x="6183" y="498"/>
                      <a:pt x="6173" y="498"/>
                    </a:cubicBezTo>
                    <a:cubicBezTo>
                      <a:pt x="6173" y="530"/>
                      <a:pt x="6179" y="560"/>
                      <a:pt x="6172" y="599"/>
                    </a:cubicBezTo>
                    <a:cubicBezTo>
                      <a:pt x="6148" y="596"/>
                      <a:pt x="6136" y="589"/>
                      <a:pt x="6128" y="581"/>
                    </a:cubicBezTo>
                    <a:cubicBezTo>
                      <a:pt x="6096" y="509"/>
                      <a:pt x="6064" y="439"/>
                      <a:pt x="6032" y="368"/>
                    </a:cubicBezTo>
                    <a:cubicBezTo>
                      <a:pt x="5998" y="346"/>
                      <a:pt x="5994" y="326"/>
                      <a:pt x="5994" y="301"/>
                    </a:cubicBezTo>
                    <a:cubicBezTo>
                      <a:pt x="6048" y="301"/>
                      <a:pt x="6092" y="333"/>
                      <a:pt x="6130" y="388"/>
                    </a:cubicBezTo>
                    <a:cubicBezTo>
                      <a:pt x="6137" y="388"/>
                      <a:pt x="6144" y="389"/>
                      <a:pt x="6153" y="390"/>
                    </a:cubicBezTo>
                    <a:cubicBezTo>
                      <a:pt x="6136" y="295"/>
                      <a:pt x="6063" y="212"/>
                      <a:pt x="6004" y="161"/>
                    </a:cubicBezTo>
                    <a:cubicBezTo>
                      <a:pt x="6002" y="156"/>
                      <a:pt x="6002" y="152"/>
                      <a:pt x="6002" y="148"/>
                    </a:cubicBezTo>
                    <a:cubicBezTo>
                      <a:pt x="6005" y="142"/>
                      <a:pt x="6009" y="138"/>
                      <a:pt x="6013" y="134"/>
                    </a:cubicBezTo>
                    <a:cubicBezTo>
                      <a:pt x="6078" y="134"/>
                      <a:pt x="6159" y="207"/>
                      <a:pt x="6197" y="279"/>
                    </a:cubicBezTo>
                    <a:cubicBezTo>
                      <a:pt x="6219" y="301"/>
                      <a:pt x="6202" y="309"/>
                      <a:pt x="6249" y="315"/>
                    </a:cubicBezTo>
                    <a:cubicBezTo>
                      <a:pt x="6284" y="295"/>
                      <a:pt x="6307" y="279"/>
                      <a:pt x="6313" y="239"/>
                    </a:cubicBezTo>
                    <a:cubicBezTo>
                      <a:pt x="6278" y="197"/>
                      <a:pt x="6239" y="197"/>
                      <a:pt x="6245" y="155"/>
                    </a:cubicBezTo>
                    <a:cubicBezTo>
                      <a:pt x="6270" y="153"/>
                      <a:pt x="6295" y="153"/>
                      <a:pt x="6320" y="153"/>
                    </a:cubicBezTo>
                    <a:cubicBezTo>
                      <a:pt x="6329" y="163"/>
                      <a:pt x="6372" y="160"/>
                      <a:pt x="6390" y="146"/>
                    </a:cubicBezTo>
                    <a:cubicBezTo>
                      <a:pt x="6408" y="98"/>
                      <a:pt x="6409" y="69"/>
                      <a:pt x="6431" y="34"/>
                    </a:cubicBezTo>
                    <a:cubicBezTo>
                      <a:pt x="6482" y="44"/>
                      <a:pt x="6546" y="70"/>
                      <a:pt x="6546" y="143"/>
                    </a:cubicBezTo>
                    <a:cubicBezTo>
                      <a:pt x="6521" y="175"/>
                      <a:pt x="6491" y="199"/>
                      <a:pt x="6482" y="212"/>
                    </a:cubicBezTo>
                    <a:cubicBezTo>
                      <a:pt x="6484" y="217"/>
                      <a:pt x="6486" y="222"/>
                      <a:pt x="6489" y="228"/>
                    </a:cubicBezTo>
                    <a:cubicBezTo>
                      <a:pt x="6513" y="228"/>
                      <a:pt x="6522" y="212"/>
                      <a:pt x="6535" y="199"/>
                    </a:cubicBezTo>
                    <a:cubicBezTo>
                      <a:pt x="6641" y="146"/>
                      <a:pt x="6814" y="0"/>
                      <a:pt x="6898" y="189"/>
                    </a:cubicBezTo>
                    <a:cubicBezTo>
                      <a:pt x="6902" y="225"/>
                      <a:pt x="6923" y="246"/>
                      <a:pt x="6883" y="291"/>
                    </a:cubicBezTo>
                    <a:cubicBezTo>
                      <a:pt x="6801" y="334"/>
                      <a:pt x="6677" y="375"/>
                      <a:pt x="6642" y="464"/>
                    </a:cubicBezTo>
                    <a:cubicBezTo>
                      <a:pt x="6667" y="497"/>
                      <a:pt x="6762" y="524"/>
                      <a:pt x="6703" y="584"/>
                    </a:cubicBezTo>
                    <a:cubicBezTo>
                      <a:pt x="6685" y="595"/>
                      <a:pt x="6667" y="606"/>
                      <a:pt x="6651" y="618"/>
                    </a:cubicBezTo>
                    <a:cubicBezTo>
                      <a:pt x="6651" y="622"/>
                      <a:pt x="6651" y="626"/>
                      <a:pt x="6651" y="631"/>
                    </a:cubicBezTo>
                    <a:cubicBezTo>
                      <a:pt x="6619" y="631"/>
                      <a:pt x="6587" y="665"/>
                      <a:pt x="6575" y="691"/>
                    </a:cubicBezTo>
                    <a:cubicBezTo>
                      <a:pt x="6578" y="695"/>
                      <a:pt x="6582" y="701"/>
                      <a:pt x="6586" y="706"/>
                    </a:cubicBezTo>
                    <a:cubicBezTo>
                      <a:pt x="6648" y="700"/>
                      <a:pt x="6756" y="705"/>
                      <a:pt x="6767" y="793"/>
                    </a:cubicBezTo>
                    <a:cubicBezTo>
                      <a:pt x="6729" y="825"/>
                      <a:pt x="6688" y="839"/>
                      <a:pt x="6642" y="857"/>
                    </a:cubicBezTo>
                    <a:cubicBezTo>
                      <a:pt x="6636" y="871"/>
                      <a:pt x="6609" y="882"/>
                      <a:pt x="6601" y="879"/>
                    </a:cubicBezTo>
                    <a:cubicBezTo>
                      <a:pt x="6601" y="843"/>
                      <a:pt x="6593" y="809"/>
                      <a:pt x="6589" y="788"/>
                    </a:cubicBezTo>
                    <a:cubicBezTo>
                      <a:pt x="6546" y="788"/>
                      <a:pt x="6547" y="791"/>
                      <a:pt x="6522" y="811"/>
                    </a:cubicBezTo>
                    <a:cubicBezTo>
                      <a:pt x="6522" y="909"/>
                      <a:pt x="6522" y="1009"/>
                      <a:pt x="6524" y="1108"/>
                    </a:cubicBezTo>
                    <a:cubicBezTo>
                      <a:pt x="6528" y="1169"/>
                      <a:pt x="6558" y="1314"/>
                      <a:pt x="6514" y="1373"/>
                    </a:cubicBezTo>
                    <a:cubicBezTo>
                      <a:pt x="6481" y="1387"/>
                      <a:pt x="6481" y="1387"/>
                      <a:pt x="6475" y="1395"/>
                    </a:cubicBezTo>
                    <a:close/>
                    <a:moveTo>
                      <a:pt x="1585" y="1350"/>
                    </a:moveTo>
                    <a:cubicBezTo>
                      <a:pt x="1575" y="1321"/>
                      <a:pt x="1523" y="1261"/>
                      <a:pt x="1523" y="1261"/>
                    </a:cubicBezTo>
                    <a:cubicBezTo>
                      <a:pt x="1516" y="1205"/>
                      <a:pt x="1506" y="1107"/>
                      <a:pt x="1531" y="1068"/>
                    </a:cubicBezTo>
                    <a:cubicBezTo>
                      <a:pt x="1541" y="925"/>
                      <a:pt x="1541" y="787"/>
                      <a:pt x="1542" y="650"/>
                    </a:cubicBezTo>
                    <a:cubicBezTo>
                      <a:pt x="1502" y="650"/>
                      <a:pt x="1415" y="771"/>
                      <a:pt x="1393" y="802"/>
                    </a:cubicBezTo>
                    <a:cubicBezTo>
                      <a:pt x="1357" y="879"/>
                      <a:pt x="1244" y="798"/>
                      <a:pt x="1226" y="755"/>
                    </a:cubicBezTo>
                    <a:cubicBezTo>
                      <a:pt x="1226" y="669"/>
                      <a:pt x="1273" y="555"/>
                      <a:pt x="1308" y="490"/>
                    </a:cubicBezTo>
                    <a:cubicBezTo>
                      <a:pt x="1313" y="490"/>
                      <a:pt x="1319" y="490"/>
                      <a:pt x="1326" y="490"/>
                    </a:cubicBezTo>
                    <a:cubicBezTo>
                      <a:pt x="1328" y="504"/>
                      <a:pt x="1348" y="522"/>
                      <a:pt x="1360" y="548"/>
                    </a:cubicBezTo>
                    <a:cubicBezTo>
                      <a:pt x="1371" y="584"/>
                      <a:pt x="1382" y="620"/>
                      <a:pt x="1393" y="657"/>
                    </a:cubicBezTo>
                    <a:cubicBezTo>
                      <a:pt x="1468" y="657"/>
                      <a:pt x="1477" y="574"/>
                      <a:pt x="1542" y="556"/>
                    </a:cubicBezTo>
                    <a:cubicBezTo>
                      <a:pt x="1566" y="458"/>
                      <a:pt x="1534" y="349"/>
                      <a:pt x="1498" y="272"/>
                    </a:cubicBezTo>
                    <a:cubicBezTo>
                      <a:pt x="1497" y="254"/>
                      <a:pt x="1495" y="237"/>
                      <a:pt x="1495" y="221"/>
                    </a:cubicBezTo>
                    <a:cubicBezTo>
                      <a:pt x="1559" y="150"/>
                      <a:pt x="1589" y="138"/>
                      <a:pt x="1675" y="224"/>
                    </a:cubicBezTo>
                    <a:cubicBezTo>
                      <a:pt x="1675" y="291"/>
                      <a:pt x="1664" y="360"/>
                      <a:pt x="1668" y="439"/>
                    </a:cubicBezTo>
                    <a:cubicBezTo>
                      <a:pt x="1709" y="439"/>
                      <a:pt x="1787" y="350"/>
                      <a:pt x="1842" y="339"/>
                    </a:cubicBezTo>
                    <a:cubicBezTo>
                      <a:pt x="1868" y="298"/>
                      <a:pt x="1966" y="298"/>
                      <a:pt x="2010" y="338"/>
                    </a:cubicBezTo>
                    <a:cubicBezTo>
                      <a:pt x="2010" y="356"/>
                      <a:pt x="2011" y="374"/>
                      <a:pt x="2013" y="392"/>
                    </a:cubicBezTo>
                    <a:cubicBezTo>
                      <a:pt x="2009" y="392"/>
                      <a:pt x="2005" y="392"/>
                      <a:pt x="2000" y="392"/>
                    </a:cubicBezTo>
                    <a:cubicBezTo>
                      <a:pt x="1999" y="397"/>
                      <a:pt x="1999" y="403"/>
                      <a:pt x="1999" y="410"/>
                    </a:cubicBezTo>
                    <a:cubicBezTo>
                      <a:pt x="1907" y="450"/>
                      <a:pt x="1821" y="487"/>
                      <a:pt x="1811" y="597"/>
                    </a:cubicBezTo>
                    <a:cubicBezTo>
                      <a:pt x="1838" y="614"/>
                      <a:pt x="1838" y="614"/>
                      <a:pt x="1851" y="617"/>
                    </a:cubicBezTo>
                    <a:cubicBezTo>
                      <a:pt x="1851" y="626"/>
                      <a:pt x="1850" y="628"/>
                      <a:pt x="1867" y="640"/>
                    </a:cubicBezTo>
                    <a:cubicBezTo>
                      <a:pt x="1867" y="697"/>
                      <a:pt x="1708" y="749"/>
                      <a:pt x="1655" y="752"/>
                    </a:cubicBezTo>
                    <a:cubicBezTo>
                      <a:pt x="1624" y="784"/>
                      <a:pt x="1640" y="926"/>
                      <a:pt x="1647" y="995"/>
                    </a:cubicBezTo>
                    <a:cubicBezTo>
                      <a:pt x="1651" y="1000"/>
                      <a:pt x="1651" y="1000"/>
                      <a:pt x="1651" y="1301"/>
                    </a:cubicBezTo>
                    <a:cubicBezTo>
                      <a:pt x="1642" y="1308"/>
                      <a:pt x="1636" y="1326"/>
                      <a:pt x="1624" y="1343"/>
                    </a:cubicBezTo>
                    <a:cubicBezTo>
                      <a:pt x="1610" y="1344"/>
                      <a:pt x="1597" y="1347"/>
                      <a:pt x="1585" y="1350"/>
                    </a:cubicBezTo>
                    <a:close/>
                    <a:moveTo>
                      <a:pt x="2965" y="1326"/>
                    </a:moveTo>
                    <a:cubicBezTo>
                      <a:pt x="2936" y="1224"/>
                      <a:pt x="2948" y="1127"/>
                      <a:pt x="2947" y="1027"/>
                    </a:cubicBezTo>
                    <a:cubicBezTo>
                      <a:pt x="2951" y="1025"/>
                      <a:pt x="2955" y="1025"/>
                      <a:pt x="2959" y="1025"/>
                    </a:cubicBezTo>
                    <a:cubicBezTo>
                      <a:pt x="2959" y="958"/>
                      <a:pt x="2959" y="891"/>
                      <a:pt x="2959" y="825"/>
                    </a:cubicBezTo>
                    <a:cubicBezTo>
                      <a:pt x="2955" y="824"/>
                      <a:pt x="2951" y="822"/>
                      <a:pt x="2948" y="821"/>
                    </a:cubicBezTo>
                    <a:cubicBezTo>
                      <a:pt x="2915" y="839"/>
                      <a:pt x="2885" y="875"/>
                      <a:pt x="2852" y="894"/>
                    </a:cubicBezTo>
                    <a:cubicBezTo>
                      <a:pt x="2830" y="894"/>
                      <a:pt x="2809" y="894"/>
                      <a:pt x="2788" y="894"/>
                    </a:cubicBezTo>
                    <a:cubicBezTo>
                      <a:pt x="2766" y="872"/>
                      <a:pt x="2804" y="814"/>
                      <a:pt x="2810" y="800"/>
                    </a:cubicBezTo>
                    <a:cubicBezTo>
                      <a:pt x="2833" y="697"/>
                      <a:pt x="2786" y="617"/>
                      <a:pt x="2810" y="523"/>
                    </a:cubicBezTo>
                    <a:cubicBezTo>
                      <a:pt x="2810" y="430"/>
                      <a:pt x="2710" y="404"/>
                      <a:pt x="2733" y="310"/>
                    </a:cubicBezTo>
                    <a:cubicBezTo>
                      <a:pt x="2783" y="294"/>
                      <a:pt x="2809" y="339"/>
                      <a:pt x="2856" y="379"/>
                    </a:cubicBezTo>
                    <a:cubicBezTo>
                      <a:pt x="2875" y="447"/>
                      <a:pt x="2844" y="519"/>
                      <a:pt x="2844" y="593"/>
                    </a:cubicBezTo>
                    <a:cubicBezTo>
                      <a:pt x="2867" y="625"/>
                      <a:pt x="2888" y="665"/>
                      <a:pt x="2884" y="724"/>
                    </a:cubicBezTo>
                    <a:cubicBezTo>
                      <a:pt x="2874" y="742"/>
                      <a:pt x="2874" y="742"/>
                      <a:pt x="2870" y="767"/>
                    </a:cubicBezTo>
                    <a:cubicBezTo>
                      <a:pt x="2899" y="766"/>
                      <a:pt x="2930" y="737"/>
                      <a:pt x="2957" y="713"/>
                    </a:cubicBezTo>
                    <a:cubicBezTo>
                      <a:pt x="2961" y="571"/>
                      <a:pt x="2964" y="422"/>
                      <a:pt x="2959" y="291"/>
                    </a:cubicBezTo>
                    <a:cubicBezTo>
                      <a:pt x="2932" y="277"/>
                      <a:pt x="2939" y="178"/>
                      <a:pt x="2959" y="166"/>
                    </a:cubicBezTo>
                    <a:cubicBezTo>
                      <a:pt x="3071" y="166"/>
                      <a:pt x="3091" y="204"/>
                      <a:pt x="3106" y="317"/>
                    </a:cubicBezTo>
                    <a:cubicBezTo>
                      <a:pt x="3092" y="384"/>
                      <a:pt x="3044" y="538"/>
                      <a:pt x="3073" y="597"/>
                    </a:cubicBezTo>
                    <a:cubicBezTo>
                      <a:pt x="3110" y="597"/>
                      <a:pt x="3143" y="486"/>
                      <a:pt x="3150" y="461"/>
                    </a:cubicBezTo>
                    <a:cubicBezTo>
                      <a:pt x="3153" y="461"/>
                      <a:pt x="3155" y="461"/>
                      <a:pt x="3158" y="461"/>
                    </a:cubicBezTo>
                    <a:cubicBezTo>
                      <a:pt x="3158" y="502"/>
                      <a:pt x="3168" y="497"/>
                      <a:pt x="3177" y="537"/>
                    </a:cubicBezTo>
                    <a:cubicBezTo>
                      <a:pt x="3260" y="578"/>
                      <a:pt x="3113" y="687"/>
                      <a:pt x="3077" y="709"/>
                    </a:cubicBezTo>
                    <a:cubicBezTo>
                      <a:pt x="3042" y="869"/>
                      <a:pt x="3068" y="1058"/>
                      <a:pt x="3045" y="1235"/>
                    </a:cubicBezTo>
                    <a:cubicBezTo>
                      <a:pt x="3031" y="1283"/>
                      <a:pt x="3013" y="1315"/>
                      <a:pt x="2965" y="1326"/>
                    </a:cubicBezTo>
                    <a:close/>
                    <a:moveTo>
                      <a:pt x="4800" y="1198"/>
                    </a:moveTo>
                    <a:cubicBezTo>
                      <a:pt x="4799" y="1191"/>
                      <a:pt x="4799" y="1184"/>
                      <a:pt x="4799" y="1178"/>
                    </a:cubicBezTo>
                    <a:cubicBezTo>
                      <a:pt x="4824" y="1166"/>
                      <a:pt x="4824" y="1166"/>
                      <a:pt x="4831" y="1158"/>
                    </a:cubicBezTo>
                    <a:cubicBezTo>
                      <a:pt x="4930" y="1136"/>
                      <a:pt x="5159" y="974"/>
                      <a:pt x="5126" y="857"/>
                    </a:cubicBezTo>
                    <a:cubicBezTo>
                      <a:pt x="5068" y="904"/>
                      <a:pt x="5010" y="951"/>
                      <a:pt x="4951" y="988"/>
                    </a:cubicBezTo>
                    <a:cubicBezTo>
                      <a:pt x="4948" y="984"/>
                      <a:pt x="4945" y="981"/>
                      <a:pt x="4942" y="978"/>
                    </a:cubicBezTo>
                    <a:cubicBezTo>
                      <a:pt x="4889" y="962"/>
                      <a:pt x="4806" y="907"/>
                      <a:pt x="4799" y="868"/>
                    </a:cubicBezTo>
                    <a:cubicBezTo>
                      <a:pt x="4820" y="847"/>
                      <a:pt x="4886" y="842"/>
                      <a:pt x="4924" y="835"/>
                    </a:cubicBezTo>
                    <a:cubicBezTo>
                      <a:pt x="4981" y="814"/>
                      <a:pt x="5144" y="740"/>
                      <a:pt x="5174" y="690"/>
                    </a:cubicBezTo>
                    <a:cubicBezTo>
                      <a:pt x="5194" y="564"/>
                      <a:pt x="5198" y="499"/>
                      <a:pt x="5202" y="497"/>
                    </a:cubicBezTo>
                    <a:cubicBezTo>
                      <a:pt x="5202" y="393"/>
                      <a:pt x="5184" y="299"/>
                      <a:pt x="5185" y="211"/>
                    </a:cubicBezTo>
                    <a:cubicBezTo>
                      <a:pt x="5200" y="196"/>
                      <a:pt x="5198" y="200"/>
                      <a:pt x="5224" y="197"/>
                    </a:cubicBezTo>
                    <a:cubicBezTo>
                      <a:pt x="5224" y="225"/>
                      <a:pt x="5372" y="268"/>
                      <a:pt x="5372" y="359"/>
                    </a:cubicBezTo>
                    <a:cubicBezTo>
                      <a:pt x="5345" y="385"/>
                      <a:pt x="5327" y="551"/>
                      <a:pt x="5327" y="603"/>
                    </a:cubicBezTo>
                    <a:cubicBezTo>
                      <a:pt x="5405" y="628"/>
                      <a:pt x="5452" y="443"/>
                      <a:pt x="5576" y="551"/>
                    </a:cubicBezTo>
                    <a:cubicBezTo>
                      <a:pt x="5576" y="602"/>
                      <a:pt x="5438" y="635"/>
                      <a:pt x="5399" y="673"/>
                    </a:cubicBezTo>
                    <a:cubicBezTo>
                      <a:pt x="5370" y="682"/>
                      <a:pt x="5329" y="724"/>
                      <a:pt x="5303" y="729"/>
                    </a:cubicBezTo>
                    <a:cubicBezTo>
                      <a:pt x="5282" y="770"/>
                      <a:pt x="5274" y="793"/>
                      <a:pt x="5265" y="847"/>
                    </a:cubicBezTo>
                    <a:cubicBezTo>
                      <a:pt x="5261" y="847"/>
                      <a:pt x="5257" y="847"/>
                      <a:pt x="5253" y="849"/>
                    </a:cubicBezTo>
                    <a:cubicBezTo>
                      <a:pt x="5231" y="976"/>
                      <a:pt x="5141" y="1087"/>
                      <a:pt x="5036" y="1156"/>
                    </a:cubicBezTo>
                    <a:cubicBezTo>
                      <a:pt x="5035" y="1160"/>
                      <a:pt x="5035" y="1165"/>
                      <a:pt x="5035" y="1170"/>
                    </a:cubicBezTo>
                    <a:cubicBezTo>
                      <a:pt x="5003" y="1172"/>
                      <a:pt x="5000" y="1176"/>
                      <a:pt x="4929" y="1191"/>
                    </a:cubicBezTo>
                    <a:cubicBezTo>
                      <a:pt x="4886" y="1192"/>
                      <a:pt x="4843" y="1195"/>
                      <a:pt x="4800" y="1198"/>
                    </a:cubicBezTo>
                    <a:close/>
                    <a:moveTo>
                      <a:pt x="3771" y="1178"/>
                    </a:moveTo>
                    <a:cubicBezTo>
                      <a:pt x="3735" y="1138"/>
                      <a:pt x="3710" y="1122"/>
                      <a:pt x="3671" y="1107"/>
                    </a:cubicBezTo>
                    <a:cubicBezTo>
                      <a:pt x="3654" y="1069"/>
                      <a:pt x="3607" y="1083"/>
                      <a:pt x="3589" y="1068"/>
                    </a:cubicBezTo>
                    <a:cubicBezTo>
                      <a:pt x="3589" y="1034"/>
                      <a:pt x="3681" y="1062"/>
                      <a:pt x="3728" y="1039"/>
                    </a:cubicBezTo>
                    <a:cubicBezTo>
                      <a:pt x="3734" y="1025"/>
                      <a:pt x="3734" y="1025"/>
                      <a:pt x="3743" y="787"/>
                    </a:cubicBezTo>
                    <a:cubicBezTo>
                      <a:pt x="3746" y="763"/>
                      <a:pt x="3750" y="740"/>
                      <a:pt x="3754" y="716"/>
                    </a:cubicBezTo>
                    <a:cubicBezTo>
                      <a:pt x="3749" y="713"/>
                      <a:pt x="3745" y="711"/>
                      <a:pt x="3740" y="709"/>
                    </a:cubicBezTo>
                    <a:cubicBezTo>
                      <a:pt x="3716" y="756"/>
                      <a:pt x="3596" y="987"/>
                      <a:pt x="3529" y="987"/>
                    </a:cubicBezTo>
                    <a:cubicBezTo>
                      <a:pt x="3528" y="982"/>
                      <a:pt x="3527" y="980"/>
                      <a:pt x="3525" y="977"/>
                    </a:cubicBezTo>
                    <a:cubicBezTo>
                      <a:pt x="3484" y="969"/>
                      <a:pt x="3456" y="941"/>
                      <a:pt x="3451" y="916"/>
                    </a:cubicBezTo>
                    <a:cubicBezTo>
                      <a:pt x="3481" y="886"/>
                      <a:pt x="3565" y="858"/>
                      <a:pt x="3579" y="809"/>
                    </a:cubicBezTo>
                    <a:cubicBezTo>
                      <a:pt x="3629" y="759"/>
                      <a:pt x="3685" y="660"/>
                      <a:pt x="3746" y="629"/>
                    </a:cubicBezTo>
                    <a:cubicBezTo>
                      <a:pt x="3757" y="578"/>
                      <a:pt x="3763" y="540"/>
                      <a:pt x="3767" y="493"/>
                    </a:cubicBezTo>
                    <a:cubicBezTo>
                      <a:pt x="3764" y="491"/>
                      <a:pt x="3761" y="490"/>
                      <a:pt x="3758" y="490"/>
                    </a:cubicBezTo>
                    <a:cubicBezTo>
                      <a:pt x="3749" y="498"/>
                      <a:pt x="3749" y="498"/>
                      <a:pt x="3747" y="511"/>
                    </a:cubicBezTo>
                    <a:cubicBezTo>
                      <a:pt x="3707" y="505"/>
                      <a:pt x="3644" y="453"/>
                      <a:pt x="3652" y="426"/>
                    </a:cubicBezTo>
                    <a:cubicBezTo>
                      <a:pt x="3731" y="393"/>
                      <a:pt x="3731" y="393"/>
                      <a:pt x="3746" y="390"/>
                    </a:cubicBezTo>
                    <a:cubicBezTo>
                      <a:pt x="3757" y="367"/>
                      <a:pt x="3779" y="370"/>
                      <a:pt x="3794" y="348"/>
                    </a:cubicBezTo>
                    <a:cubicBezTo>
                      <a:pt x="3803" y="295"/>
                      <a:pt x="3811" y="243"/>
                      <a:pt x="3819" y="190"/>
                    </a:cubicBezTo>
                    <a:cubicBezTo>
                      <a:pt x="3855" y="164"/>
                      <a:pt x="3859" y="171"/>
                      <a:pt x="3910" y="200"/>
                    </a:cubicBezTo>
                    <a:cubicBezTo>
                      <a:pt x="3916" y="212"/>
                      <a:pt x="3928" y="239"/>
                      <a:pt x="3959" y="248"/>
                    </a:cubicBezTo>
                    <a:cubicBezTo>
                      <a:pt x="3956" y="258"/>
                      <a:pt x="3953" y="268"/>
                      <a:pt x="3950" y="277"/>
                    </a:cubicBezTo>
                    <a:cubicBezTo>
                      <a:pt x="3987" y="281"/>
                      <a:pt x="3990" y="277"/>
                      <a:pt x="4001" y="331"/>
                    </a:cubicBezTo>
                    <a:cubicBezTo>
                      <a:pt x="3892" y="432"/>
                      <a:pt x="3898" y="404"/>
                      <a:pt x="3869" y="548"/>
                    </a:cubicBezTo>
                    <a:cubicBezTo>
                      <a:pt x="3854" y="701"/>
                      <a:pt x="3841" y="864"/>
                      <a:pt x="3841" y="1031"/>
                    </a:cubicBezTo>
                    <a:cubicBezTo>
                      <a:pt x="3884" y="1094"/>
                      <a:pt x="3993" y="960"/>
                      <a:pt x="4026" y="938"/>
                    </a:cubicBezTo>
                    <a:cubicBezTo>
                      <a:pt x="4050" y="900"/>
                      <a:pt x="4073" y="867"/>
                      <a:pt x="4077" y="829"/>
                    </a:cubicBezTo>
                    <a:cubicBezTo>
                      <a:pt x="4039" y="785"/>
                      <a:pt x="4011" y="741"/>
                      <a:pt x="4005" y="700"/>
                    </a:cubicBezTo>
                    <a:cubicBezTo>
                      <a:pt x="4034" y="704"/>
                      <a:pt x="4081" y="706"/>
                      <a:pt x="4108" y="749"/>
                    </a:cubicBezTo>
                    <a:cubicBezTo>
                      <a:pt x="4117" y="749"/>
                      <a:pt x="4127" y="749"/>
                      <a:pt x="4137" y="749"/>
                    </a:cubicBezTo>
                    <a:cubicBezTo>
                      <a:pt x="4171" y="671"/>
                      <a:pt x="4171" y="671"/>
                      <a:pt x="4174" y="650"/>
                    </a:cubicBezTo>
                    <a:cubicBezTo>
                      <a:pt x="4139" y="650"/>
                      <a:pt x="4113" y="662"/>
                      <a:pt x="4090" y="664"/>
                    </a:cubicBezTo>
                    <a:cubicBezTo>
                      <a:pt x="4074" y="635"/>
                      <a:pt x="4068" y="635"/>
                      <a:pt x="4068" y="613"/>
                    </a:cubicBezTo>
                    <a:cubicBezTo>
                      <a:pt x="4091" y="597"/>
                      <a:pt x="4120" y="450"/>
                      <a:pt x="4123" y="439"/>
                    </a:cubicBezTo>
                    <a:cubicBezTo>
                      <a:pt x="4077" y="439"/>
                      <a:pt x="4047" y="517"/>
                      <a:pt x="3979" y="517"/>
                    </a:cubicBezTo>
                    <a:cubicBezTo>
                      <a:pt x="3976" y="513"/>
                      <a:pt x="3976" y="513"/>
                      <a:pt x="3936" y="511"/>
                    </a:cubicBezTo>
                    <a:cubicBezTo>
                      <a:pt x="3935" y="506"/>
                      <a:pt x="3935" y="502"/>
                      <a:pt x="3935" y="498"/>
                    </a:cubicBezTo>
                    <a:cubicBezTo>
                      <a:pt x="3928" y="495"/>
                      <a:pt x="3921" y="493"/>
                      <a:pt x="3914" y="490"/>
                    </a:cubicBezTo>
                    <a:cubicBezTo>
                      <a:pt x="3913" y="486"/>
                      <a:pt x="3912" y="482"/>
                      <a:pt x="3912" y="479"/>
                    </a:cubicBezTo>
                    <a:cubicBezTo>
                      <a:pt x="3976" y="433"/>
                      <a:pt x="4068" y="393"/>
                      <a:pt x="4124" y="337"/>
                    </a:cubicBezTo>
                    <a:cubicBezTo>
                      <a:pt x="4186" y="324"/>
                      <a:pt x="4196" y="177"/>
                      <a:pt x="4199" y="128"/>
                    </a:cubicBezTo>
                    <a:cubicBezTo>
                      <a:pt x="4246" y="131"/>
                      <a:pt x="4265" y="160"/>
                      <a:pt x="4317" y="179"/>
                    </a:cubicBezTo>
                    <a:cubicBezTo>
                      <a:pt x="4320" y="192"/>
                      <a:pt x="4324" y="206"/>
                      <a:pt x="4328" y="219"/>
                    </a:cubicBezTo>
                    <a:cubicBezTo>
                      <a:pt x="4341" y="224"/>
                      <a:pt x="4353" y="224"/>
                      <a:pt x="4364" y="247"/>
                    </a:cubicBezTo>
                    <a:cubicBezTo>
                      <a:pt x="4368" y="247"/>
                      <a:pt x="4372" y="247"/>
                      <a:pt x="4378" y="248"/>
                    </a:cubicBezTo>
                    <a:cubicBezTo>
                      <a:pt x="4379" y="258"/>
                      <a:pt x="4381" y="268"/>
                      <a:pt x="4384" y="277"/>
                    </a:cubicBezTo>
                    <a:cubicBezTo>
                      <a:pt x="4363" y="294"/>
                      <a:pt x="4345" y="306"/>
                      <a:pt x="4319" y="319"/>
                    </a:cubicBezTo>
                    <a:cubicBezTo>
                      <a:pt x="4317" y="323"/>
                      <a:pt x="4317" y="327"/>
                      <a:pt x="4317" y="331"/>
                    </a:cubicBezTo>
                    <a:cubicBezTo>
                      <a:pt x="4306" y="334"/>
                      <a:pt x="4297" y="337"/>
                      <a:pt x="4287" y="341"/>
                    </a:cubicBezTo>
                    <a:cubicBezTo>
                      <a:pt x="4239" y="422"/>
                      <a:pt x="4206" y="477"/>
                      <a:pt x="4199" y="578"/>
                    </a:cubicBezTo>
                    <a:cubicBezTo>
                      <a:pt x="4275" y="585"/>
                      <a:pt x="4297" y="578"/>
                      <a:pt x="4297" y="669"/>
                    </a:cubicBezTo>
                    <a:cubicBezTo>
                      <a:pt x="4265" y="705"/>
                      <a:pt x="4219" y="767"/>
                      <a:pt x="4219" y="820"/>
                    </a:cubicBezTo>
                    <a:cubicBezTo>
                      <a:pt x="4261" y="850"/>
                      <a:pt x="4302" y="882"/>
                      <a:pt x="4345" y="913"/>
                    </a:cubicBezTo>
                    <a:cubicBezTo>
                      <a:pt x="4410" y="937"/>
                      <a:pt x="4490" y="933"/>
                      <a:pt x="4567" y="933"/>
                    </a:cubicBezTo>
                    <a:cubicBezTo>
                      <a:pt x="4573" y="938"/>
                      <a:pt x="4573" y="938"/>
                      <a:pt x="4573" y="949"/>
                    </a:cubicBezTo>
                    <a:cubicBezTo>
                      <a:pt x="4487" y="1009"/>
                      <a:pt x="4363" y="1056"/>
                      <a:pt x="4265" y="1056"/>
                    </a:cubicBezTo>
                    <a:cubicBezTo>
                      <a:pt x="4214" y="1005"/>
                      <a:pt x="4190" y="956"/>
                      <a:pt x="4142" y="918"/>
                    </a:cubicBezTo>
                    <a:cubicBezTo>
                      <a:pt x="4091" y="984"/>
                      <a:pt x="3972" y="1115"/>
                      <a:pt x="3885" y="1125"/>
                    </a:cubicBezTo>
                    <a:cubicBezTo>
                      <a:pt x="3867" y="1103"/>
                      <a:pt x="3851" y="1090"/>
                      <a:pt x="3840" y="1087"/>
                    </a:cubicBezTo>
                    <a:cubicBezTo>
                      <a:pt x="3836" y="1131"/>
                      <a:pt x="3818" y="1160"/>
                      <a:pt x="3771" y="1178"/>
                    </a:cubicBezTo>
                    <a:close/>
                    <a:moveTo>
                      <a:pt x="5504" y="1160"/>
                    </a:moveTo>
                    <a:cubicBezTo>
                      <a:pt x="5523" y="1155"/>
                      <a:pt x="5544" y="1151"/>
                      <a:pt x="5565" y="1147"/>
                    </a:cubicBezTo>
                    <a:cubicBezTo>
                      <a:pt x="5565" y="1143"/>
                      <a:pt x="5565" y="1140"/>
                      <a:pt x="5565" y="1137"/>
                    </a:cubicBezTo>
                    <a:cubicBezTo>
                      <a:pt x="5590" y="1131"/>
                      <a:pt x="5653" y="1104"/>
                      <a:pt x="5711" y="1086"/>
                    </a:cubicBezTo>
                    <a:cubicBezTo>
                      <a:pt x="5711" y="1083"/>
                      <a:pt x="5711" y="1080"/>
                      <a:pt x="5711" y="1078"/>
                    </a:cubicBezTo>
                    <a:cubicBezTo>
                      <a:pt x="5718" y="1078"/>
                      <a:pt x="5726" y="1078"/>
                      <a:pt x="5734" y="1078"/>
                    </a:cubicBezTo>
                    <a:cubicBezTo>
                      <a:pt x="5734" y="1074"/>
                      <a:pt x="5734" y="1071"/>
                      <a:pt x="5734" y="1068"/>
                    </a:cubicBezTo>
                    <a:cubicBezTo>
                      <a:pt x="5739" y="1068"/>
                      <a:pt x="5743" y="1068"/>
                      <a:pt x="5748" y="1068"/>
                    </a:cubicBezTo>
                    <a:cubicBezTo>
                      <a:pt x="5739" y="1016"/>
                      <a:pt x="5668" y="1034"/>
                      <a:pt x="5634" y="1034"/>
                    </a:cubicBezTo>
                    <a:cubicBezTo>
                      <a:pt x="5556" y="1003"/>
                      <a:pt x="5556" y="1003"/>
                      <a:pt x="5504" y="976"/>
                    </a:cubicBezTo>
                    <a:cubicBezTo>
                      <a:pt x="5504" y="973"/>
                      <a:pt x="5504" y="970"/>
                      <a:pt x="5504" y="967"/>
                    </a:cubicBezTo>
                    <a:cubicBezTo>
                      <a:pt x="5501" y="967"/>
                      <a:pt x="5498" y="967"/>
                      <a:pt x="5496" y="967"/>
                    </a:cubicBezTo>
                    <a:cubicBezTo>
                      <a:pt x="5496" y="963"/>
                      <a:pt x="5496" y="960"/>
                      <a:pt x="5496" y="958"/>
                    </a:cubicBezTo>
                    <a:cubicBezTo>
                      <a:pt x="5490" y="958"/>
                      <a:pt x="5486" y="958"/>
                      <a:pt x="5482" y="958"/>
                    </a:cubicBezTo>
                    <a:cubicBezTo>
                      <a:pt x="5482" y="953"/>
                      <a:pt x="5482" y="951"/>
                      <a:pt x="5482" y="948"/>
                    </a:cubicBezTo>
                    <a:cubicBezTo>
                      <a:pt x="5478" y="948"/>
                      <a:pt x="5475" y="948"/>
                      <a:pt x="5472" y="948"/>
                    </a:cubicBezTo>
                    <a:cubicBezTo>
                      <a:pt x="5472" y="945"/>
                      <a:pt x="5472" y="942"/>
                      <a:pt x="5472" y="940"/>
                    </a:cubicBezTo>
                    <a:cubicBezTo>
                      <a:pt x="5468" y="940"/>
                      <a:pt x="5465" y="940"/>
                      <a:pt x="5463" y="940"/>
                    </a:cubicBezTo>
                    <a:cubicBezTo>
                      <a:pt x="5463" y="936"/>
                      <a:pt x="5463" y="933"/>
                      <a:pt x="5463" y="930"/>
                    </a:cubicBezTo>
                    <a:cubicBezTo>
                      <a:pt x="5460" y="930"/>
                      <a:pt x="5457" y="930"/>
                      <a:pt x="5454" y="930"/>
                    </a:cubicBezTo>
                    <a:cubicBezTo>
                      <a:pt x="5454" y="925"/>
                      <a:pt x="5454" y="920"/>
                      <a:pt x="5454" y="916"/>
                    </a:cubicBezTo>
                    <a:cubicBezTo>
                      <a:pt x="5434" y="904"/>
                      <a:pt x="5421" y="889"/>
                      <a:pt x="5413" y="889"/>
                    </a:cubicBezTo>
                    <a:cubicBezTo>
                      <a:pt x="5406" y="875"/>
                      <a:pt x="5399" y="861"/>
                      <a:pt x="5394" y="847"/>
                    </a:cubicBezTo>
                    <a:cubicBezTo>
                      <a:pt x="5391" y="847"/>
                      <a:pt x="5388" y="847"/>
                      <a:pt x="5385" y="847"/>
                    </a:cubicBezTo>
                    <a:cubicBezTo>
                      <a:pt x="5381" y="838"/>
                      <a:pt x="5378" y="828"/>
                      <a:pt x="5376" y="820"/>
                    </a:cubicBezTo>
                    <a:cubicBezTo>
                      <a:pt x="5370" y="820"/>
                      <a:pt x="5366" y="820"/>
                      <a:pt x="5362" y="820"/>
                    </a:cubicBezTo>
                    <a:cubicBezTo>
                      <a:pt x="5358" y="811"/>
                      <a:pt x="5355" y="803"/>
                      <a:pt x="5352" y="796"/>
                    </a:cubicBezTo>
                    <a:cubicBezTo>
                      <a:pt x="5349" y="796"/>
                      <a:pt x="5347" y="796"/>
                      <a:pt x="5344" y="796"/>
                    </a:cubicBezTo>
                    <a:cubicBezTo>
                      <a:pt x="5344" y="793"/>
                      <a:pt x="5344" y="791"/>
                      <a:pt x="5344" y="788"/>
                    </a:cubicBezTo>
                    <a:cubicBezTo>
                      <a:pt x="5337" y="788"/>
                      <a:pt x="5330" y="788"/>
                      <a:pt x="5325" y="788"/>
                    </a:cubicBezTo>
                    <a:cubicBezTo>
                      <a:pt x="5325" y="791"/>
                      <a:pt x="5325" y="793"/>
                      <a:pt x="5325" y="796"/>
                    </a:cubicBezTo>
                    <a:cubicBezTo>
                      <a:pt x="5322" y="796"/>
                      <a:pt x="5319" y="796"/>
                      <a:pt x="5316" y="796"/>
                    </a:cubicBezTo>
                    <a:cubicBezTo>
                      <a:pt x="5316" y="807"/>
                      <a:pt x="5316" y="818"/>
                      <a:pt x="5316" y="829"/>
                    </a:cubicBezTo>
                    <a:cubicBezTo>
                      <a:pt x="5319" y="829"/>
                      <a:pt x="5322" y="829"/>
                      <a:pt x="5325" y="829"/>
                    </a:cubicBezTo>
                    <a:cubicBezTo>
                      <a:pt x="5347" y="905"/>
                      <a:pt x="5389" y="991"/>
                      <a:pt x="5427" y="1078"/>
                    </a:cubicBezTo>
                    <a:cubicBezTo>
                      <a:pt x="5429" y="1078"/>
                      <a:pt x="5432" y="1078"/>
                      <a:pt x="5435" y="1078"/>
                    </a:cubicBezTo>
                    <a:cubicBezTo>
                      <a:pt x="5435" y="1087"/>
                      <a:pt x="5435" y="1098"/>
                      <a:pt x="5435" y="1109"/>
                    </a:cubicBezTo>
                    <a:cubicBezTo>
                      <a:pt x="5438" y="1109"/>
                      <a:pt x="5441" y="1109"/>
                      <a:pt x="5445" y="1109"/>
                    </a:cubicBezTo>
                    <a:cubicBezTo>
                      <a:pt x="5446" y="1130"/>
                      <a:pt x="5449" y="1136"/>
                      <a:pt x="5482" y="1147"/>
                    </a:cubicBezTo>
                    <a:cubicBezTo>
                      <a:pt x="5482" y="1149"/>
                      <a:pt x="5482" y="1152"/>
                      <a:pt x="5482" y="1156"/>
                    </a:cubicBezTo>
                    <a:cubicBezTo>
                      <a:pt x="5489" y="1158"/>
                      <a:pt x="5496" y="1159"/>
                      <a:pt x="5504" y="1160"/>
                    </a:cubicBezTo>
                    <a:close/>
                    <a:moveTo>
                      <a:pt x="2574" y="1036"/>
                    </a:moveTo>
                    <a:cubicBezTo>
                      <a:pt x="2588" y="1029"/>
                      <a:pt x="2602" y="1022"/>
                      <a:pt x="2616" y="1017"/>
                    </a:cubicBezTo>
                    <a:cubicBezTo>
                      <a:pt x="2614" y="962"/>
                      <a:pt x="2613" y="908"/>
                      <a:pt x="2613" y="854"/>
                    </a:cubicBezTo>
                    <a:cubicBezTo>
                      <a:pt x="2630" y="803"/>
                      <a:pt x="2681" y="755"/>
                      <a:pt x="2708" y="709"/>
                    </a:cubicBezTo>
                    <a:cubicBezTo>
                      <a:pt x="2712" y="709"/>
                      <a:pt x="2717" y="709"/>
                      <a:pt x="2721" y="709"/>
                    </a:cubicBezTo>
                    <a:cubicBezTo>
                      <a:pt x="2726" y="675"/>
                      <a:pt x="2754" y="643"/>
                      <a:pt x="2758" y="607"/>
                    </a:cubicBezTo>
                    <a:cubicBezTo>
                      <a:pt x="2719" y="617"/>
                      <a:pt x="2664" y="735"/>
                      <a:pt x="2623" y="727"/>
                    </a:cubicBezTo>
                    <a:cubicBezTo>
                      <a:pt x="2623" y="622"/>
                      <a:pt x="2649" y="591"/>
                      <a:pt x="2692" y="511"/>
                    </a:cubicBezTo>
                    <a:cubicBezTo>
                      <a:pt x="2692" y="501"/>
                      <a:pt x="2693" y="491"/>
                      <a:pt x="2695" y="482"/>
                    </a:cubicBezTo>
                    <a:cubicBezTo>
                      <a:pt x="2648" y="435"/>
                      <a:pt x="2657" y="404"/>
                      <a:pt x="2580" y="404"/>
                    </a:cubicBezTo>
                    <a:cubicBezTo>
                      <a:pt x="2574" y="410"/>
                      <a:pt x="2569" y="415"/>
                      <a:pt x="2565" y="422"/>
                    </a:cubicBezTo>
                    <a:cubicBezTo>
                      <a:pt x="2537" y="535"/>
                      <a:pt x="2438" y="557"/>
                      <a:pt x="2362" y="628"/>
                    </a:cubicBezTo>
                    <a:cubicBezTo>
                      <a:pt x="2341" y="637"/>
                      <a:pt x="2238" y="687"/>
                      <a:pt x="2228" y="708"/>
                    </a:cubicBezTo>
                    <a:cubicBezTo>
                      <a:pt x="2221" y="708"/>
                      <a:pt x="2216" y="708"/>
                      <a:pt x="2210" y="709"/>
                    </a:cubicBezTo>
                    <a:cubicBezTo>
                      <a:pt x="2217" y="748"/>
                      <a:pt x="2278" y="766"/>
                      <a:pt x="2333" y="766"/>
                    </a:cubicBezTo>
                    <a:cubicBezTo>
                      <a:pt x="2398" y="726"/>
                      <a:pt x="2453" y="650"/>
                      <a:pt x="2522" y="604"/>
                    </a:cubicBezTo>
                    <a:cubicBezTo>
                      <a:pt x="2530" y="677"/>
                      <a:pt x="2521" y="760"/>
                      <a:pt x="2518" y="846"/>
                    </a:cubicBezTo>
                    <a:cubicBezTo>
                      <a:pt x="2505" y="849"/>
                      <a:pt x="2494" y="851"/>
                      <a:pt x="2483" y="856"/>
                    </a:cubicBezTo>
                    <a:cubicBezTo>
                      <a:pt x="2482" y="833"/>
                      <a:pt x="2482" y="813"/>
                      <a:pt x="2482" y="792"/>
                    </a:cubicBezTo>
                    <a:cubicBezTo>
                      <a:pt x="2475" y="791"/>
                      <a:pt x="2468" y="789"/>
                      <a:pt x="2461" y="789"/>
                    </a:cubicBezTo>
                    <a:cubicBezTo>
                      <a:pt x="2432" y="825"/>
                      <a:pt x="2403" y="862"/>
                      <a:pt x="2374" y="900"/>
                    </a:cubicBezTo>
                    <a:cubicBezTo>
                      <a:pt x="2374" y="925"/>
                      <a:pt x="2363" y="992"/>
                      <a:pt x="2388" y="1024"/>
                    </a:cubicBezTo>
                    <a:cubicBezTo>
                      <a:pt x="2396" y="1022"/>
                      <a:pt x="2406" y="1021"/>
                      <a:pt x="2416" y="1021"/>
                    </a:cubicBezTo>
                    <a:cubicBezTo>
                      <a:pt x="2449" y="1002"/>
                      <a:pt x="2476" y="936"/>
                      <a:pt x="2518" y="949"/>
                    </a:cubicBezTo>
                    <a:cubicBezTo>
                      <a:pt x="2519" y="969"/>
                      <a:pt x="2522" y="989"/>
                      <a:pt x="2525" y="1010"/>
                    </a:cubicBezTo>
                    <a:cubicBezTo>
                      <a:pt x="2541" y="1018"/>
                      <a:pt x="2558" y="1027"/>
                      <a:pt x="2574" y="1036"/>
                    </a:cubicBezTo>
                    <a:close/>
                    <a:moveTo>
                      <a:pt x="339" y="1017"/>
                    </a:moveTo>
                    <a:cubicBezTo>
                      <a:pt x="385" y="1009"/>
                      <a:pt x="495" y="967"/>
                      <a:pt x="538" y="941"/>
                    </a:cubicBezTo>
                    <a:cubicBezTo>
                      <a:pt x="536" y="923"/>
                      <a:pt x="536" y="905"/>
                      <a:pt x="536" y="889"/>
                    </a:cubicBezTo>
                    <a:cubicBezTo>
                      <a:pt x="473" y="909"/>
                      <a:pt x="414" y="951"/>
                      <a:pt x="357" y="976"/>
                    </a:cubicBezTo>
                    <a:cubicBezTo>
                      <a:pt x="356" y="980"/>
                      <a:pt x="356" y="984"/>
                      <a:pt x="356" y="988"/>
                    </a:cubicBezTo>
                    <a:cubicBezTo>
                      <a:pt x="349" y="991"/>
                      <a:pt x="342" y="995"/>
                      <a:pt x="336" y="999"/>
                    </a:cubicBezTo>
                    <a:cubicBezTo>
                      <a:pt x="336" y="1005"/>
                      <a:pt x="338" y="1010"/>
                      <a:pt x="339" y="1017"/>
                    </a:cubicBezTo>
                    <a:close/>
                    <a:moveTo>
                      <a:pt x="674" y="902"/>
                    </a:moveTo>
                    <a:cubicBezTo>
                      <a:pt x="688" y="897"/>
                      <a:pt x="702" y="893"/>
                      <a:pt x="716" y="889"/>
                    </a:cubicBezTo>
                    <a:cubicBezTo>
                      <a:pt x="710" y="856"/>
                      <a:pt x="695" y="840"/>
                      <a:pt x="684" y="822"/>
                    </a:cubicBezTo>
                    <a:cubicBezTo>
                      <a:pt x="677" y="822"/>
                      <a:pt x="670" y="822"/>
                      <a:pt x="665" y="822"/>
                    </a:cubicBezTo>
                    <a:cubicBezTo>
                      <a:pt x="651" y="840"/>
                      <a:pt x="651" y="872"/>
                      <a:pt x="674" y="902"/>
                    </a:cubicBezTo>
                    <a:close/>
                    <a:moveTo>
                      <a:pt x="684" y="769"/>
                    </a:moveTo>
                    <a:cubicBezTo>
                      <a:pt x="730" y="751"/>
                      <a:pt x="822" y="713"/>
                      <a:pt x="840" y="668"/>
                    </a:cubicBezTo>
                    <a:cubicBezTo>
                      <a:pt x="775" y="673"/>
                      <a:pt x="710" y="704"/>
                      <a:pt x="658" y="730"/>
                    </a:cubicBezTo>
                    <a:cubicBezTo>
                      <a:pt x="662" y="751"/>
                      <a:pt x="658" y="748"/>
                      <a:pt x="684" y="769"/>
                    </a:cubicBezTo>
                    <a:close/>
                    <a:moveTo>
                      <a:pt x="665" y="676"/>
                    </a:moveTo>
                    <a:cubicBezTo>
                      <a:pt x="696" y="666"/>
                      <a:pt x="709" y="660"/>
                      <a:pt x="731" y="633"/>
                    </a:cubicBezTo>
                    <a:cubicBezTo>
                      <a:pt x="741" y="530"/>
                      <a:pt x="756" y="542"/>
                      <a:pt x="673" y="531"/>
                    </a:cubicBezTo>
                    <a:cubicBezTo>
                      <a:pt x="654" y="564"/>
                      <a:pt x="643" y="632"/>
                      <a:pt x="665" y="676"/>
                    </a:cubicBezTo>
                    <a:close/>
                    <a:moveTo>
                      <a:pt x="1654" y="672"/>
                    </a:moveTo>
                    <a:cubicBezTo>
                      <a:pt x="1698" y="658"/>
                      <a:pt x="1731" y="646"/>
                      <a:pt x="1748" y="600"/>
                    </a:cubicBezTo>
                    <a:cubicBezTo>
                      <a:pt x="1751" y="567"/>
                      <a:pt x="1760" y="541"/>
                      <a:pt x="1760" y="522"/>
                    </a:cubicBezTo>
                    <a:cubicBezTo>
                      <a:pt x="1764" y="520"/>
                      <a:pt x="1769" y="520"/>
                      <a:pt x="1774" y="520"/>
                    </a:cubicBezTo>
                    <a:cubicBezTo>
                      <a:pt x="1774" y="502"/>
                      <a:pt x="1774" y="484"/>
                      <a:pt x="1776" y="466"/>
                    </a:cubicBezTo>
                    <a:cubicBezTo>
                      <a:pt x="1741" y="461"/>
                      <a:pt x="1690" y="493"/>
                      <a:pt x="1680" y="519"/>
                    </a:cubicBezTo>
                    <a:cubicBezTo>
                      <a:pt x="1638" y="528"/>
                      <a:pt x="1635" y="632"/>
                      <a:pt x="1654" y="672"/>
                    </a:cubicBezTo>
                    <a:close/>
                    <a:moveTo>
                      <a:pt x="6448" y="428"/>
                    </a:moveTo>
                    <a:cubicBezTo>
                      <a:pt x="6489" y="425"/>
                      <a:pt x="6489" y="425"/>
                      <a:pt x="6495" y="421"/>
                    </a:cubicBezTo>
                    <a:cubicBezTo>
                      <a:pt x="6493" y="388"/>
                      <a:pt x="6486" y="362"/>
                      <a:pt x="6480" y="344"/>
                    </a:cubicBezTo>
                    <a:cubicBezTo>
                      <a:pt x="6413" y="338"/>
                      <a:pt x="6423" y="350"/>
                      <a:pt x="6423" y="411"/>
                    </a:cubicBezTo>
                    <a:cubicBezTo>
                      <a:pt x="6431" y="417"/>
                      <a:pt x="6440" y="422"/>
                      <a:pt x="6448" y="428"/>
                    </a:cubicBezTo>
                    <a:close/>
                    <a:moveTo>
                      <a:pt x="2348" y="410"/>
                    </a:moveTo>
                    <a:cubicBezTo>
                      <a:pt x="2363" y="408"/>
                      <a:pt x="2423" y="397"/>
                      <a:pt x="2432" y="378"/>
                    </a:cubicBezTo>
                    <a:cubicBezTo>
                      <a:pt x="2488" y="352"/>
                      <a:pt x="2543" y="326"/>
                      <a:pt x="2599" y="301"/>
                    </a:cubicBezTo>
                    <a:cubicBezTo>
                      <a:pt x="2695" y="287"/>
                      <a:pt x="2697" y="283"/>
                      <a:pt x="2718" y="277"/>
                    </a:cubicBezTo>
                    <a:cubicBezTo>
                      <a:pt x="2746" y="228"/>
                      <a:pt x="2737" y="177"/>
                      <a:pt x="2721" y="138"/>
                    </a:cubicBezTo>
                    <a:cubicBezTo>
                      <a:pt x="2679" y="124"/>
                      <a:pt x="2670" y="76"/>
                      <a:pt x="2660" y="150"/>
                    </a:cubicBezTo>
                    <a:cubicBezTo>
                      <a:pt x="2581" y="197"/>
                      <a:pt x="2505" y="257"/>
                      <a:pt x="2434" y="317"/>
                    </a:cubicBezTo>
                    <a:cubicBezTo>
                      <a:pt x="2425" y="335"/>
                      <a:pt x="2407" y="349"/>
                      <a:pt x="2390" y="359"/>
                    </a:cubicBezTo>
                    <a:cubicBezTo>
                      <a:pt x="2390" y="362"/>
                      <a:pt x="2390" y="364"/>
                      <a:pt x="2390" y="368"/>
                    </a:cubicBezTo>
                    <a:cubicBezTo>
                      <a:pt x="2387" y="368"/>
                      <a:pt x="2384" y="368"/>
                      <a:pt x="2381" y="368"/>
                    </a:cubicBezTo>
                    <a:cubicBezTo>
                      <a:pt x="2377" y="375"/>
                      <a:pt x="2374" y="384"/>
                      <a:pt x="2372" y="392"/>
                    </a:cubicBezTo>
                    <a:cubicBezTo>
                      <a:pt x="2367" y="392"/>
                      <a:pt x="2365" y="392"/>
                      <a:pt x="2362" y="392"/>
                    </a:cubicBezTo>
                    <a:cubicBezTo>
                      <a:pt x="2362" y="395"/>
                      <a:pt x="2362" y="397"/>
                      <a:pt x="2362" y="400"/>
                    </a:cubicBezTo>
                    <a:cubicBezTo>
                      <a:pt x="2356" y="400"/>
                      <a:pt x="2352" y="400"/>
                      <a:pt x="2348" y="400"/>
                    </a:cubicBezTo>
                    <a:cubicBezTo>
                      <a:pt x="2348" y="403"/>
                      <a:pt x="2348" y="406"/>
                      <a:pt x="2348" y="410"/>
                    </a:cubicBezTo>
                    <a:close/>
                    <a:moveTo>
                      <a:pt x="767" y="280"/>
                    </a:moveTo>
                    <a:cubicBezTo>
                      <a:pt x="782" y="277"/>
                      <a:pt x="797" y="275"/>
                      <a:pt x="812" y="272"/>
                    </a:cubicBezTo>
                    <a:cubicBezTo>
                      <a:pt x="812" y="266"/>
                      <a:pt x="812" y="262"/>
                      <a:pt x="814" y="258"/>
                    </a:cubicBezTo>
                    <a:cubicBezTo>
                      <a:pt x="818" y="255"/>
                      <a:pt x="822" y="252"/>
                      <a:pt x="828" y="251"/>
                    </a:cubicBezTo>
                    <a:cubicBezTo>
                      <a:pt x="828" y="226"/>
                      <a:pt x="823" y="211"/>
                      <a:pt x="818" y="200"/>
                    </a:cubicBezTo>
                    <a:cubicBezTo>
                      <a:pt x="810" y="200"/>
                      <a:pt x="801" y="200"/>
                      <a:pt x="794" y="200"/>
                    </a:cubicBezTo>
                    <a:cubicBezTo>
                      <a:pt x="781" y="222"/>
                      <a:pt x="757" y="241"/>
                      <a:pt x="757" y="272"/>
                    </a:cubicBezTo>
                    <a:cubicBezTo>
                      <a:pt x="760" y="272"/>
                      <a:pt x="763" y="272"/>
                      <a:pt x="767" y="272"/>
                    </a:cubicBezTo>
                    <a:cubicBezTo>
                      <a:pt x="767" y="275"/>
                      <a:pt x="767" y="277"/>
                      <a:pt x="767" y="280"/>
                    </a:cubicBezTo>
                    <a:close/>
                  </a:path>
                </a:pathLst>
              </a:custGeom>
              <a:grpFill/>
              <a:ln>
                <a:noFill/>
              </a:ln>
            </p:spPr>
            <p:txBody>
              <a:bodyPr anchor="ctr"/>
              <a:lstStyle/>
              <a:p>
                <a:pPr algn="ctr"/>
                <a:endParaRPr/>
              </a:p>
            </p:txBody>
          </p:sp>
          <p:sp>
            <p:nvSpPr>
              <p:cNvPr id="84" name="iṩḻîḑè">
                <a:extLst>
                  <a:ext uri="{FF2B5EF4-FFF2-40B4-BE49-F238E27FC236}">
                    <a16:creationId xmlns:a16="http://schemas.microsoft.com/office/drawing/2014/main" id="{5988883C-2BE9-405D-A778-D104319E18C8}"/>
                  </a:ext>
                </a:extLst>
              </p:cNvPr>
              <p:cNvSpPr/>
              <p:nvPr/>
            </p:nvSpPr>
            <p:spPr bwMode="auto">
              <a:xfrm>
                <a:off x="10109901" y="721607"/>
                <a:ext cx="36902" cy="46547"/>
              </a:xfrm>
              <a:custGeom>
                <a:avLst/>
                <a:gdLst>
                  <a:gd name="T0" fmla="*/ 73 w 88"/>
                  <a:gd name="T1" fmla="*/ 45 h 111"/>
                  <a:gd name="T2" fmla="*/ 73 w 88"/>
                  <a:gd name="T3" fmla="*/ 0 h 111"/>
                  <a:gd name="T4" fmla="*/ 88 w 88"/>
                  <a:gd name="T5" fmla="*/ 0 h 111"/>
                  <a:gd name="T6" fmla="*/ 88 w 88"/>
                  <a:gd name="T7" fmla="*/ 111 h 111"/>
                  <a:gd name="T8" fmla="*/ 73 w 88"/>
                  <a:gd name="T9" fmla="*/ 111 h 111"/>
                  <a:gd name="T10" fmla="*/ 73 w 88"/>
                  <a:gd name="T11" fmla="*/ 59 h 111"/>
                  <a:gd name="T12" fmla="*/ 15 w 88"/>
                  <a:gd name="T13" fmla="*/ 59 h 111"/>
                  <a:gd name="T14" fmla="*/ 15 w 88"/>
                  <a:gd name="T15" fmla="*/ 111 h 111"/>
                  <a:gd name="T16" fmla="*/ 0 w 88"/>
                  <a:gd name="T17" fmla="*/ 111 h 111"/>
                  <a:gd name="T18" fmla="*/ 0 w 88"/>
                  <a:gd name="T19" fmla="*/ 0 h 111"/>
                  <a:gd name="T20" fmla="*/ 15 w 88"/>
                  <a:gd name="T21" fmla="*/ 0 h 111"/>
                  <a:gd name="T22" fmla="*/ 15 w 88"/>
                  <a:gd name="T23" fmla="*/ 45 h 111"/>
                  <a:gd name="T24" fmla="*/ 73 w 88"/>
                  <a:gd name="T25" fmla="*/ 4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 h="111">
                    <a:moveTo>
                      <a:pt x="73" y="45"/>
                    </a:moveTo>
                    <a:lnTo>
                      <a:pt x="73" y="0"/>
                    </a:lnTo>
                    <a:lnTo>
                      <a:pt x="88" y="0"/>
                    </a:lnTo>
                    <a:lnTo>
                      <a:pt x="88" y="111"/>
                    </a:lnTo>
                    <a:lnTo>
                      <a:pt x="73" y="111"/>
                    </a:lnTo>
                    <a:lnTo>
                      <a:pt x="73" y="59"/>
                    </a:lnTo>
                    <a:lnTo>
                      <a:pt x="15" y="59"/>
                    </a:lnTo>
                    <a:lnTo>
                      <a:pt x="15" y="111"/>
                    </a:lnTo>
                    <a:lnTo>
                      <a:pt x="0" y="111"/>
                    </a:lnTo>
                    <a:lnTo>
                      <a:pt x="0" y="0"/>
                    </a:lnTo>
                    <a:lnTo>
                      <a:pt x="15" y="0"/>
                    </a:lnTo>
                    <a:lnTo>
                      <a:pt x="15" y="45"/>
                    </a:lnTo>
                    <a:lnTo>
                      <a:pt x="73" y="45"/>
                    </a:lnTo>
                    <a:close/>
                  </a:path>
                </a:pathLst>
              </a:custGeom>
              <a:grpFill/>
              <a:ln>
                <a:noFill/>
              </a:ln>
            </p:spPr>
            <p:txBody>
              <a:bodyPr anchor="ctr"/>
              <a:lstStyle/>
              <a:p>
                <a:pPr algn="ctr"/>
                <a:endParaRPr/>
              </a:p>
            </p:txBody>
          </p:sp>
          <p:sp>
            <p:nvSpPr>
              <p:cNvPr id="85" name="íṥḻïďê">
                <a:extLst>
                  <a:ext uri="{FF2B5EF4-FFF2-40B4-BE49-F238E27FC236}">
                    <a16:creationId xmlns:a16="http://schemas.microsoft.com/office/drawing/2014/main" id="{CCCA5068-A45B-4545-9C5A-451B5A64F3AA}"/>
                  </a:ext>
                </a:extLst>
              </p:cNvPr>
              <p:cNvSpPr/>
              <p:nvPr/>
            </p:nvSpPr>
            <p:spPr bwMode="auto">
              <a:xfrm>
                <a:off x="10156029" y="734187"/>
                <a:ext cx="27258" cy="34386"/>
              </a:xfrm>
              <a:custGeom>
                <a:avLst/>
                <a:gdLst>
                  <a:gd name="T0" fmla="*/ 132 w 132"/>
                  <a:gd name="T1" fmla="*/ 164 h 167"/>
                  <a:gd name="T2" fmla="*/ 107 w 132"/>
                  <a:gd name="T3" fmla="*/ 164 h 167"/>
                  <a:gd name="T4" fmla="*/ 107 w 132"/>
                  <a:gd name="T5" fmla="*/ 141 h 167"/>
                  <a:gd name="T6" fmla="*/ 105 w 132"/>
                  <a:gd name="T7" fmla="*/ 140 h 167"/>
                  <a:gd name="T8" fmla="*/ 53 w 132"/>
                  <a:gd name="T9" fmla="*/ 166 h 167"/>
                  <a:gd name="T10" fmla="*/ 0 w 132"/>
                  <a:gd name="T11" fmla="*/ 117 h 167"/>
                  <a:gd name="T12" fmla="*/ 0 w 132"/>
                  <a:gd name="T13" fmla="*/ 0 h 167"/>
                  <a:gd name="T14" fmla="*/ 28 w 132"/>
                  <a:gd name="T15" fmla="*/ 0 h 167"/>
                  <a:gd name="T16" fmla="*/ 28 w 132"/>
                  <a:gd name="T17" fmla="*/ 109 h 167"/>
                  <a:gd name="T18" fmla="*/ 60 w 132"/>
                  <a:gd name="T19" fmla="*/ 146 h 167"/>
                  <a:gd name="T20" fmla="*/ 105 w 132"/>
                  <a:gd name="T21" fmla="*/ 91 h 167"/>
                  <a:gd name="T22" fmla="*/ 105 w 132"/>
                  <a:gd name="T23" fmla="*/ 0 h 167"/>
                  <a:gd name="T24" fmla="*/ 132 w 132"/>
                  <a:gd name="T25" fmla="*/ 0 h 167"/>
                  <a:gd name="T26" fmla="*/ 132 w 132"/>
                  <a:gd name="T27" fmla="*/ 1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67">
                    <a:moveTo>
                      <a:pt x="132" y="164"/>
                    </a:moveTo>
                    <a:cubicBezTo>
                      <a:pt x="107" y="164"/>
                      <a:pt x="107" y="164"/>
                      <a:pt x="107" y="164"/>
                    </a:cubicBezTo>
                    <a:cubicBezTo>
                      <a:pt x="107" y="141"/>
                      <a:pt x="107" y="141"/>
                      <a:pt x="107" y="141"/>
                    </a:cubicBezTo>
                    <a:cubicBezTo>
                      <a:pt x="105" y="140"/>
                      <a:pt x="105" y="140"/>
                      <a:pt x="105" y="140"/>
                    </a:cubicBezTo>
                    <a:cubicBezTo>
                      <a:pt x="94" y="158"/>
                      <a:pt x="76" y="167"/>
                      <a:pt x="53" y="166"/>
                    </a:cubicBezTo>
                    <a:cubicBezTo>
                      <a:pt x="18" y="165"/>
                      <a:pt x="1" y="149"/>
                      <a:pt x="0" y="117"/>
                    </a:cubicBezTo>
                    <a:cubicBezTo>
                      <a:pt x="0" y="0"/>
                      <a:pt x="0" y="0"/>
                      <a:pt x="0" y="0"/>
                    </a:cubicBezTo>
                    <a:cubicBezTo>
                      <a:pt x="28" y="0"/>
                      <a:pt x="28" y="0"/>
                      <a:pt x="28" y="0"/>
                    </a:cubicBezTo>
                    <a:cubicBezTo>
                      <a:pt x="28" y="109"/>
                      <a:pt x="28" y="109"/>
                      <a:pt x="28" y="109"/>
                    </a:cubicBezTo>
                    <a:cubicBezTo>
                      <a:pt x="28" y="133"/>
                      <a:pt x="39" y="146"/>
                      <a:pt x="60" y="146"/>
                    </a:cubicBezTo>
                    <a:cubicBezTo>
                      <a:pt x="88" y="145"/>
                      <a:pt x="103" y="126"/>
                      <a:pt x="105" y="91"/>
                    </a:cubicBezTo>
                    <a:cubicBezTo>
                      <a:pt x="105" y="0"/>
                      <a:pt x="105" y="0"/>
                      <a:pt x="105" y="0"/>
                    </a:cubicBezTo>
                    <a:cubicBezTo>
                      <a:pt x="132" y="0"/>
                      <a:pt x="132" y="0"/>
                      <a:pt x="132" y="0"/>
                    </a:cubicBezTo>
                    <a:lnTo>
                      <a:pt x="132" y="164"/>
                    </a:lnTo>
                    <a:close/>
                  </a:path>
                </a:pathLst>
              </a:custGeom>
              <a:grpFill/>
              <a:ln>
                <a:noFill/>
              </a:ln>
            </p:spPr>
            <p:txBody>
              <a:bodyPr anchor="ctr"/>
              <a:lstStyle/>
              <a:p>
                <a:pPr algn="ctr"/>
                <a:endParaRPr/>
              </a:p>
            </p:txBody>
          </p:sp>
          <p:sp>
            <p:nvSpPr>
              <p:cNvPr id="86" name="íşlíḋè">
                <a:extLst>
                  <a:ext uri="{FF2B5EF4-FFF2-40B4-BE49-F238E27FC236}">
                    <a16:creationId xmlns:a16="http://schemas.microsoft.com/office/drawing/2014/main" id="{27146E29-9384-4A9C-8FA0-60343EEF3D8A}"/>
                  </a:ext>
                </a:extLst>
              </p:cNvPr>
              <p:cNvSpPr/>
              <p:nvPr/>
            </p:nvSpPr>
            <p:spPr bwMode="auto">
              <a:xfrm>
                <a:off x="10189996" y="732929"/>
                <a:ext cx="32290" cy="35644"/>
              </a:xfrm>
              <a:custGeom>
                <a:avLst/>
                <a:gdLst>
                  <a:gd name="T0" fmla="*/ 35 w 156"/>
                  <a:gd name="T1" fmla="*/ 55 h 171"/>
                  <a:gd name="T2" fmla="*/ 9 w 156"/>
                  <a:gd name="T3" fmla="*/ 55 h 171"/>
                  <a:gd name="T4" fmla="*/ 76 w 156"/>
                  <a:gd name="T5" fmla="*/ 0 h 171"/>
                  <a:gd name="T6" fmla="*/ 136 w 156"/>
                  <a:gd name="T7" fmla="*/ 46 h 171"/>
                  <a:gd name="T8" fmla="*/ 136 w 156"/>
                  <a:gd name="T9" fmla="*/ 141 h 171"/>
                  <a:gd name="T10" fmla="*/ 146 w 156"/>
                  <a:gd name="T11" fmla="*/ 151 h 171"/>
                  <a:gd name="T12" fmla="*/ 150 w 156"/>
                  <a:gd name="T13" fmla="*/ 151 h 171"/>
                  <a:gd name="T14" fmla="*/ 156 w 156"/>
                  <a:gd name="T15" fmla="*/ 149 h 171"/>
                  <a:gd name="T16" fmla="*/ 156 w 156"/>
                  <a:gd name="T17" fmla="*/ 169 h 171"/>
                  <a:gd name="T18" fmla="*/ 150 w 156"/>
                  <a:gd name="T19" fmla="*/ 169 h 171"/>
                  <a:gd name="T20" fmla="*/ 140 w 156"/>
                  <a:gd name="T21" fmla="*/ 170 h 171"/>
                  <a:gd name="T22" fmla="*/ 112 w 156"/>
                  <a:gd name="T23" fmla="*/ 147 h 171"/>
                  <a:gd name="T24" fmla="*/ 52 w 156"/>
                  <a:gd name="T25" fmla="*/ 171 h 171"/>
                  <a:gd name="T26" fmla="*/ 0 w 156"/>
                  <a:gd name="T27" fmla="*/ 126 h 171"/>
                  <a:gd name="T28" fmla="*/ 50 w 156"/>
                  <a:gd name="T29" fmla="*/ 75 h 171"/>
                  <a:gd name="T30" fmla="*/ 96 w 156"/>
                  <a:gd name="T31" fmla="*/ 70 h 171"/>
                  <a:gd name="T32" fmla="*/ 111 w 156"/>
                  <a:gd name="T33" fmla="*/ 50 h 171"/>
                  <a:gd name="T34" fmla="*/ 71 w 156"/>
                  <a:gd name="T35" fmla="*/ 23 h 171"/>
                  <a:gd name="T36" fmla="*/ 35 w 156"/>
                  <a:gd name="T37" fmla="*/ 55 h 171"/>
                  <a:gd name="T38" fmla="*/ 109 w 156"/>
                  <a:gd name="T39" fmla="*/ 113 h 171"/>
                  <a:gd name="T40" fmla="*/ 109 w 156"/>
                  <a:gd name="T41" fmla="*/ 86 h 171"/>
                  <a:gd name="T42" fmla="*/ 64 w 156"/>
                  <a:gd name="T43" fmla="*/ 97 h 171"/>
                  <a:gd name="T44" fmla="*/ 30 w 156"/>
                  <a:gd name="T45" fmla="*/ 122 h 171"/>
                  <a:gd name="T46" fmla="*/ 58 w 156"/>
                  <a:gd name="T47" fmla="*/ 151 h 171"/>
                  <a:gd name="T48" fmla="*/ 109 w 156"/>
                  <a:gd name="T49"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71">
                    <a:moveTo>
                      <a:pt x="35" y="55"/>
                    </a:moveTo>
                    <a:cubicBezTo>
                      <a:pt x="9" y="55"/>
                      <a:pt x="9" y="55"/>
                      <a:pt x="9" y="55"/>
                    </a:cubicBezTo>
                    <a:cubicBezTo>
                      <a:pt x="10" y="18"/>
                      <a:pt x="32" y="0"/>
                      <a:pt x="76" y="0"/>
                    </a:cubicBezTo>
                    <a:cubicBezTo>
                      <a:pt x="115" y="2"/>
                      <a:pt x="135" y="17"/>
                      <a:pt x="136" y="46"/>
                    </a:cubicBezTo>
                    <a:cubicBezTo>
                      <a:pt x="136" y="141"/>
                      <a:pt x="136" y="141"/>
                      <a:pt x="136" y="141"/>
                    </a:cubicBezTo>
                    <a:cubicBezTo>
                      <a:pt x="136" y="147"/>
                      <a:pt x="140" y="151"/>
                      <a:pt x="146" y="151"/>
                    </a:cubicBezTo>
                    <a:cubicBezTo>
                      <a:pt x="147" y="151"/>
                      <a:pt x="148" y="151"/>
                      <a:pt x="150" y="151"/>
                    </a:cubicBezTo>
                    <a:cubicBezTo>
                      <a:pt x="152" y="150"/>
                      <a:pt x="154" y="149"/>
                      <a:pt x="156" y="149"/>
                    </a:cubicBezTo>
                    <a:cubicBezTo>
                      <a:pt x="156" y="169"/>
                      <a:pt x="156" y="169"/>
                      <a:pt x="156" y="169"/>
                    </a:cubicBezTo>
                    <a:cubicBezTo>
                      <a:pt x="154" y="169"/>
                      <a:pt x="152" y="169"/>
                      <a:pt x="150" y="169"/>
                    </a:cubicBezTo>
                    <a:cubicBezTo>
                      <a:pt x="146" y="170"/>
                      <a:pt x="142" y="170"/>
                      <a:pt x="140" y="170"/>
                    </a:cubicBezTo>
                    <a:cubicBezTo>
                      <a:pt x="120" y="170"/>
                      <a:pt x="111" y="163"/>
                      <a:pt x="112" y="147"/>
                    </a:cubicBezTo>
                    <a:cubicBezTo>
                      <a:pt x="95" y="163"/>
                      <a:pt x="75" y="171"/>
                      <a:pt x="52" y="171"/>
                    </a:cubicBezTo>
                    <a:cubicBezTo>
                      <a:pt x="19" y="170"/>
                      <a:pt x="2" y="155"/>
                      <a:pt x="0" y="126"/>
                    </a:cubicBezTo>
                    <a:cubicBezTo>
                      <a:pt x="1" y="97"/>
                      <a:pt x="18" y="80"/>
                      <a:pt x="50" y="75"/>
                    </a:cubicBezTo>
                    <a:cubicBezTo>
                      <a:pt x="96" y="70"/>
                      <a:pt x="96" y="70"/>
                      <a:pt x="96" y="70"/>
                    </a:cubicBezTo>
                    <a:cubicBezTo>
                      <a:pt x="106" y="68"/>
                      <a:pt x="111" y="62"/>
                      <a:pt x="111" y="50"/>
                    </a:cubicBezTo>
                    <a:cubicBezTo>
                      <a:pt x="111" y="32"/>
                      <a:pt x="97" y="23"/>
                      <a:pt x="71" y="23"/>
                    </a:cubicBezTo>
                    <a:cubicBezTo>
                      <a:pt x="48" y="23"/>
                      <a:pt x="36" y="34"/>
                      <a:pt x="35" y="55"/>
                    </a:cubicBezTo>
                    <a:close/>
                    <a:moveTo>
                      <a:pt x="109" y="113"/>
                    </a:moveTo>
                    <a:cubicBezTo>
                      <a:pt x="109" y="86"/>
                      <a:pt x="109" y="86"/>
                      <a:pt x="109" y="86"/>
                    </a:cubicBezTo>
                    <a:cubicBezTo>
                      <a:pt x="103" y="90"/>
                      <a:pt x="88" y="93"/>
                      <a:pt x="64" y="97"/>
                    </a:cubicBezTo>
                    <a:cubicBezTo>
                      <a:pt x="41" y="98"/>
                      <a:pt x="30" y="107"/>
                      <a:pt x="30" y="122"/>
                    </a:cubicBezTo>
                    <a:cubicBezTo>
                      <a:pt x="30" y="141"/>
                      <a:pt x="39" y="151"/>
                      <a:pt x="58" y="151"/>
                    </a:cubicBezTo>
                    <a:cubicBezTo>
                      <a:pt x="90" y="148"/>
                      <a:pt x="107" y="136"/>
                      <a:pt x="109" y="113"/>
                    </a:cubicBezTo>
                    <a:close/>
                  </a:path>
                </a:pathLst>
              </a:custGeom>
              <a:grpFill/>
              <a:ln>
                <a:noFill/>
              </a:ln>
            </p:spPr>
            <p:txBody>
              <a:bodyPr anchor="ctr"/>
              <a:lstStyle/>
              <a:p>
                <a:pPr algn="ctr"/>
                <a:endParaRPr/>
              </a:p>
            </p:txBody>
          </p:sp>
          <p:sp>
            <p:nvSpPr>
              <p:cNvPr id="87" name="ïṣlíďe">
                <a:extLst>
                  <a:ext uri="{FF2B5EF4-FFF2-40B4-BE49-F238E27FC236}">
                    <a16:creationId xmlns:a16="http://schemas.microsoft.com/office/drawing/2014/main" id="{19A4C7AB-7584-4E06-9096-ECD2D5C0FDF7}"/>
                  </a:ext>
                </a:extLst>
              </p:cNvPr>
              <p:cNvSpPr/>
              <p:nvPr/>
            </p:nvSpPr>
            <p:spPr bwMode="auto">
              <a:xfrm>
                <a:off x="10225640" y="734187"/>
                <a:ext cx="28515" cy="33967"/>
              </a:xfrm>
              <a:custGeom>
                <a:avLst/>
                <a:gdLst>
                  <a:gd name="T0" fmla="*/ 67 w 68"/>
                  <a:gd name="T1" fmla="*/ 11 h 81"/>
                  <a:gd name="T2" fmla="*/ 19 w 68"/>
                  <a:gd name="T3" fmla="*/ 70 h 81"/>
                  <a:gd name="T4" fmla="*/ 68 w 68"/>
                  <a:gd name="T5" fmla="*/ 70 h 81"/>
                  <a:gd name="T6" fmla="*/ 68 w 68"/>
                  <a:gd name="T7" fmla="*/ 81 h 81"/>
                  <a:gd name="T8" fmla="*/ 0 w 68"/>
                  <a:gd name="T9" fmla="*/ 81 h 81"/>
                  <a:gd name="T10" fmla="*/ 0 w 68"/>
                  <a:gd name="T11" fmla="*/ 70 h 81"/>
                  <a:gd name="T12" fmla="*/ 49 w 68"/>
                  <a:gd name="T13" fmla="*/ 11 h 81"/>
                  <a:gd name="T14" fmla="*/ 4 w 68"/>
                  <a:gd name="T15" fmla="*/ 11 h 81"/>
                  <a:gd name="T16" fmla="*/ 4 w 68"/>
                  <a:gd name="T17" fmla="*/ 0 h 81"/>
                  <a:gd name="T18" fmla="*/ 67 w 68"/>
                  <a:gd name="T19" fmla="*/ 0 h 81"/>
                  <a:gd name="T20" fmla="*/ 67 w 68"/>
                  <a:gd name="T21" fmla="*/ 1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81">
                    <a:moveTo>
                      <a:pt x="67" y="11"/>
                    </a:moveTo>
                    <a:lnTo>
                      <a:pt x="19" y="70"/>
                    </a:lnTo>
                    <a:lnTo>
                      <a:pt x="68" y="70"/>
                    </a:lnTo>
                    <a:lnTo>
                      <a:pt x="68" y="81"/>
                    </a:lnTo>
                    <a:lnTo>
                      <a:pt x="0" y="81"/>
                    </a:lnTo>
                    <a:lnTo>
                      <a:pt x="0" y="70"/>
                    </a:lnTo>
                    <a:lnTo>
                      <a:pt x="49" y="11"/>
                    </a:lnTo>
                    <a:lnTo>
                      <a:pt x="4" y="11"/>
                    </a:lnTo>
                    <a:lnTo>
                      <a:pt x="4" y="0"/>
                    </a:lnTo>
                    <a:lnTo>
                      <a:pt x="67" y="0"/>
                    </a:lnTo>
                    <a:lnTo>
                      <a:pt x="67" y="11"/>
                    </a:lnTo>
                    <a:close/>
                  </a:path>
                </a:pathLst>
              </a:custGeom>
              <a:grpFill/>
              <a:ln>
                <a:noFill/>
              </a:ln>
            </p:spPr>
            <p:txBody>
              <a:bodyPr anchor="ctr"/>
              <a:lstStyle/>
              <a:p>
                <a:pPr algn="ctr"/>
                <a:endParaRPr/>
              </a:p>
            </p:txBody>
          </p:sp>
          <p:sp>
            <p:nvSpPr>
              <p:cNvPr id="88" name="íṧľîḑe">
                <a:extLst>
                  <a:ext uri="{FF2B5EF4-FFF2-40B4-BE49-F238E27FC236}">
                    <a16:creationId xmlns:a16="http://schemas.microsoft.com/office/drawing/2014/main" id="{357292CA-AAF9-4946-87AE-8A5E709BFC47}"/>
                  </a:ext>
                </a:extLst>
              </p:cNvPr>
              <p:cNvSpPr/>
              <p:nvPr/>
            </p:nvSpPr>
            <p:spPr bwMode="auto">
              <a:xfrm>
                <a:off x="10260446" y="721607"/>
                <a:ext cx="27677" cy="46547"/>
              </a:xfrm>
              <a:custGeom>
                <a:avLst/>
                <a:gdLst>
                  <a:gd name="T0" fmla="*/ 133 w 133"/>
                  <a:gd name="T1" fmla="*/ 113 h 224"/>
                  <a:gd name="T2" fmla="*/ 133 w 133"/>
                  <a:gd name="T3" fmla="*/ 224 h 224"/>
                  <a:gd name="T4" fmla="*/ 106 w 133"/>
                  <a:gd name="T5" fmla="*/ 224 h 224"/>
                  <a:gd name="T6" fmla="*/ 106 w 133"/>
                  <a:gd name="T7" fmla="*/ 117 h 224"/>
                  <a:gd name="T8" fmla="*/ 73 w 133"/>
                  <a:gd name="T9" fmla="*/ 81 h 224"/>
                  <a:gd name="T10" fmla="*/ 28 w 133"/>
                  <a:gd name="T11" fmla="*/ 135 h 224"/>
                  <a:gd name="T12" fmla="*/ 28 w 133"/>
                  <a:gd name="T13" fmla="*/ 224 h 224"/>
                  <a:gd name="T14" fmla="*/ 0 w 133"/>
                  <a:gd name="T15" fmla="*/ 224 h 224"/>
                  <a:gd name="T16" fmla="*/ 0 w 133"/>
                  <a:gd name="T17" fmla="*/ 0 h 224"/>
                  <a:gd name="T18" fmla="*/ 28 w 133"/>
                  <a:gd name="T19" fmla="*/ 0 h 224"/>
                  <a:gd name="T20" fmla="*/ 28 w 133"/>
                  <a:gd name="T21" fmla="*/ 82 h 224"/>
                  <a:gd name="T22" fmla="*/ 29 w 133"/>
                  <a:gd name="T23" fmla="*/ 82 h 224"/>
                  <a:gd name="T24" fmla="*/ 77 w 133"/>
                  <a:gd name="T25" fmla="*/ 55 h 224"/>
                  <a:gd name="T26" fmla="*/ 133 w 133"/>
                  <a:gd name="T27" fmla="*/ 11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224">
                    <a:moveTo>
                      <a:pt x="133" y="113"/>
                    </a:moveTo>
                    <a:cubicBezTo>
                      <a:pt x="133" y="224"/>
                      <a:pt x="133" y="224"/>
                      <a:pt x="133" y="224"/>
                    </a:cubicBezTo>
                    <a:cubicBezTo>
                      <a:pt x="106" y="224"/>
                      <a:pt x="106" y="224"/>
                      <a:pt x="106" y="224"/>
                    </a:cubicBezTo>
                    <a:cubicBezTo>
                      <a:pt x="106" y="117"/>
                      <a:pt x="106" y="117"/>
                      <a:pt x="106" y="117"/>
                    </a:cubicBezTo>
                    <a:cubicBezTo>
                      <a:pt x="107" y="92"/>
                      <a:pt x="96" y="80"/>
                      <a:pt x="73" y="81"/>
                    </a:cubicBezTo>
                    <a:cubicBezTo>
                      <a:pt x="44" y="81"/>
                      <a:pt x="29" y="99"/>
                      <a:pt x="28" y="135"/>
                    </a:cubicBezTo>
                    <a:cubicBezTo>
                      <a:pt x="28" y="224"/>
                      <a:pt x="28" y="224"/>
                      <a:pt x="28" y="224"/>
                    </a:cubicBezTo>
                    <a:cubicBezTo>
                      <a:pt x="0" y="224"/>
                      <a:pt x="0" y="224"/>
                      <a:pt x="0" y="224"/>
                    </a:cubicBezTo>
                    <a:cubicBezTo>
                      <a:pt x="0" y="0"/>
                      <a:pt x="0" y="0"/>
                      <a:pt x="0" y="0"/>
                    </a:cubicBezTo>
                    <a:cubicBezTo>
                      <a:pt x="28" y="0"/>
                      <a:pt x="28" y="0"/>
                      <a:pt x="28" y="0"/>
                    </a:cubicBezTo>
                    <a:cubicBezTo>
                      <a:pt x="28" y="82"/>
                      <a:pt x="28" y="82"/>
                      <a:pt x="28" y="82"/>
                    </a:cubicBezTo>
                    <a:cubicBezTo>
                      <a:pt x="29" y="82"/>
                      <a:pt x="29" y="82"/>
                      <a:pt x="29" y="82"/>
                    </a:cubicBezTo>
                    <a:cubicBezTo>
                      <a:pt x="42" y="64"/>
                      <a:pt x="58" y="55"/>
                      <a:pt x="77" y="55"/>
                    </a:cubicBezTo>
                    <a:cubicBezTo>
                      <a:pt x="114" y="56"/>
                      <a:pt x="132" y="75"/>
                      <a:pt x="133" y="113"/>
                    </a:cubicBezTo>
                    <a:close/>
                  </a:path>
                </a:pathLst>
              </a:custGeom>
              <a:grpFill/>
              <a:ln>
                <a:noFill/>
              </a:ln>
            </p:spPr>
            <p:txBody>
              <a:bodyPr anchor="ctr"/>
              <a:lstStyle/>
              <a:p>
                <a:pPr algn="ctr"/>
                <a:endParaRPr/>
              </a:p>
            </p:txBody>
          </p:sp>
          <p:sp>
            <p:nvSpPr>
              <p:cNvPr id="89" name="išliḍé">
                <a:extLst>
                  <a:ext uri="{FF2B5EF4-FFF2-40B4-BE49-F238E27FC236}">
                    <a16:creationId xmlns:a16="http://schemas.microsoft.com/office/drawing/2014/main" id="{0DF1B33A-A4CE-403C-9FF7-EDA0F9FE0FE3}"/>
                  </a:ext>
                </a:extLst>
              </p:cNvPr>
              <p:cNvSpPr/>
              <p:nvPr/>
            </p:nvSpPr>
            <p:spPr bwMode="auto">
              <a:xfrm>
                <a:off x="10294413"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9" y="2"/>
                      <a:pt x="76" y="0"/>
                    </a:cubicBezTo>
                    <a:cubicBezTo>
                      <a:pt x="123" y="2"/>
                      <a:pt x="149" y="31"/>
                      <a:pt x="152" y="87"/>
                    </a:cubicBezTo>
                    <a:cubicBezTo>
                      <a:pt x="149" y="142"/>
                      <a:pt x="123" y="170"/>
                      <a:pt x="76" y="171"/>
                    </a:cubicBezTo>
                    <a:cubicBezTo>
                      <a:pt x="29" y="170"/>
                      <a:pt x="3" y="142"/>
                      <a:pt x="0" y="87"/>
                    </a:cubicBezTo>
                    <a:close/>
                    <a:moveTo>
                      <a:pt x="28" y="87"/>
                    </a:moveTo>
                    <a:cubicBezTo>
                      <a:pt x="31" y="128"/>
                      <a:pt x="47" y="149"/>
                      <a:pt x="76" y="149"/>
                    </a:cubicBezTo>
                    <a:cubicBezTo>
                      <a:pt x="106" y="149"/>
                      <a:pt x="121" y="128"/>
                      <a:pt x="124" y="87"/>
                    </a:cubicBezTo>
                    <a:cubicBezTo>
                      <a:pt x="121" y="46"/>
                      <a:pt x="106" y="25"/>
                      <a:pt x="76" y="24"/>
                    </a:cubicBezTo>
                    <a:cubicBezTo>
                      <a:pt x="47" y="25"/>
                      <a:pt x="31" y="46"/>
                      <a:pt x="28" y="87"/>
                    </a:cubicBezTo>
                    <a:close/>
                  </a:path>
                </a:pathLst>
              </a:custGeom>
              <a:grpFill/>
              <a:ln>
                <a:noFill/>
              </a:ln>
            </p:spPr>
            <p:txBody>
              <a:bodyPr anchor="ctr"/>
              <a:lstStyle/>
              <a:p>
                <a:pPr algn="ctr"/>
                <a:endParaRPr/>
              </a:p>
            </p:txBody>
          </p:sp>
          <p:sp>
            <p:nvSpPr>
              <p:cNvPr id="90" name="iŝliďé">
                <a:extLst>
                  <a:ext uri="{FF2B5EF4-FFF2-40B4-BE49-F238E27FC236}">
                    <a16:creationId xmlns:a16="http://schemas.microsoft.com/office/drawing/2014/main" id="{29FD4168-098F-4776-8BB3-C157AA140D70}"/>
                  </a:ext>
                </a:extLst>
              </p:cNvPr>
              <p:cNvSpPr/>
              <p:nvPr/>
            </p:nvSpPr>
            <p:spPr bwMode="auto">
              <a:xfrm>
                <a:off x="10332573" y="732929"/>
                <a:ext cx="27258" cy="35225"/>
              </a:xfrm>
              <a:custGeom>
                <a:avLst/>
                <a:gdLst>
                  <a:gd name="T0" fmla="*/ 133 w 133"/>
                  <a:gd name="T1" fmla="*/ 58 h 169"/>
                  <a:gd name="T2" fmla="*/ 133 w 133"/>
                  <a:gd name="T3" fmla="*/ 169 h 169"/>
                  <a:gd name="T4" fmla="*/ 106 w 133"/>
                  <a:gd name="T5" fmla="*/ 169 h 169"/>
                  <a:gd name="T6" fmla="*/ 106 w 133"/>
                  <a:gd name="T7" fmla="*/ 69 h 169"/>
                  <a:gd name="T8" fmla="*/ 71 w 133"/>
                  <a:gd name="T9" fmla="*/ 26 h 169"/>
                  <a:gd name="T10" fmla="*/ 28 w 133"/>
                  <a:gd name="T11" fmla="*/ 80 h 169"/>
                  <a:gd name="T12" fmla="*/ 28 w 133"/>
                  <a:gd name="T13" fmla="*/ 169 h 169"/>
                  <a:gd name="T14" fmla="*/ 0 w 133"/>
                  <a:gd name="T15" fmla="*/ 169 h 169"/>
                  <a:gd name="T16" fmla="*/ 0 w 133"/>
                  <a:gd name="T17" fmla="*/ 5 h 169"/>
                  <a:gd name="T18" fmla="*/ 27 w 133"/>
                  <a:gd name="T19" fmla="*/ 5 h 169"/>
                  <a:gd name="T20" fmla="*/ 27 w 133"/>
                  <a:gd name="T21" fmla="*/ 28 h 169"/>
                  <a:gd name="T22" fmla="*/ 77 w 133"/>
                  <a:gd name="T23" fmla="*/ 0 h 169"/>
                  <a:gd name="T24" fmla="*/ 133 w 133"/>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169">
                    <a:moveTo>
                      <a:pt x="133" y="58"/>
                    </a:moveTo>
                    <a:cubicBezTo>
                      <a:pt x="133" y="169"/>
                      <a:pt x="133" y="169"/>
                      <a:pt x="133" y="169"/>
                    </a:cubicBezTo>
                    <a:cubicBezTo>
                      <a:pt x="106" y="169"/>
                      <a:pt x="106" y="169"/>
                      <a:pt x="106" y="169"/>
                    </a:cubicBezTo>
                    <a:cubicBezTo>
                      <a:pt x="106" y="69"/>
                      <a:pt x="106" y="69"/>
                      <a:pt x="106"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2" y="20"/>
                      <a:pt x="133" y="58"/>
                    </a:cubicBezTo>
                    <a:close/>
                  </a:path>
                </a:pathLst>
              </a:custGeom>
              <a:grpFill/>
              <a:ln>
                <a:noFill/>
              </a:ln>
            </p:spPr>
            <p:txBody>
              <a:bodyPr anchor="ctr"/>
              <a:lstStyle/>
              <a:p>
                <a:pPr algn="ctr"/>
                <a:endParaRPr/>
              </a:p>
            </p:txBody>
          </p:sp>
          <p:sp>
            <p:nvSpPr>
              <p:cNvPr id="91" name="íṥľïdê">
                <a:extLst>
                  <a:ext uri="{FF2B5EF4-FFF2-40B4-BE49-F238E27FC236}">
                    <a16:creationId xmlns:a16="http://schemas.microsoft.com/office/drawing/2014/main" id="{317EE5BD-E397-49E8-A67D-1000D9D842AC}"/>
                  </a:ext>
                </a:extLst>
              </p:cNvPr>
              <p:cNvSpPr/>
              <p:nvPr/>
            </p:nvSpPr>
            <p:spPr bwMode="auto">
              <a:xfrm>
                <a:off x="10366960" y="732929"/>
                <a:ext cx="29774" cy="48644"/>
              </a:xfrm>
              <a:custGeom>
                <a:avLst/>
                <a:gdLst>
                  <a:gd name="T0" fmla="*/ 30 w 145"/>
                  <a:gd name="T1" fmla="*/ 87 h 235"/>
                  <a:gd name="T2" fmla="*/ 74 w 145"/>
                  <a:gd name="T3" fmla="*/ 151 h 235"/>
                  <a:gd name="T4" fmla="*/ 118 w 145"/>
                  <a:gd name="T5" fmla="*/ 96 h 235"/>
                  <a:gd name="T6" fmla="*/ 74 w 145"/>
                  <a:gd name="T7" fmla="*/ 26 h 235"/>
                  <a:gd name="T8" fmla="*/ 30 w 145"/>
                  <a:gd name="T9" fmla="*/ 87 h 235"/>
                  <a:gd name="T10" fmla="*/ 144 w 145"/>
                  <a:gd name="T11" fmla="*/ 5 h 235"/>
                  <a:gd name="T12" fmla="*/ 144 w 145"/>
                  <a:gd name="T13" fmla="*/ 156 h 235"/>
                  <a:gd name="T14" fmla="*/ 69 w 145"/>
                  <a:gd name="T15" fmla="*/ 235 h 235"/>
                  <a:gd name="T16" fmla="*/ 5 w 145"/>
                  <a:gd name="T17" fmla="*/ 186 h 235"/>
                  <a:gd name="T18" fmla="*/ 33 w 145"/>
                  <a:gd name="T19" fmla="*/ 186 h 235"/>
                  <a:gd name="T20" fmla="*/ 70 w 145"/>
                  <a:gd name="T21" fmla="*/ 213 h 235"/>
                  <a:gd name="T22" fmla="*/ 117 w 145"/>
                  <a:gd name="T23" fmla="*/ 158 h 235"/>
                  <a:gd name="T24" fmla="*/ 117 w 145"/>
                  <a:gd name="T25" fmla="*/ 151 h 235"/>
                  <a:gd name="T26" fmla="*/ 117 w 145"/>
                  <a:gd name="T27" fmla="*/ 152 h 235"/>
                  <a:gd name="T28" fmla="*/ 73 w 145"/>
                  <a:gd name="T29" fmla="*/ 171 h 235"/>
                  <a:gd name="T30" fmla="*/ 0 w 145"/>
                  <a:gd name="T31" fmla="*/ 82 h 235"/>
                  <a:gd name="T32" fmla="*/ 69 w 145"/>
                  <a:gd name="T33" fmla="*/ 0 h 235"/>
                  <a:gd name="T34" fmla="*/ 118 w 145"/>
                  <a:gd name="T35" fmla="*/ 28 h 235"/>
                  <a:gd name="T36" fmla="*/ 118 w 145"/>
                  <a:gd name="T37" fmla="*/ 5 h 235"/>
                  <a:gd name="T38" fmla="*/ 144 w 145"/>
                  <a:gd name="T39" fmla="*/ 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35">
                    <a:moveTo>
                      <a:pt x="30" y="87"/>
                    </a:moveTo>
                    <a:cubicBezTo>
                      <a:pt x="31" y="129"/>
                      <a:pt x="45" y="150"/>
                      <a:pt x="74" y="151"/>
                    </a:cubicBezTo>
                    <a:cubicBezTo>
                      <a:pt x="103" y="148"/>
                      <a:pt x="117" y="130"/>
                      <a:pt x="118" y="96"/>
                    </a:cubicBezTo>
                    <a:cubicBezTo>
                      <a:pt x="119" y="49"/>
                      <a:pt x="104" y="26"/>
                      <a:pt x="74" y="26"/>
                    </a:cubicBezTo>
                    <a:cubicBezTo>
                      <a:pt x="44" y="26"/>
                      <a:pt x="29" y="46"/>
                      <a:pt x="30" y="87"/>
                    </a:cubicBezTo>
                    <a:close/>
                    <a:moveTo>
                      <a:pt x="144" y="5"/>
                    </a:moveTo>
                    <a:cubicBezTo>
                      <a:pt x="144" y="156"/>
                      <a:pt x="144" y="156"/>
                      <a:pt x="144" y="156"/>
                    </a:cubicBezTo>
                    <a:cubicBezTo>
                      <a:pt x="145" y="209"/>
                      <a:pt x="120" y="235"/>
                      <a:pt x="69" y="235"/>
                    </a:cubicBezTo>
                    <a:cubicBezTo>
                      <a:pt x="31" y="235"/>
                      <a:pt x="9" y="219"/>
                      <a:pt x="5" y="186"/>
                    </a:cubicBezTo>
                    <a:cubicBezTo>
                      <a:pt x="33" y="186"/>
                      <a:pt x="33" y="186"/>
                      <a:pt x="33" y="186"/>
                    </a:cubicBezTo>
                    <a:cubicBezTo>
                      <a:pt x="37" y="204"/>
                      <a:pt x="49" y="213"/>
                      <a:pt x="70" y="213"/>
                    </a:cubicBezTo>
                    <a:cubicBezTo>
                      <a:pt x="103" y="213"/>
                      <a:pt x="118" y="195"/>
                      <a:pt x="117" y="158"/>
                    </a:cubicBezTo>
                    <a:cubicBezTo>
                      <a:pt x="117" y="151"/>
                      <a:pt x="117" y="151"/>
                      <a:pt x="117" y="151"/>
                    </a:cubicBezTo>
                    <a:cubicBezTo>
                      <a:pt x="117" y="152"/>
                      <a:pt x="117" y="152"/>
                      <a:pt x="117" y="152"/>
                    </a:cubicBezTo>
                    <a:cubicBezTo>
                      <a:pt x="107" y="165"/>
                      <a:pt x="92" y="171"/>
                      <a:pt x="73" y="171"/>
                    </a:cubicBezTo>
                    <a:cubicBezTo>
                      <a:pt x="27" y="170"/>
                      <a:pt x="3" y="140"/>
                      <a:pt x="0" y="82"/>
                    </a:cubicBezTo>
                    <a:cubicBezTo>
                      <a:pt x="3" y="30"/>
                      <a:pt x="26" y="2"/>
                      <a:pt x="69" y="0"/>
                    </a:cubicBezTo>
                    <a:cubicBezTo>
                      <a:pt x="89" y="0"/>
                      <a:pt x="106" y="9"/>
                      <a:pt x="118" y="28"/>
                    </a:cubicBezTo>
                    <a:cubicBezTo>
                      <a:pt x="118" y="5"/>
                      <a:pt x="118" y="5"/>
                      <a:pt x="118" y="5"/>
                    </a:cubicBezTo>
                    <a:lnTo>
                      <a:pt x="144" y="5"/>
                    </a:lnTo>
                    <a:close/>
                  </a:path>
                </a:pathLst>
              </a:custGeom>
              <a:grpFill/>
              <a:ln>
                <a:noFill/>
              </a:ln>
            </p:spPr>
            <p:txBody>
              <a:bodyPr anchor="ctr"/>
              <a:lstStyle/>
              <a:p>
                <a:pPr algn="ctr"/>
                <a:endParaRPr/>
              </a:p>
            </p:txBody>
          </p:sp>
          <p:sp>
            <p:nvSpPr>
              <p:cNvPr id="92" name="ïṡ1iďe">
                <a:extLst>
                  <a:ext uri="{FF2B5EF4-FFF2-40B4-BE49-F238E27FC236}">
                    <a16:creationId xmlns:a16="http://schemas.microsoft.com/office/drawing/2014/main" id="{262D40FB-16BB-4284-AFC9-C81F18C5BD60}"/>
                  </a:ext>
                </a:extLst>
              </p:cNvPr>
              <p:cNvSpPr/>
              <p:nvPr/>
            </p:nvSpPr>
            <p:spPr bwMode="auto">
              <a:xfrm>
                <a:off x="10423571" y="721607"/>
                <a:ext cx="36483" cy="47386"/>
              </a:xfrm>
              <a:custGeom>
                <a:avLst/>
                <a:gdLst>
                  <a:gd name="T0" fmla="*/ 147 w 177"/>
                  <a:gd name="T1" fmla="*/ 0 h 228"/>
                  <a:gd name="T2" fmla="*/ 177 w 177"/>
                  <a:gd name="T3" fmla="*/ 0 h 228"/>
                  <a:gd name="T4" fmla="*/ 177 w 177"/>
                  <a:gd name="T5" fmla="*/ 144 h 228"/>
                  <a:gd name="T6" fmla="*/ 85 w 177"/>
                  <a:gd name="T7" fmla="*/ 228 h 228"/>
                  <a:gd name="T8" fmla="*/ 0 w 177"/>
                  <a:gd name="T9" fmla="*/ 149 h 228"/>
                  <a:gd name="T10" fmla="*/ 0 w 177"/>
                  <a:gd name="T11" fmla="*/ 0 h 228"/>
                  <a:gd name="T12" fmla="*/ 30 w 177"/>
                  <a:gd name="T13" fmla="*/ 0 h 228"/>
                  <a:gd name="T14" fmla="*/ 30 w 177"/>
                  <a:gd name="T15" fmla="*/ 141 h 228"/>
                  <a:gd name="T16" fmla="*/ 87 w 177"/>
                  <a:gd name="T17" fmla="*/ 203 h 228"/>
                  <a:gd name="T18" fmla="*/ 147 w 177"/>
                  <a:gd name="T19" fmla="*/ 141 h 228"/>
                  <a:gd name="T20" fmla="*/ 147 w 177"/>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228">
                    <a:moveTo>
                      <a:pt x="147" y="0"/>
                    </a:moveTo>
                    <a:cubicBezTo>
                      <a:pt x="177" y="0"/>
                      <a:pt x="177" y="0"/>
                      <a:pt x="177" y="0"/>
                    </a:cubicBezTo>
                    <a:cubicBezTo>
                      <a:pt x="177" y="144"/>
                      <a:pt x="177" y="144"/>
                      <a:pt x="177" y="144"/>
                    </a:cubicBezTo>
                    <a:cubicBezTo>
                      <a:pt x="175" y="198"/>
                      <a:pt x="144" y="226"/>
                      <a:pt x="85" y="228"/>
                    </a:cubicBezTo>
                    <a:cubicBezTo>
                      <a:pt x="31" y="226"/>
                      <a:pt x="2" y="200"/>
                      <a:pt x="0" y="149"/>
                    </a:cubicBezTo>
                    <a:cubicBezTo>
                      <a:pt x="0" y="0"/>
                      <a:pt x="0" y="0"/>
                      <a:pt x="0" y="0"/>
                    </a:cubicBezTo>
                    <a:cubicBezTo>
                      <a:pt x="30" y="0"/>
                      <a:pt x="30" y="0"/>
                      <a:pt x="30" y="0"/>
                    </a:cubicBezTo>
                    <a:cubicBezTo>
                      <a:pt x="30" y="141"/>
                      <a:pt x="30" y="141"/>
                      <a:pt x="30" y="141"/>
                    </a:cubicBezTo>
                    <a:cubicBezTo>
                      <a:pt x="31" y="182"/>
                      <a:pt x="50" y="202"/>
                      <a:pt x="87" y="203"/>
                    </a:cubicBezTo>
                    <a:cubicBezTo>
                      <a:pt x="127" y="202"/>
                      <a:pt x="147" y="182"/>
                      <a:pt x="147" y="141"/>
                    </a:cubicBezTo>
                    <a:lnTo>
                      <a:pt x="147" y="0"/>
                    </a:lnTo>
                    <a:close/>
                  </a:path>
                </a:pathLst>
              </a:custGeom>
              <a:grpFill/>
              <a:ln>
                <a:noFill/>
              </a:ln>
            </p:spPr>
            <p:txBody>
              <a:bodyPr anchor="ctr"/>
              <a:lstStyle/>
              <a:p>
                <a:pPr algn="ctr"/>
                <a:endParaRPr/>
              </a:p>
            </p:txBody>
          </p:sp>
          <p:sp>
            <p:nvSpPr>
              <p:cNvPr id="93" name="ïṧľïḋé">
                <a:extLst>
                  <a:ext uri="{FF2B5EF4-FFF2-40B4-BE49-F238E27FC236}">
                    <a16:creationId xmlns:a16="http://schemas.microsoft.com/office/drawing/2014/main" id="{4E712710-AF9C-4582-8970-E1AF9A2332C5}"/>
                  </a:ext>
                </a:extLst>
              </p:cNvPr>
              <p:cNvSpPr/>
              <p:nvPr/>
            </p:nvSpPr>
            <p:spPr bwMode="auto">
              <a:xfrm>
                <a:off x="10469280" y="732929"/>
                <a:ext cx="27677"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8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9" y="38"/>
                      <a:pt x="97" y="24"/>
                      <a:pt x="71" y="26"/>
                    </a:cubicBezTo>
                    <a:cubicBezTo>
                      <a:pt x="44"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8" y="0"/>
                    </a:cubicBezTo>
                    <a:cubicBezTo>
                      <a:pt x="114" y="1"/>
                      <a:pt x="133" y="20"/>
                      <a:pt x="134" y="58"/>
                    </a:cubicBezTo>
                    <a:close/>
                  </a:path>
                </a:pathLst>
              </a:custGeom>
              <a:grpFill/>
              <a:ln>
                <a:noFill/>
              </a:ln>
            </p:spPr>
            <p:txBody>
              <a:bodyPr anchor="ctr"/>
              <a:lstStyle/>
              <a:p>
                <a:pPr algn="ctr"/>
                <a:endParaRPr/>
              </a:p>
            </p:txBody>
          </p:sp>
          <p:sp>
            <p:nvSpPr>
              <p:cNvPr id="94" name="ïṧ1ïḓe">
                <a:extLst>
                  <a:ext uri="{FF2B5EF4-FFF2-40B4-BE49-F238E27FC236}">
                    <a16:creationId xmlns:a16="http://schemas.microsoft.com/office/drawing/2014/main" id="{63EE038E-A4BA-4F61-9361-FEA530A9F452}"/>
                  </a:ext>
                </a:extLst>
              </p:cNvPr>
              <p:cNvSpPr/>
              <p:nvPr/>
            </p:nvSpPr>
            <p:spPr bwMode="auto">
              <a:xfrm>
                <a:off x="10505763" y="721607"/>
                <a:ext cx="5452" cy="46547"/>
              </a:xfrm>
              <a:custGeom>
                <a:avLst/>
                <a:gdLst>
                  <a:gd name="T0" fmla="*/ 13 w 13"/>
                  <a:gd name="T1" fmla="*/ 30 h 111"/>
                  <a:gd name="T2" fmla="*/ 13 w 13"/>
                  <a:gd name="T3" fmla="*/ 111 h 111"/>
                  <a:gd name="T4" fmla="*/ 0 w 13"/>
                  <a:gd name="T5" fmla="*/ 111 h 111"/>
                  <a:gd name="T6" fmla="*/ 0 w 13"/>
                  <a:gd name="T7" fmla="*/ 30 h 111"/>
                  <a:gd name="T8" fmla="*/ 13 w 13"/>
                  <a:gd name="T9" fmla="*/ 30 h 111"/>
                  <a:gd name="T10" fmla="*/ 13 w 13"/>
                  <a:gd name="T11" fmla="*/ 30 h 111"/>
                  <a:gd name="T12" fmla="*/ 13 w 13"/>
                  <a:gd name="T13" fmla="*/ 15 h 111"/>
                  <a:gd name="T14" fmla="*/ 0 w 13"/>
                  <a:gd name="T15" fmla="*/ 15 h 111"/>
                  <a:gd name="T16" fmla="*/ 0 w 13"/>
                  <a:gd name="T17" fmla="*/ 0 h 111"/>
                  <a:gd name="T18" fmla="*/ 13 w 13"/>
                  <a:gd name="T19" fmla="*/ 0 h 111"/>
                  <a:gd name="T20" fmla="*/ 13 w 13"/>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11">
                    <a:moveTo>
                      <a:pt x="13" y="30"/>
                    </a:moveTo>
                    <a:lnTo>
                      <a:pt x="13" y="111"/>
                    </a:lnTo>
                    <a:lnTo>
                      <a:pt x="0" y="111"/>
                    </a:lnTo>
                    <a:lnTo>
                      <a:pt x="0" y="30"/>
                    </a:lnTo>
                    <a:lnTo>
                      <a:pt x="13" y="30"/>
                    </a:lnTo>
                    <a:lnTo>
                      <a:pt x="13" y="30"/>
                    </a:lnTo>
                    <a:close/>
                    <a:moveTo>
                      <a:pt x="13" y="15"/>
                    </a:moveTo>
                    <a:lnTo>
                      <a:pt x="0" y="15"/>
                    </a:lnTo>
                    <a:lnTo>
                      <a:pt x="0" y="0"/>
                    </a:lnTo>
                    <a:lnTo>
                      <a:pt x="13" y="0"/>
                    </a:lnTo>
                    <a:lnTo>
                      <a:pt x="13" y="15"/>
                    </a:lnTo>
                    <a:close/>
                  </a:path>
                </a:pathLst>
              </a:custGeom>
              <a:grpFill/>
              <a:ln>
                <a:noFill/>
              </a:ln>
            </p:spPr>
            <p:txBody>
              <a:bodyPr anchor="ctr"/>
              <a:lstStyle/>
              <a:p>
                <a:pPr algn="ctr"/>
                <a:endParaRPr/>
              </a:p>
            </p:txBody>
          </p:sp>
          <p:sp>
            <p:nvSpPr>
              <p:cNvPr id="95" name="îśľîḋé">
                <a:extLst>
                  <a:ext uri="{FF2B5EF4-FFF2-40B4-BE49-F238E27FC236}">
                    <a16:creationId xmlns:a16="http://schemas.microsoft.com/office/drawing/2014/main" id="{AF8D45F1-676B-4A01-99BD-8D51D2BAF3D6}"/>
                  </a:ext>
                </a:extLst>
              </p:cNvPr>
              <p:cNvSpPr/>
              <p:nvPr/>
            </p:nvSpPr>
            <p:spPr bwMode="auto">
              <a:xfrm>
                <a:off x="10515827" y="734187"/>
                <a:ext cx="31451" cy="33967"/>
              </a:xfrm>
              <a:custGeom>
                <a:avLst/>
                <a:gdLst>
                  <a:gd name="T0" fmla="*/ 37 w 75"/>
                  <a:gd name="T1" fmla="*/ 66 h 81"/>
                  <a:gd name="T2" fmla="*/ 60 w 75"/>
                  <a:gd name="T3" fmla="*/ 0 h 81"/>
                  <a:gd name="T4" fmla="*/ 75 w 75"/>
                  <a:gd name="T5" fmla="*/ 0 h 81"/>
                  <a:gd name="T6" fmla="*/ 44 w 75"/>
                  <a:gd name="T7" fmla="*/ 81 h 81"/>
                  <a:gd name="T8" fmla="*/ 30 w 75"/>
                  <a:gd name="T9" fmla="*/ 81 h 81"/>
                  <a:gd name="T10" fmla="*/ 0 w 75"/>
                  <a:gd name="T11" fmla="*/ 0 h 81"/>
                  <a:gd name="T12" fmla="*/ 16 w 75"/>
                  <a:gd name="T13" fmla="*/ 0 h 81"/>
                  <a:gd name="T14" fmla="*/ 36 w 75"/>
                  <a:gd name="T15" fmla="*/ 66 h 81"/>
                  <a:gd name="T16" fmla="*/ 37 w 75"/>
                  <a:gd name="T17" fmla="*/ 6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37" y="66"/>
                    </a:moveTo>
                    <a:lnTo>
                      <a:pt x="60" y="0"/>
                    </a:lnTo>
                    <a:lnTo>
                      <a:pt x="75" y="0"/>
                    </a:lnTo>
                    <a:lnTo>
                      <a:pt x="44" y="81"/>
                    </a:lnTo>
                    <a:lnTo>
                      <a:pt x="30" y="81"/>
                    </a:lnTo>
                    <a:lnTo>
                      <a:pt x="0" y="0"/>
                    </a:lnTo>
                    <a:lnTo>
                      <a:pt x="16" y="0"/>
                    </a:lnTo>
                    <a:lnTo>
                      <a:pt x="36" y="66"/>
                    </a:lnTo>
                    <a:lnTo>
                      <a:pt x="37" y="66"/>
                    </a:lnTo>
                    <a:close/>
                  </a:path>
                </a:pathLst>
              </a:custGeom>
              <a:grpFill/>
              <a:ln>
                <a:noFill/>
              </a:ln>
            </p:spPr>
            <p:txBody>
              <a:bodyPr anchor="ctr"/>
              <a:lstStyle/>
              <a:p>
                <a:pPr algn="ctr"/>
                <a:endParaRPr/>
              </a:p>
            </p:txBody>
          </p:sp>
          <p:sp>
            <p:nvSpPr>
              <p:cNvPr id="96" name="iṧḷïdè">
                <a:extLst>
                  <a:ext uri="{FF2B5EF4-FFF2-40B4-BE49-F238E27FC236}">
                    <a16:creationId xmlns:a16="http://schemas.microsoft.com/office/drawing/2014/main" id="{E1C4D69B-FBB4-47D2-BD03-AC7C1444A26A}"/>
                  </a:ext>
                </a:extLst>
              </p:cNvPr>
              <p:cNvSpPr/>
              <p:nvPr/>
            </p:nvSpPr>
            <p:spPr bwMode="auto">
              <a:xfrm>
                <a:off x="10550213" y="732929"/>
                <a:ext cx="31032" cy="35644"/>
              </a:xfrm>
              <a:custGeom>
                <a:avLst/>
                <a:gdLst>
                  <a:gd name="T0" fmla="*/ 121 w 150"/>
                  <a:gd name="T1" fmla="*/ 118 h 171"/>
                  <a:gd name="T2" fmla="*/ 148 w 150"/>
                  <a:gd name="T3" fmla="*/ 118 h 171"/>
                  <a:gd name="T4" fmla="*/ 118 w 150"/>
                  <a:gd name="T5" fmla="*/ 163 h 171"/>
                  <a:gd name="T6" fmla="*/ 74 w 150"/>
                  <a:gd name="T7" fmla="*/ 171 h 171"/>
                  <a:gd name="T8" fmla="*/ 0 w 150"/>
                  <a:gd name="T9" fmla="*/ 92 h 171"/>
                  <a:gd name="T10" fmla="*/ 79 w 150"/>
                  <a:gd name="T11" fmla="*/ 0 h 171"/>
                  <a:gd name="T12" fmla="*/ 150 w 150"/>
                  <a:gd name="T13" fmla="*/ 97 h 171"/>
                  <a:gd name="T14" fmla="*/ 30 w 150"/>
                  <a:gd name="T15" fmla="*/ 97 h 171"/>
                  <a:gd name="T16" fmla="*/ 78 w 150"/>
                  <a:gd name="T17" fmla="*/ 151 h 171"/>
                  <a:gd name="T18" fmla="*/ 121 w 150"/>
                  <a:gd name="T19" fmla="*/ 118 h 171"/>
                  <a:gd name="T20" fmla="*/ 30 w 150"/>
                  <a:gd name="T21" fmla="*/ 75 h 171"/>
                  <a:gd name="T22" fmla="*/ 122 w 150"/>
                  <a:gd name="T23" fmla="*/ 75 h 171"/>
                  <a:gd name="T24" fmla="*/ 75 w 150"/>
                  <a:gd name="T25" fmla="*/ 26 h 171"/>
                  <a:gd name="T26" fmla="*/ 30 w 150"/>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171">
                    <a:moveTo>
                      <a:pt x="121" y="118"/>
                    </a:moveTo>
                    <a:cubicBezTo>
                      <a:pt x="148" y="118"/>
                      <a:pt x="148" y="118"/>
                      <a:pt x="148" y="118"/>
                    </a:cubicBezTo>
                    <a:cubicBezTo>
                      <a:pt x="144" y="136"/>
                      <a:pt x="134" y="151"/>
                      <a:pt x="118" y="163"/>
                    </a:cubicBezTo>
                    <a:cubicBezTo>
                      <a:pt x="109" y="169"/>
                      <a:pt x="94" y="171"/>
                      <a:pt x="74" y="171"/>
                    </a:cubicBezTo>
                    <a:cubicBezTo>
                      <a:pt x="27" y="170"/>
                      <a:pt x="3" y="143"/>
                      <a:pt x="0" y="92"/>
                    </a:cubicBezTo>
                    <a:cubicBezTo>
                      <a:pt x="2" y="32"/>
                      <a:pt x="28" y="2"/>
                      <a:pt x="79" y="0"/>
                    </a:cubicBezTo>
                    <a:cubicBezTo>
                      <a:pt x="125" y="1"/>
                      <a:pt x="149" y="33"/>
                      <a:pt x="150" y="97"/>
                    </a:cubicBezTo>
                    <a:cubicBezTo>
                      <a:pt x="30" y="97"/>
                      <a:pt x="30" y="97"/>
                      <a:pt x="30" y="97"/>
                    </a:cubicBezTo>
                    <a:cubicBezTo>
                      <a:pt x="30" y="133"/>
                      <a:pt x="46" y="151"/>
                      <a:pt x="78" y="151"/>
                    </a:cubicBezTo>
                    <a:cubicBezTo>
                      <a:pt x="101" y="149"/>
                      <a:pt x="115" y="138"/>
                      <a:pt x="121" y="118"/>
                    </a:cubicBezTo>
                    <a:close/>
                    <a:moveTo>
                      <a:pt x="30" y="75"/>
                    </a:moveTo>
                    <a:cubicBezTo>
                      <a:pt x="122" y="75"/>
                      <a:pt x="122" y="75"/>
                      <a:pt x="122" y="75"/>
                    </a:cubicBezTo>
                    <a:cubicBezTo>
                      <a:pt x="119" y="42"/>
                      <a:pt x="104" y="26"/>
                      <a:pt x="75" y="26"/>
                    </a:cubicBezTo>
                    <a:cubicBezTo>
                      <a:pt x="48" y="28"/>
                      <a:pt x="33" y="44"/>
                      <a:pt x="30" y="75"/>
                    </a:cubicBezTo>
                    <a:close/>
                  </a:path>
                </a:pathLst>
              </a:custGeom>
              <a:grpFill/>
              <a:ln>
                <a:noFill/>
              </a:ln>
            </p:spPr>
            <p:txBody>
              <a:bodyPr anchor="ctr"/>
              <a:lstStyle/>
              <a:p>
                <a:pPr algn="ctr"/>
                <a:endParaRPr/>
              </a:p>
            </p:txBody>
          </p:sp>
          <p:sp>
            <p:nvSpPr>
              <p:cNvPr id="97" name="îṩḷîḓe">
                <a:extLst>
                  <a:ext uri="{FF2B5EF4-FFF2-40B4-BE49-F238E27FC236}">
                    <a16:creationId xmlns:a16="http://schemas.microsoft.com/office/drawing/2014/main" id="{78E96D5D-3221-43D0-A0D6-3607C2926725}"/>
                  </a:ext>
                </a:extLst>
              </p:cNvPr>
              <p:cNvSpPr/>
              <p:nvPr/>
            </p:nvSpPr>
            <p:spPr bwMode="auto">
              <a:xfrm>
                <a:off x="10588793" y="732929"/>
                <a:ext cx="16774" cy="35225"/>
              </a:xfrm>
              <a:custGeom>
                <a:avLst/>
                <a:gdLst>
                  <a:gd name="T0" fmla="*/ 29 w 81"/>
                  <a:gd name="T1" fmla="*/ 73 h 169"/>
                  <a:gd name="T2" fmla="*/ 29 w 81"/>
                  <a:gd name="T3" fmla="*/ 169 h 169"/>
                  <a:gd name="T4" fmla="*/ 0 w 81"/>
                  <a:gd name="T5" fmla="*/ 169 h 169"/>
                  <a:gd name="T6" fmla="*/ 0 w 81"/>
                  <a:gd name="T7" fmla="*/ 5 h 169"/>
                  <a:gd name="T8" fmla="*/ 27 w 81"/>
                  <a:gd name="T9" fmla="*/ 5 h 169"/>
                  <a:gd name="T10" fmla="*/ 27 w 81"/>
                  <a:gd name="T11" fmla="*/ 33 h 169"/>
                  <a:gd name="T12" fmla="*/ 74 w 81"/>
                  <a:gd name="T13" fmla="*/ 0 h 169"/>
                  <a:gd name="T14" fmla="*/ 79 w 81"/>
                  <a:gd name="T15" fmla="*/ 1 h 169"/>
                  <a:gd name="T16" fmla="*/ 81 w 81"/>
                  <a:gd name="T17" fmla="*/ 1 h 169"/>
                  <a:gd name="T18" fmla="*/ 81 w 81"/>
                  <a:gd name="T19" fmla="*/ 31 h 169"/>
                  <a:gd name="T20" fmla="*/ 70 w 81"/>
                  <a:gd name="T21" fmla="*/ 31 h 169"/>
                  <a:gd name="T22" fmla="*/ 29 w 81"/>
                  <a:gd name="T23" fmla="*/ 7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169">
                    <a:moveTo>
                      <a:pt x="29" y="73"/>
                    </a:moveTo>
                    <a:cubicBezTo>
                      <a:pt x="29" y="169"/>
                      <a:pt x="29" y="169"/>
                      <a:pt x="29" y="169"/>
                    </a:cubicBezTo>
                    <a:cubicBezTo>
                      <a:pt x="0" y="169"/>
                      <a:pt x="0" y="169"/>
                      <a:pt x="0" y="169"/>
                    </a:cubicBezTo>
                    <a:cubicBezTo>
                      <a:pt x="0" y="5"/>
                      <a:pt x="0" y="5"/>
                      <a:pt x="0" y="5"/>
                    </a:cubicBezTo>
                    <a:cubicBezTo>
                      <a:pt x="27" y="5"/>
                      <a:pt x="27" y="5"/>
                      <a:pt x="27" y="5"/>
                    </a:cubicBezTo>
                    <a:cubicBezTo>
                      <a:pt x="27" y="33"/>
                      <a:pt x="27" y="33"/>
                      <a:pt x="27" y="33"/>
                    </a:cubicBezTo>
                    <a:cubicBezTo>
                      <a:pt x="40" y="11"/>
                      <a:pt x="55" y="0"/>
                      <a:pt x="74" y="0"/>
                    </a:cubicBezTo>
                    <a:cubicBezTo>
                      <a:pt x="76" y="0"/>
                      <a:pt x="77" y="0"/>
                      <a:pt x="79" y="1"/>
                    </a:cubicBezTo>
                    <a:cubicBezTo>
                      <a:pt x="80" y="1"/>
                      <a:pt x="81" y="1"/>
                      <a:pt x="81" y="1"/>
                    </a:cubicBezTo>
                    <a:cubicBezTo>
                      <a:pt x="81" y="31"/>
                      <a:pt x="81" y="31"/>
                      <a:pt x="81" y="31"/>
                    </a:cubicBezTo>
                    <a:cubicBezTo>
                      <a:pt x="70" y="31"/>
                      <a:pt x="70" y="31"/>
                      <a:pt x="70" y="31"/>
                    </a:cubicBezTo>
                    <a:cubicBezTo>
                      <a:pt x="44" y="32"/>
                      <a:pt x="30" y="46"/>
                      <a:pt x="29" y="73"/>
                    </a:cubicBezTo>
                    <a:close/>
                  </a:path>
                </a:pathLst>
              </a:custGeom>
              <a:grpFill/>
              <a:ln>
                <a:noFill/>
              </a:ln>
            </p:spPr>
            <p:txBody>
              <a:bodyPr anchor="ctr"/>
              <a:lstStyle/>
              <a:p>
                <a:pPr algn="ctr"/>
                <a:endParaRPr/>
              </a:p>
            </p:txBody>
          </p:sp>
          <p:sp>
            <p:nvSpPr>
              <p:cNvPr id="98" name="is1idé">
                <a:extLst>
                  <a:ext uri="{FF2B5EF4-FFF2-40B4-BE49-F238E27FC236}">
                    <a16:creationId xmlns:a16="http://schemas.microsoft.com/office/drawing/2014/main" id="{0ED3107C-ACE6-4D50-ADC3-999027E96110}"/>
                  </a:ext>
                </a:extLst>
              </p:cNvPr>
              <p:cNvSpPr/>
              <p:nvPr/>
            </p:nvSpPr>
            <p:spPr bwMode="auto">
              <a:xfrm>
                <a:off x="10607244" y="732929"/>
                <a:ext cx="28096" cy="35644"/>
              </a:xfrm>
              <a:custGeom>
                <a:avLst/>
                <a:gdLst>
                  <a:gd name="T0" fmla="*/ 130 w 136"/>
                  <a:gd name="T1" fmla="*/ 53 h 171"/>
                  <a:gd name="T2" fmla="*/ 103 w 136"/>
                  <a:gd name="T3" fmla="*/ 53 h 171"/>
                  <a:gd name="T4" fmla="*/ 64 w 136"/>
                  <a:gd name="T5" fmla="*/ 24 h 171"/>
                  <a:gd name="T6" fmla="*/ 32 w 136"/>
                  <a:gd name="T7" fmla="*/ 48 h 171"/>
                  <a:gd name="T8" fmla="*/ 61 w 136"/>
                  <a:gd name="T9" fmla="*/ 70 h 171"/>
                  <a:gd name="T10" fmla="*/ 89 w 136"/>
                  <a:gd name="T11" fmla="*/ 76 h 171"/>
                  <a:gd name="T12" fmla="*/ 135 w 136"/>
                  <a:gd name="T13" fmla="*/ 120 h 171"/>
                  <a:gd name="T14" fmla="*/ 71 w 136"/>
                  <a:gd name="T15" fmla="*/ 171 h 171"/>
                  <a:gd name="T16" fmla="*/ 0 w 136"/>
                  <a:gd name="T17" fmla="*/ 116 h 171"/>
                  <a:gd name="T18" fmla="*/ 26 w 136"/>
                  <a:gd name="T19" fmla="*/ 116 h 171"/>
                  <a:gd name="T20" fmla="*/ 71 w 136"/>
                  <a:gd name="T21" fmla="*/ 151 h 171"/>
                  <a:gd name="T22" fmla="*/ 108 w 136"/>
                  <a:gd name="T23" fmla="*/ 124 h 171"/>
                  <a:gd name="T24" fmla="*/ 76 w 136"/>
                  <a:gd name="T25" fmla="*/ 100 h 171"/>
                  <a:gd name="T26" fmla="*/ 43 w 136"/>
                  <a:gd name="T27" fmla="*/ 93 h 171"/>
                  <a:gd name="T28" fmla="*/ 5 w 136"/>
                  <a:gd name="T29" fmla="*/ 54 h 171"/>
                  <a:gd name="T30" fmla="*/ 67 w 136"/>
                  <a:gd name="T31" fmla="*/ 0 h 171"/>
                  <a:gd name="T32" fmla="*/ 130 w 136"/>
                  <a:gd name="T33" fmla="*/ 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 h="171">
                    <a:moveTo>
                      <a:pt x="130" y="53"/>
                    </a:moveTo>
                    <a:cubicBezTo>
                      <a:pt x="103" y="53"/>
                      <a:pt x="103" y="53"/>
                      <a:pt x="103" y="53"/>
                    </a:cubicBezTo>
                    <a:cubicBezTo>
                      <a:pt x="103" y="34"/>
                      <a:pt x="90" y="24"/>
                      <a:pt x="64" y="24"/>
                    </a:cubicBezTo>
                    <a:cubicBezTo>
                      <a:pt x="43" y="25"/>
                      <a:pt x="33" y="33"/>
                      <a:pt x="32" y="48"/>
                    </a:cubicBezTo>
                    <a:cubicBezTo>
                      <a:pt x="30" y="58"/>
                      <a:pt x="40" y="66"/>
                      <a:pt x="61" y="70"/>
                    </a:cubicBezTo>
                    <a:cubicBezTo>
                      <a:pt x="89" y="76"/>
                      <a:pt x="89" y="76"/>
                      <a:pt x="89" y="76"/>
                    </a:cubicBezTo>
                    <a:cubicBezTo>
                      <a:pt x="120" y="83"/>
                      <a:pt x="136" y="98"/>
                      <a:pt x="135" y="120"/>
                    </a:cubicBezTo>
                    <a:cubicBezTo>
                      <a:pt x="133" y="153"/>
                      <a:pt x="112" y="170"/>
                      <a:pt x="71" y="171"/>
                    </a:cubicBezTo>
                    <a:cubicBezTo>
                      <a:pt x="24" y="171"/>
                      <a:pt x="1" y="153"/>
                      <a:pt x="0" y="116"/>
                    </a:cubicBezTo>
                    <a:cubicBezTo>
                      <a:pt x="26" y="116"/>
                      <a:pt x="26" y="116"/>
                      <a:pt x="26" y="116"/>
                    </a:cubicBezTo>
                    <a:cubicBezTo>
                      <a:pt x="27" y="139"/>
                      <a:pt x="42" y="151"/>
                      <a:pt x="71" y="151"/>
                    </a:cubicBezTo>
                    <a:cubicBezTo>
                      <a:pt x="95" y="150"/>
                      <a:pt x="107" y="141"/>
                      <a:pt x="108" y="124"/>
                    </a:cubicBezTo>
                    <a:cubicBezTo>
                      <a:pt x="109" y="114"/>
                      <a:pt x="99" y="106"/>
                      <a:pt x="76" y="100"/>
                    </a:cubicBezTo>
                    <a:cubicBezTo>
                      <a:pt x="43" y="93"/>
                      <a:pt x="43" y="93"/>
                      <a:pt x="43" y="93"/>
                    </a:cubicBezTo>
                    <a:cubicBezTo>
                      <a:pt x="18" y="87"/>
                      <a:pt x="5" y="73"/>
                      <a:pt x="5" y="54"/>
                    </a:cubicBezTo>
                    <a:cubicBezTo>
                      <a:pt x="7" y="20"/>
                      <a:pt x="27" y="2"/>
                      <a:pt x="67" y="0"/>
                    </a:cubicBezTo>
                    <a:cubicBezTo>
                      <a:pt x="107" y="1"/>
                      <a:pt x="127" y="18"/>
                      <a:pt x="130" y="53"/>
                    </a:cubicBezTo>
                    <a:close/>
                  </a:path>
                </a:pathLst>
              </a:custGeom>
              <a:grpFill/>
              <a:ln>
                <a:noFill/>
              </a:ln>
            </p:spPr>
            <p:txBody>
              <a:bodyPr anchor="ctr"/>
              <a:lstStyle/>
              <a:p>
                <a:pPr algn="ctr"/>
                <a:endParaRPr/>
              </a:p>
            </p:txBody>
          </p:sp>
          <p:sp>
            <p:nvSpPr>
              <p:cNvPr id="99" name="iśľîḋe">
                <a:extLst>
                  <a:ext uri="{FF2B5EF4-FFF2-40B4-BE49-F238E27FC236}">
                    <a16:creationId xmlns:a16="http://schemas.microsoft.com/office/drawing/2014/main" id="{D435AD35-6A0D-4345-9415-FF0776BFD61A}"/>
                  </a:ext>
                </a:extLst>
              </p:cNvPr>
              <p:cNvSpPr/>
              <p:nvPr/>
            </p:nvSpPr>
            <p:spPr bwMode="auto">
              <a:xfrm>
                <a:off x="10642050" y="721607"/>
                <a:ext cx="5871" cy="46547"/>
              </a:xfrm>
              <a:custGeom>
                <a:avLst/>
                <a:gdLst>
                  <a:gd name="T0" fmla="*/ 14 w 14"/>
                  <a:gd name="T1" fmla="*/ 30 h 111"/>
                  <a:gd name="T2" fmla="*/ 14 w 14"/>
                  <a:gd name="T3" fmla="*/ 111 h 111"/>
                  <a:gd name="T4" fmla="*/ 0 w 14"/>
                  <a:gd name="T5" fmla="*/ 111 h 111"/>
                  <a:gd name="T6" fmla="*/ 0 w 14"/>
                  <a:gd name="T7" fmla="*/ 30 h 111"/>
                  <a:gd name="T8" fmla="*/ 14 w 14"/>
                  <a:gd name="T9" fmla="*/ 30 h 111"/>
                  <a:gd name="T10" fmla="*/ 14 w 14"/>
                  <a:gd name="T11" fmla="*/ 30 h 111"/>
                  <a:gd name="T12" fmla="*/ 14 w 14"/>
                  <a:gd name="T13" fmla="*/ 15 h 111"/>
                  <a:gd name="T14" fmla="*/ 0 w 14"/>
                  <a:gd name="T15" fmla="*/ 15 h 111"/>
                  <a:gd name="T16" fmla="*/ 0 w 14"/>
                  <a:gd name="T17" fmla="*/ 0 h 111"/>
                  <a:gd name="T18" fmla="*/ 14 w 14"/>
                  <a:gd name="T19" fmla="*/ 0 h 111"/>
                  <a:gd name="T20" fmla="*/ 14 w 14"/>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11">
                    <a:moveTo>
                      <a:pt x="14" y="30"/>
                    </a:moveTo>
                    <a:lnTo>
                      <a:pt x="14" y="111"/>
                    </a:lnTo>
                    <a:lnTo>
                      <a:pt x="0" y="111"/>
                    </a:lnTo>
                    <a:lnTo>
                      <a:pt x="0" y="30"/>
                    </a:lnTo>
                    <a:lnTo>
                      <a:pt x="14" y="30"/>
                    </a:lnTo>
                    <a:lnTo>
                      <a:pt x="14" y="30"/>
                    </a:lnTo>
                    <a:close/>
                    <a:moveTo>
                      <a:pt x="14" y="15"/>
                    </a:moveTo>
                    <a:lnTo>
                      <a:pt x="0" y="15"/>
                    </a:lnTo>
                    <a:lnTo>
                      <a:pt x="0" y="0"/>
                    </a:lnTo>
                    <a:lnTo>
                      <a:pt x="14" y="0"/>
                    </a:lnTo>
                    <a:lnTo>
                      <a:pt x="14" y="15"/>
                    </a:lnTo>
                    <a:close/>
                  </a:path>
                </a:pathLst>
              </a:custGeom>
              <a:grpFill/>
              <a:ln>
                <a:noFill/>
              </a:ln>
            </p:spPr>
            <p:txBody>
              <a:bodyPr anchor="ctr"/>
              <a:lstStyle/>
              <a:p>
                <a:pPr algn="ctr"/>
                <a:endParaRPr/>
              </a:p>
            </p:txBody>
          </p:sp>
          <p:sp>
            <p:nvSpPr>
              <p:cNvPr id="100" name="îṩḻíḍé">
                <a:extLst>
                  <a:ext uri="{FF2B5EF4-FFF2-40B4-BE49-F238E27FC236}">
                    <a16:creationId xmlns:a16="http://schemas.microsoft.com/office/drawing/2014/main" id="{0625285B-8E29-429A-A983-E9F5167DDF09}"/>
                  </a:ext>
                </a:extLst>
              </p:cNvPr>
              <p:cNvSpPr/>
              <p:nvPr/>
            </p:nvSpPr>
            <p:spPr bwMode="auto">
              <a:xfrm>
                <a:off x="10652953" y="724542"/>
                <a:ext cx="15935" cy="43612"/>
              </a:xfrm>
              <a:custGeom>
                <a:avLst/>
                <a:gdLst>
                  <a:gd name="T0" fmla="*/ 76 w 76"/>
                  <a:gd name="T1" fmla="*/ 69 h 210"/>
                  <a:gd name="T2" fmla="*/ 49 w 76"/>
                  <a:gd name="T3" fmla="*/ 69 h 210"/>
                  <a:gd name="T4" fmla="*/ 49 w 76"/>
                  <a:gd name="T5" fmla="*/ 176 h 210"/>
                  <a:gd name="T6" fmla="*/ 65 w 76"/>
                  <a:gd name="T7" fmla="*/ 189 h 210"/>
                  <a:gd name="T8" fmla="*/ 76 w 76"/>
                  <a:gd name="T9" fmla="*/ 189 h 210"/>
                  <a:gd name="T10" fmla="*/ 76 w 76"/>
                  <a:gd name="T11" fmla="*/ 210 h 210"/>
                  <a:gd name="T12" fmla="*/ 58 w 76"/>
                  <a:gd name="T13" fmla="*/ 210 h 210"/>
                  <a:gd name="T14" fmla="*/ 55 w 76"/>
                  <a:gd name="T15" fmla="*/ 210 h 210"/>
                  <a:gd name="T16" fmla="*/ 20 w 76"/>
                  <a:gd name="T17" fmla="*/ 178 h 210"/>
                  <a:gd name="T18" fmla="*/ 20 w 76"/>
                  <a:gd name="T19" fmla="*/ 69 h 210"/>
                  <a:gd name="T20" fmla="*/ 0 w 76"/>
                  <a:gd name="T21" fmla="*/ 69 h 210"/>
                  <a:gd name="T22" fmla="*/ 0 w 76"/>
                  <a:gd name="T23" fmla="*/ 46 h 210"/>
                  <a:gd name="T24" fmla="*/ 20 w 76"/>
                  <a:gd name="T25" fmla="*/ 46 h 210"/>
                  <a:gd name="T26" fmla="*/ 20 w 76"/>
                  <a:gd name="T27" fmla="*/ 0 h 210"/>
                  <a:gd name="T28" fmla="*/ 49 w 76"/>
                  <a:gd name="T29" fmla="*/ 0 h 210"/>
                  <a:gd name="T30" fmla="*/ 49 w 76"/>
                  <a:gd name="T31" fmla="*/ 46 h 210"/>
                  <a:gd name="T32" fmla="*/ 76 w 76"/>
                  <a:gd name="T33" fmla="*/ 46 h 210"/>
                  <a:gd name="T34" fmla="*/ 76 w 76"/>
                  <a:gd name="T35" fmla="*/ 69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 h="210">
                    <a:moveTo>
                      <a:pt x="76" y="69"/>
                    </a:moveTo>
                    <a:cubicBezTo>
                      <a:pt x="49" y="69"/>
                      <a:pt x="49" y="69"/>
                      <a:pt x="49" y="69"/>
                    </a:cubicBezTo>
                    <a:cubicBezTo>
                      <a:pt x="49" y="176"/>
                      <a:pt x="49" y="176"/>
                      <a:pt x="49" y="176"/>
                    </a:cubicBezTo>
                    <a:cubicBezTo>
                      <a:pt x="49" y="185"/>
                      <a:pt x="54" y="189"/>
                      <a:pt x="65" y="189"/>
                    </a:cubicBezTo>
                    <a:cubicBezTo>
                      <a:pt x="76" y="189"/>
                      <a:pt x="76" y="189"/>
                      <a:pt x="76" y="189"/>
                    </a:cubicBezTo>
                    <a:cubicBezTo>
                      <a:pt x="76" y="210"/>
                      <a:pt x="76" y="210"/>
                      <a:pt x="76" y="210"/>
                    </a:cubicBezTo>
                    <a:cubicBezTo>
                      <a:pt x="71" y="210"/>
                      <a:pt x="65" y="210"/>
                      <a:pt x="58" y="210"/>
                    </a:cubicBezTo>
                    <a:cubicBezTo>
                      <a:pt x="57" y="210"/>
                      <a:pt x="56" y="210"/>
                      <a:pt x="55" y="210"/>
                    </a:cubicBezTo>
                    <a:cubicBezTo>
                      <a:pt x="31" y="210"/>
                      <a:pt x="20" y="199"/>
                      <a:pt x="20" y="178"/>
                    </a:cubicBezTo>
                    <a:cubicBezTo>
                      <a:pt x="20" y="69"/>
                      <a:pt x="20" y="69"/>
                      <a:pt x="20" y="69"/>
                    </a:cubicBezTo>
                    <a:cubicBezTo>
                      <a:pt x="0" y="69"/>
                      <a:pt x="0" y="69"/>
                      <a:pt x="0" y="69"/>
                    </a:cubicBezTo>
                    <a:cubicBezTo>
                      <a:pt x="0" y="46"/>
                      <a:pt x="0" y="46"/>
                      <a:pt x="0" y="46"/>
                    </a:cubicBezTo>
                    <a:cubicBezTo>
                      <a:pt x="20" y="46"/>
                      <a:pt x="20" y="46"/>
                      <a:pt x="20" y="46"/>
                    </a:cubicBezTo>
                    <a:cubicBezTo>
                      <a:pt x="20" y="0"/>
                      <a:pt x="20" y="0"/>
                      <a:pt x="20" y="0"/>
                    </a:cubicBezTo>
                    <a:cubicBezTo>
                      <a:pt x="49" y="0"/>
                      <a:pt x="49" y="0"/>
                      <a:pt x="49" y="0"/>
                    </a:cubicBezTo>
                    <a:cubicBezTo>
                      <a:pt x="49" y="46"/>
                      <a:pt x="49" y="46"/>
                      <a:pt x="49" y="46"/>
                    </a:cubicBezTo>
                    <a:cubicBezTo>
                      <a:pt x="76" y="46"/>
                      <a:pt x="76" y="46"/>
                      <a:pt x="76" y="46"/>
                    </a:cubicBezTo>
                    <a:lnTo>
                      <a:pt x="76" y="69"/>
                    </a:lnTo>
                    <a:close/>
                  </a:path>
                </a:pathLst>
              </a:custGeom>
              <a:grpFill/>
              <a:ln>
                <a:noFill/>
              </a:ln>
            </p:spPr>
            <p:txBody>
              <a:bodyPr anchor="ctr"/>
              <a:lstStyle/>
              <a:p>
                <a:pPr algn="ctr"/>
                <a:endParaRPr/>
              </a:p>
            </p:txBody>
          </p:sp>
          <p:sp>
            <p:nvSpPr>
              <p:cNvPr id="101" name="íS1íde">
                <a:extLst>
                  <a:ext uri="{FF2B5EF4-FFF2-40B4-BE49-F238E27FC236}">
                    <a16:creationId xmlns:a16="http://schemas.microsoft.com/office/drawing/2014/main" id="{0F0F95BD-1608-46EB-86C8-D8A8DF4945DD}"/>
                  </a:ext>
                </a:extLst>
              </p:cNvPr>
              <p:cNvSpPr/>
              <p:nvPr/>
            </p:nvSpPr>
            <p:spPr bwMode="auto">
              <a:xfrm>
                <a:off x="10670565" y="734187"/>
                <a:ext cx="31032" cy="47386"/>
              </a:xfrm>
              <a:custGeom>
                <a:avLst/>
                <a:gdLst>
                  <a:gd name="T0" fmla="*/ 76 w 150"/>
                  <a:gd name="T1" fmla="*/ 135 h 229"/>
                  <a:gd name="T2" fmla="*/ 119 w 150"/>
                  <a:gd name="T3" fmla="*/ 0 h 229"/>
                  <a:gd name="T4" fmla="*/ 150 w 150"/>
                  <a:gd name="T5" fmla="*/ 0 h 229"/>
                  <a:gd name="T6" fmla="*/ 133 w 150"/>
                  <a:gd name="T7" fmla="*/ 48 h 229"/>
                  <a:gd name="T8" fmla="*/ 91 w 150"/>
                  <a:gd name="T9" fmla="*/ 160 h 229"/>
                  <a:gd name="T10" fmla="*/ 62 w 150"/>
                  <a:gd name="T11" fmla="*/ 218 h 229"/>
                  <a:gd name="T12" fmla="*/ 26 w 150"/>
                  <a:gd name="T13" fmla="*/ 228 h 229"/>
                  <a:gd name="T14" fmla="*/ 15 w 150"/>
                  <a:gd name="T15" fmla="*/ 225 h 229"/>
                  <a:gd name="T16" fmla="*/ 15 w 150"/>
                  <a:gd name="T17" fmla="*/ 201 h 229"/>
                  <a:gd name="T18" fmla="*/ 18 w 150"/>
                  <a:gd name="T19" fmla="*/ 202 h 229"/>
                  <a:gd name="T20" fmla="*/ 31 w 150"/>
                  <a:gd name="T21" fmla="*/ 204 h 229"/>
                  <a:gd name="T22" fmla="*/ 60 w 150"/>
                  <a:gd name="T23" fmla="*/ 166 h 229"/>
                  <a:gd name="T24" fmla="*/ 0 w 150"/>
                  <a:gd name="T25" fmla="*/ 0 h 229"/>
                  <a:gd name="T26" fmla="*/ 31 w 150"/>
                  <a:gd name="T27" fmla="*/ 0 h 229"/>
                  <a:gd name="T28" fmla="*/ 75 w 150"/>
                  <a:gd name="T29" fmla="*/ 135 h 229"/>
                  <a:gd name="T30" fmla="*/ 76 w 150"/>
                  <a:gd name="T31" fmla="*/ 135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0" h="229">
                    <a:moveTo>
                      <a:pt x="76" y="135"/>
                    </a:moveTo>
                    <a:cubicBezTo>
                      <a:pt x="119" y="0"/>
                      <a:pt x="119" y="0"/>
                      <a:pt x="119" y="0"/>
                    </a:cubicBezTo>
                    <a:cubicBezTo>
                      <a:pt x="150" y="0"/>
                      <a:pt x="150" y="0"/>
                      <a:pt x="150" y="0"/>
                    </a:cubicBezTo>
                    <a:cubicBezTo>
                      <a:pt x="146" y="10"/>
                      <a:pt x="140" y="26"/>
                      <a:pt x="133" y="48"/>
                    </a:cubicBezTo>
                    <a:cubicBezTo>
                      <a:pt x="115" y="97"/>
                      <a:pt x="101" y="135"/>
                      <a:pt x="91" y="160"/>
                    </a:cubicBezTo>
                    <a:cubicBezTo>
                      <a:pt x="77" y="195"/>
                      <a:pt x="67" y="214"/>
                      <a:pt x="62" y="218"/>
                    </a:cubicBezTo>
                    <a:cubicBezTo>
                      <a:pt x="56" y="225"/>
                      <a:pt x="44" y="229"/>
                      <a:pt x="26" y="228"/>
                    </a:cubicBezTo>
                    <a:cubicBezTo>
                      <a:pt x="23" y="228"/>
                      <a:pt x="19" y="227"/>
                      <a:pt x="15" y="225"/>
                    </a:cubicBezTo>
                    <a:cubicBezTo>
                      <a:pt x="15" y="201"/>
                      <a:pt x="15" y="201"/>
                      <a:pt x="15" y="201"/>
                    </a:cubicBezTo>
                    <a:cubicBezTo>
                      <a:pt x="16" y="201"/>
                      <a:pt x="17" y="201"/>
                      <a:pt x="18" y="202"/>
                    </a:cubicBezTo>
                    <a:cubicBezTo>
                      <a:pt x="22" y="204"/>
                      <a:pt x="27" y="204"/>
                      <a:pt x="31" y="204"/>
                    </a:cubicBezTo>
                    <a:cubicBezTo>
                      <a:pt x="42" y="209"/>
                      <a:pt x="51" y="196"/>
                      <a:pt x="60" y="166"/>
                    </a:cubicBezTo>
                    <a:cubicBezTo>
                      <a:pt x="0" y="0"/>
                      <a:pt x="0" y="0"/>
                      <a:pt x="0" y="0"/>
                    </a:cubicBezTo>
                    <a:cubicBezTo>
                      <a:pt x="31" y="0"/>
                      <a:pt x="31" y="0"/>
                      <a:pt x="31" y="0"/>
                    </a:cubicBezTo>
                    <a:cubicBezTo>
                      <a:pt x="75" y="135"/>
                      <a:pt x="75" y="135"/>
                      <a:pt x="75" y="135"/>
                    </a:cubicBezTo>
                    <a:lnTo>
                      <a:pt x="76" y="135"/>
                    </a:lnTo>
                    <a:close/>
                  </a:path>
                </a:pathLst>
              </a:custGeom>
              <a:grpFill/>
              <a:ln>
                <a:noFill/>
              </a:ln>
            </p:spPr>
            <p:txBody>
              <a:bodyPr anchor="ctr"/>
              <a:lstStyle/>
              <a:p>
                <a:pPr algn="ctr"/>
                <a:endParaRPr/>
              </a:p>
            </p:txBody>
          </p:sp>
          <p:sp>
            <p:nvSpPr>
              <p:cNvPr id="102" name="îsḷiḋê">
                <a:extLst>
                  <a:ext uri="{FF2B5EF4-FFF2-40B4-BE49-F238E27FC236}">
                    <a16:creationId xmlns:a16="http://schemas.microsoft.com/office/drawing/2014/main" id="{BB4BC201-820D-44EF-B3D4-D5B6E0085B09}"/>
                  </a:ext>
                </a:extLst>
              </p:cNvPr>
              <p:cNvSpPr/>
              <p:nvPr/>
            </p:nvSpPr>
            <p:spPr bwMode="auto">
              <a:xfrm>
                <a:off x="10722564" y="732929"/>
                <a:ext cx="31870"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3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8" y="2"/>
                      <a:pt x="76" y="0"/>
                    </a:cubicBezTo>
                    <a:cubicBezTo>
                      <a:pt x="123" y="2"/>
                      <a:pt x="148" y="31"/>
                      <a:pt x="152" y="87"/>
                    </a:cubicBezTo>
                    <a:cubicBezTo>
                      <a:pt x="148" y="142"/>
                      <a:pt x="123" y="170"/>
                      <a:pt x="76" y="171"/>
                    </a:cubicBezTo>
                    <a:cubicBezTo>
                      <a:pt x="28" y="170"/>
                      <a:pt x="3" y="142"/>
                      <a:pt x="0" y="87"/>
                    </a:cubicBezTo>
                    <a:close/>
                    <a:moveTo>
                      <a:pt x="28" y="87"/>
                    </a:moveTo>
                    <a:cubicBezTo>
                      <a:pt x="30" y="128"/>
                      <a:pt x="46" y="149"/>
                      <a:pt x="76" y="149"/>
                    </a:cubicBezTo>
                    <a:cubicBezTo>
                      <a:pt x="105" y="149"/>
                      <a:pt x="121" y="128"/>
                      <a:pt x="123" y="87"/>
                    </a:cubicBezTo>
                    <a:cubicBezTo>
                      <a:pt x="121" y="46"/>
                      <a:pt x="105" y="25"/>
                      <a:pt x="76" y="24"/>
                    </a:cubicBezTo>
                    <a:cubicBezTo>
                      <a:pt x="46" y="25"/>
                      <a:pt x="30" y="46"/>
                      <a:pt x="28" y="87"/>
                    </a:cubicBezTo>
                    <a:close/>
                  </a:path>
                </a:pathLst>
              </a:custGeom>
              <a:grpFill/>
              <a:ln>
                <a:noFill/>
              </a:ln>
            </p:spPr>
            <p:txBody>
              <a:bodyPr anchor="ctr"/>
              <a:lstStyle/>
              <a:p>
                <a:pPr algn="ctr"/>
                <a:endParaRPr/>
              </a:p>
            </p:txBody>
          </p:sp>
          <p:sp>
            <p:nvSpPr>
              <p:cNvPr id="103" name="ïś1ïḓé">
                <a:extLst>
                  <a:ext uri="{FF2B5EF4-FFF2-40B4-BE49-F238E27FC236}">
                    <a16:creationId xmlns:a16="http://schemas.microsoft.com/office/drawing/2014/main" id="{5FDC32AB-4AB7-42B7-B11F-102DFF6B29C0}"/>
                  </a:ext>
                </a:extLst>
              </p:cNvPr>
              <p:cNvSpPr/>
              <p:nvPr/>
            </p:nvSpPr>
            <p:spPr bwMode="auto">
              <a:xfrm>
                <a:off x="10757370" y="720768"/>
                <a:ext cx="15935" cy="47386"/>
              </a:xfrm>
              <a:custGeom>
                <a:avLst/>
                <a:gdLst>
                  <a:gd name="T0" fmla="*/ 77 w 77"/>
                  <a:gd name="T1" fmla="*/ 87 h 228"/>
                  <a:gd name="T2" fmla="*/ 48 w 77"/>
                  <a:gd name="T3" fmla="*/ 87 h 228"/>
                  <a:gd name="T4" fmla="*/ 48 w 77"/>
                  <a:gd name="T5" fmla="*/ 228 h 228"/>
                  <a:gd name="T6" fmla="*/ 22 w 77"/>
                  <a:gd name="T7" fmla="*/ 228 h 228"/>
                  <a:gd name="T8" fmla="*/ 22 w 77"/>
                  <a:gd name="T9" fmla="*/ 87 h 228"/>
                  <a:gd name="T10" fmla="*/ 0 w 77"/>
                  <a:gd name="T11" fmla="*/ 87 h 228"/>
                  <a:gd name="T12" fmla="*/ 0 w 77"/>
                  <a:gd name="T13" fmla="*/ 64 h 228"/>
                  <a:gd name="T14" fmla="*/ 22 w 77"/>
                  <a:gd name="T15" fmla="*/ 64 h 228"/>
                  <a:gd name="T16" fmla="*/ 22 w 77"/>
                  <a:gd name="T17" fmla="*/ 37 h 228"/>
                  <a:gd name="T18" fmla="*/ 63 w 77"/>
                  <a:gd name="T19" fmla="*/ 0 h 228"/>
                  <a:gd name="T20" fmla="*/ 77 w 77"/>
                  <a:gd name="T21" fmla="*/ 1 h 228"/>
                  <a:gd name="T22" fmla="*/ 77 w 77"/>
                  <a:gd name="T23" fmla="*/ 25 h 228"/>
                  <a:gd name="T24" fmla="*/ 64 w 77"/>
                  <a:gd name="T25" fmla="*/ 25 h 228"/>
                  <a:gd name="T26" fmla="*/ 48 w 77"/>
                  <a:gd name="T27" fmla="*/ 44 h 228"/>
                  <a:gd name="T28" fmla="*/ 48 w 77"/>
                  <a:gd name="T29" fmla="*/ 64 h 228"/>
                  <a:gd name="T30" fmla="*/ 77 w 77"/>
                  <a:gd name="T31" fmla="*/ 64 h 228"/>
                  <a:gd name="T32" fmla="*/ 77 w 77"/>
                  <a:gd name="T33" fmla="*/ 8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 h="228">
                    <a:moveTo>
                      <a:pt x="77" y="87"/>
                    </a:moveTo>
                    <a:cubicBezTo>
                      <a:pt x="48" y="87"/>
                      <a:pt x="48" y="87"/>
                      <a:pt x="48" y="87"/>
                    </a:cubicBezTo>
                    <a:cubicBezTo>
                      <a:pt x="48" y="228"/>
                      <a:pt x="48" y="228"/>
                      <a:pt x="48" y="228"/>
                    </a:cubicBezTo>
                    <a:cubicBezTo>
                      <a:pt x="22" y="228"/>
                      <a:pt x="22" y="228"/>
                      <a:pt x="22" y="228"/>
                    </a:cubicBezTo>
                    <a:cubicBezTo>
                      <a:pt x="22" y="87"/>
                      <a:pt x="22" y="87"/>
                      <a:pt x="22" y="87"/>
                    </a:cubicBezTo>
                    <a:cubicBezTo>
                      <a:pt x="0" y="87"/>
                      <a:pt x="0" y="87"/>
                      <a:pt x="0" y="87"/>
                    </a:cubicBezTo>
                    <a:cubicBezTo>
                      <a:pt x="0" y="64"/>
                      <a:pt x="0" y="64"/>
                      <a:pt x="0" y="64"/>
                    </a:cubicBezTo>
                    <a:cubicBezTo>
                      <a:pt x="22" y="64"/>
                      <a:pt x="22" y="64"/>
                      <a:pt x="22" y="64"/>
                    </a:cubicBezTo>
                    <a:cubicBezTo>
                      <a:pt x="22" y="37"/>
                      <a:pt x="22" y="37"/>
                      <a:pt x="22" y="37"/>
                    </a:cubicBezTo>
                    <a:cubicBezTo>
                      <a:pt x="22" y="12"/>
                      <a:pt x="35" y="0"/>
                      <a:pt x="63" y="0"/>
                    </a:cubicBezTo>
                    <a:cubicBezTo>
                      <a:pt x="68" y="0"/>
                      <a:pt x="73" y="0"/>
                      <a:pt x="77" y="1"/>
                    </a:cubicBezTo>
                    <a:cubicBezTo>
                      <a:pt x="77" y="25"/>
                      <a:pt x="77" y="25"/>
                      <a:pt x="77" y="25"/>
                    </a:cubicBezTo>
                    <a:cubicBezTo>
                      <a:pt x="73" y="25"/>
                      <a:pt x="69" y="25"/>
                      <a:pt x="64" y="25"/>
                    </a:cubicBezTo>
                    <a:cubicBezTo>
                      <a:pt x="54" y="25"/>
                      <a:pt x="48" y="31"/>
                      <a:pt x="48" y="44"/>
                    </a:cubicBezTo>
                    <a:cubicBezTo>
                      <a:pt x="48" y="64"/>
                      <a:pt x="48" y="64"/>
                      <a:pt x="48" y="64"/>
                    </a:cubicBezTo>
                    <a:cubicBezTo>
                      <a:pt x="77" y="64"/>
                      <a:pt x="77" y="64"/>
                      <a:pt x="77" y="64"/>
                    </a:cubicBezTo>
                    <a:lnTo>
                      <a:pt x="77" y="87"/>
                    </a:lnTo>
                    <a:close/>
                  </a:path>
                </a:pathLst>
              </a:custGeom>
              <a:grpFill/>
              <a:ln>
                <a:noFill/>
              </a:ln>
            </p:spPr>
            <p:txBody>
              <a:bodyPr anchor="ctr"/>
              <a:lstStyle/>
              <a:p>
                <a:pPr algn="ctr"/>
                <a:endParaRPr/>
              </a:p>
            </p:txBody>
          </p:sp>
          <p:sp>
            <p:nvSpPr>
              <p:cNvPr id="104" name="iṥlïḑê">
                <a:extLst>
                  <a:ext uri="{FF2B5EF4-FFF2-40B4-BE49-F238E27FC236}">
                    <a16:creationId xmlns:a16="http://schemas.microsoft.com/office/drawing/2014/main" id="{C6600A15-9F1F-40DE-9F04-F0F31A9C57F7}"/>
                  </a:ext>
                </a:extLst>
              </p:cNvPr>
              <p:cNvSpPr/>
              <p:nvPr/>
            </p:nvSpPr>
            <p:spPr bwMode="auto">
              <a:xfrm>
                <a:off x="10795530" y="720349"/>
                <a:ext cx="36902" cy="48644"/>
              </a:xfrm>
              <a:custGeom>
                <a:avLst/>
                <a:gdLst>
                  <a:gd name="T0" fmla="*/ 173 w 179"/>
                  <a:gd name="T1" fmla="*/ 71 h 234"/>
                  <a:gd name="T2" fmla="*/ 145 w 179"/>
                  <a:gd name="T3" fmla="*/ 71 h 234"/>
                  <a:gd name="T4" fmla="*/ 89 w 179"/>
                  <a:gd name="T5" fmla="*/ 25 h 234"/>
                  <a:gd name="T6" fmla="*/ 38 w 179"/>
                  <a:gd name="T7" fmla="*/ 65 h 234"/>
                  <a:gd name="T8" fmla="*/ 65 w 179"/>
                  <a:gd name="T9" fmla="*/ 93 h 234"/>
                  <a:gd name="T10" fmla="*/ 129 w 179"/>
                  <a:gd name="T11" fmla="*/ 107 h 234"/>
                  <a:gd name="T12" fmla="*/ 179 w 179"/>
                  <a:gd name="T13" fmla="*/ 169 h 234"/>
                  <a:gd name="T14" fmla="*/ 91 w 179"/>
                  <a:gd name="T15" fmla="*/ 234 h 234"/>
                  <a:gd name="T16" fmla="*/ 24 w 179"/>
                  <a:gd name="T17" fmla="*/ 214 h 234"/>
                  <a:gd name="T18" fmla="*/ 0 w 179"/>
                  <a:gd name="T19" fmla="*/ 158 h 234"/>
                  <a:gd name="T20" fmla="*/ 30 w 179"/>
                  <a:gd name="T21" fmla="*/ 158 h 234"/>
                  <a:gd name="T22" fmla="*/ 91 w 179"/>
                  <a:gd name="T23" fmla="*/ 210 h 234"/>
                  <a:gd name="T24" fmla="*/ 151 w 179"/>
                  <a:gd name="T25" fmla="*/ 172 h 234"/>
                  <a:gd name="T26" fmla="*/ 102 w 179"/>
                  <a:gd name="T27" fmla="*/ 132 h 234"/>
                  <a:gd name="T28" fmla="*/ 55 w 179"/>
                  <a:gd name="T29" fmla="*/ 122 h 234"/>
                  <a:gd name="T30" fmla="*/ 8 w 179"/>
                  <a:gd name="T31" fmla="*/ 68 h 234"/>
                  <a:gd name="T32" fmla="*/ 86 w 179"/>
                  <a:gd name="T33" fmla="*/ 0 h 234"/>
                  <a:gd name="T34" fmla="*/ 173 w 179"/>
                  <a:gd name="T35" fmla="*/ 7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9" h="234">
                    <a:moveTo>
                      <a:pt x="173" y="71"/>
                    </a:moveTo>
                    <a:cubicBezTo>
                      <a:pt x="145" y="71"/>
                      <a:pt x="145" y="71"/>
                      <a:pt x="145" y="71"/>
                    </a:cubicBezTo>
                    <a:cubicBezTo>
                      <a:pt x="143" y="42"/>
                      <a:pt x="124" y="27"/>
                      <a:pt x="89" y="25"/>
                    </a:cubicBezTo>
                    <a:cubicBezTo>
                      <a:pt x="55" y="26"/>
                      <a:pt x="38" y="39"/>
                      <a:pt x="38" y="65"/>
                    </a:cubicBezTo>
                    <a:cubicBezTo>
                      <a:pt x="38" y="81"/>
                      <a:pt x="47" y="90"/>
                      <a:pt x="65" y="93"/>
                    </a:cubicBezTo>
                    <a:cubicBezTo>
                      <a:pt x="129" y="107"/>
                      <a:pt x="129" y="107"/>
                      <a:pt x="129" y="107"/>
                    </a:cubicBezTo>
                    <a:cubicBezTo>
                      <a:pt x="162" y="116"/>
                      <a:pt x="179" y="136"/>
                      <a:pt x="179" y="169"/>
                    </a:cubicBezTo>
                    <a:cubicBezTo>
                      <a:pt x="178" y="210"/>
                      <a:pt x="149" y="232"/>
                      <a:pt x="91" y="234"/>
                    </a:cubicBezTo>
                    <a:cubicBezTo>
                      <a:pt x="59" y="234"/>
                      <a:pt x="37" y="227"/>
                      <a:pt x="24" y="214"/>
                    </a:cubicBezTo>
                    <a:cubicBezTo>
                      <a:pt x="7" y="202"/>
                      <a:pt x="0" y="183"/>
                      <a:pt x="0" y="158"/>
                    </a:cubicBezTo>
                    <a:cubicBezTo>
                      <a:pt x="30" y="158"/>
                      <a:pt x="30" y="158"/>
                      <a:pt x="30" y="158"/>
                    </a:cubicBezTo>
                    <a:cubicBezTo>
                      <a:pt x="31" y="192"/>
                      <a:pt x="51" y="210"/>
                      <a:pt x="91" y="210"/>
                    </a:cubicBezTo>
                    <a:cubicBezTo>
                      <a:pt x="130" y="210"/>
                      <a:pt x="150" y="197"/>
                      <a:pt x="151" y="172"/>
                    </a:cubicBezTo>
                    <a:cubicBezTo>
                      <a:pt x="154" y="152"/>
                      <a:pt x="138" y="139"/>
                      <a:pt x="102" y="132"/>
                    </a:cubicBezTo>
                    <a:cubicBezTo>
                      <a:pt x="55" y="122"/>
                      <a:pt x="55" y="122"/>
                      <a:pt x="55" y="122"/>
                    </a:cubicBezTo>
                    <a:cubicBezTo>
                      <a:pt x="24" y="113"/>
                      <a:pt x="8" y="95"/>
                      <a:pt x="8" y="68"/>
                    </a:cubicBezTo>
                    <a:cubicBezTo>
                      <a:pt x="10" y="24"/>
                      <a:pt x="36" y="1"/>
                      <a:pt x="86" y="0"/>
                    </a:cubicBezTo>
                    <a:cubicBezTo>
                      <a:pt x="142" y="0"/>
                      <a:pt x="171" y="23"/>
                      <a:pt x="173" y="71"/>
                    </a:cubicBezTo>
                    <a:close/>
                  </a:path>
                </a:pathLst>
              </a:custGeom>
              <a:grpFill/>
              <a:ln>
                <a:noFill/>
              </a:ln>
            </p:spPr>
            <p:txBody>
              <a:bodyPr anchor="ctr"/>
              <a:lstStyle/>
              <a:p>
                <a:pPr algn="ctr"/>
                <a:endParaRPr/>
              </a:p>
            </p:txBody>
          </p:sp>
          <p:sp>
            <p:nvSpPr>
              <p:cNvPr id="105" name="iṩļîḋé">
                <a:extLst>
                  <a:ext uri="{FF2B5EF4-FFF2-40B4-BE49-F238E27FC236}">
                    <a16:creationId xmlns:a16="http://schemas.microsoft.com/office/drawing/2014/main" id="{974F8C08-F987-4D49-8EB1-A06FE29DB83D}"/>
                  </a:ext>
                </a:extLst>
              </p:cNvPr>
              <p:cNvSpPr/>
              <p:nvPr/>
            </p:nvSpPr>
            <p:spPr bwMode="auto">
              <a:xfrm>
                <a:off x="10837884" y="732929"/>
                <a:ext cx="28515" cy="35644"/>
              </a:xfrm>
              <a:custGeom>
                <a:avLst/>
                <a:gdLst>
                  <a:gd name="T0" fmla="*/ 139 w 139"/>
                  <a:gd name="T1" fmla="*/ 61 h 171"/>
                  <a:gd name="T2" fmla="*/ 112 w 139"/>
                  <a:gd name="T3" fmla="*/ 61 h 171"/>
                  <a:gd name="T4" fmla="*/ 74 w 139"/>
                  <a:gd name="T5" fmla="*/ 26 h 171"/>
                  <a:gd name="T6" fmla="*/ 28 w 139"/>
                  <a:gd name="T7" fmla="*/ 87 h 171"/>
                  <a:gd name="T8" fmla="*/ 73 w 139"/>
                  <a:gd name="T9" fmla="*/ 151 h 171"/>
                  <a:gd name="T10" fmla="*/ 112 w 139"/>
                  <a:gd name="T11" fmla="*/ 111 h 171"/>
                  <a:gd name="T12" fmla="*/ 139 w 139"/>
                  <a:gd name="T13" fmla="*/ 111 h 171"/>
                  <a:gd name="T14" fmla="*/ 73 w 139"/>
                  <a:gd name="T15" fmla="*/ 171 h 171"/>
                  <a:gd name="T16" fmla="*/ 0 w 139"/>
                  <a:gd name="T17" fmla="*/ 92 h 171"/>
                  <a:gd name="T18" fmla="*/ 78 w 139"/>
                  <a:gd name="T19" fmla="*/ 0 h 171"/>
                  <a:gd name="T20" fmla="*/ 139 w 139"/>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9" h="171">
                    <a:moveTo>
                      <a:pt x="139" y="61"/>
                    </a:moveTo>
                    <a:cubicBezTo>
                      <a:pt x="112" y="61"/>
                      <a:pt x="112" y="61"/>
                      <a:pt x="112" y="61"/>
                    </a:cubicBezTo>
                    <a:cubicBezTo>
                      <a:pt x="110" y="37"/>
                      <a:pt x="97" y="26"/>
                      <a:pt x="74" y="26"/>
                    </a:cubicBezTo>
                    <a:cubicBezTo>
                      <a:pt x="45" y="27"/>
                      <a:pt x="30" y="48"/>
                      <a:pt x="28" y="87"/>
                    </a:cubicBezTo>
                    <a:cubicBezTo>
                      <a:pt x="28" y="129"/>
                      <a:pt x="43" y="151"/>
                      <a:pt x="73" y="151"/>
                    </a:cubicBezTo>
                    <a:cubicBezTo>
                      <a:pt x="95" y="149"/>
                      <a:pt x="108" y="136"/>
                      <a:pt x="112" y="111"/>
                    </a:cubicBezTo>
                    <a:cubicBezTo>
                      <a:pt x="139" y="111"/>
                      <a:pt x="139" y="111"/>
                      <a:pt x="139" y="111"/>
                    </a:cubicBezTo>
                    <a:cubicBezTo>
                      <a:pt x="133" y="151"/>
                      <a:pt x="111" y="171"/>
                      <a:pt x="73" y="171"/>
                    </a:cubicBezTo>
                    <a:cubicBezTo>
                      <a:pt x="26" y="170"/>
                      <a:pt x="1" y="143"/>
                      <a:pt x="0" y="92"/>
                    </a:cubicBezTo>
                    <a:cubicBezTo>
                      <a:pt x="1" y="32"/>
                      <a:pt x="28" y="2"/>
                      <a:pt x="78" y="0"/>
                    </a:cubicBezTo>
                    <a:cubicBezTo>
                      <a:pt x="114" y="1"/>
                      <a:pt x="135" y="21"/>
                      <a:pt x="139" y="61"/>
                    </a:cubicBezTo>
                    <a:close/>
                  </a:path>
                </a:pathLst>
              </a:custGeom>
              <a:grpFill/>
              <a:ln>
                <a:noFill/>
              </a:ln>
            </p:spPr>
            <p:txBody>
              <a:bodyPr anchor="ctr"/>
              <a:lstStyle/>
              <a:p>
                <a:pPr algn="ctr"/>
                <a:endParaRPr/>
              </a:p>
            </p:txBody>
          </p:sp>
          <p:sp>
            <p:nvSpPr>
              <p:cNvPr id="106" name="îs1iḋé">
                <a:extLst>
                  <a:ext uri="{FF2B5EF4-FFF2-40B4-BE49-F238E27FC236}">
                    <a16:creationId xmlns:a16="http://schemas.microsoft.com/office/drawing/2014/main" id="{0AC6DBD6-6442-4661-B146-8196CD63975C}"/>
                  </a:ext>
                </a:extLst>
              </p:cNvPr>
              <p:cNvSpPr/>
              <p:nvPr/>
            </p:nvSpPr>
            <p:spPr bwMode="auto">
              <a:xfrm>
                <a:off x="10872270" y="721607"/>
                <a:ext cx="5871" cy="46547"/>
              </a:xfrm>
              <a:custGeom>
                <a:avLst/>
                <a:gdLst>
                  <a:gd name="T0" fmla="*/ 14 w 14"/>
                  <a:gd name="T1" fmla="*/ 30 h 111"/>
                  <a:gd name="T2" fmla="*/ 14 w 14"/>
                  <a:gd name="T3" fmla="*/ 111 h 111"/>
                  <a:gd name="T4" fmla="*/ 0 w 14"/>
                  <a:gd name="T5" fmla="*/ 111 h 111"/>
                  <a:gd name="T6" fmla="*/ 0 w 14"/>
                  <a:gd name="T7" fmla="*/ 30 h 111"/>
                  <a:gd name="T8" fmla="*/ 14 w 14"/>
                  <a:gd name="T9" fmla="*/ 30 h 111"/>
                  <a:gd name="T10" fmla="*/ 14 w 14"/>
                  <a:gd name="T11" fmla="*/ 30 h 111"/>
                  <a:gd name="T12" fmla="*/ 14 w 14"/>
                  <a:gd name="T13" fmla="*/ 15 h 111"/>
                  <a:gd name="T14" fmla="*/ 0 w 14"/>
                  <a:gd name="T15" fmla="*/ 15 h 111"/>
                  <a:gd name="T16" fmla="*/ 0 w 14"/>
                  <a:gd name="T17" fmla="*/ 0 h 111"/>
                  <a:gd name="T18" fmla="*/ 14 w 14"/>
                  <a:gd name="T19" fmla="*/ 0 h 111"/>
                  <a:gd name="T20" fmla="*/ 14 w 14"/>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11">
                    <a:moveTo>
                      <a:pt x="14" y="30"/>
                    </a:moveTo>
                    <a:lnTo>
                      <a:pt x="14" y="111"/>
                    </a:lnTo>
                    <a:lnTo>
                      <a:pt x="0" y="111"/>
                    </a:lnTo>
                    <a:lnTo>
                      <a:pt x="0" y="30"/>
                    </a:lnTo>
                    <a:lnTo>
                      <a:pt x="14" y="30"/>
                    </a:lnTo>
                    <a:lnTo>
                      <a:pt x="14" y="30"/>
                    </a:lnTo>
                    <a:close/>
                    <a:moveTo>
                      <a:pt x="14" y="15"/>
                    </a:moveTo>
                    <a:lnTo>
                      <a:pt x="0" y="15"/>
                    </a:lnTo>
                    <a:lnTo>
                      <a:pt x="0" y="0"/>
                    </a:lnTo>
                    <a:lnTo>
                      <a:pt x="14" y="0"/>
                    </a:lnTo>
                    <a:lnTo>
                      <a:pt x="14" y="15"/>
                    </a:lnTo>
                    <a:close/>
                  </a:path>
                </a:pathLst>
              </a:custGeom>
              <a:grpFill/>
              <a:ln>
                <a:noFill/>
              </a:ln>
            </p:spPr>
            <p:txBody>
              <a:bodyPr anchor="ctr"/>
              <a:lstStyle/>
              <a:p>
                <a:pPr algn="ctr"/>
                <a:endParaRPr/>
              </a:p>
            </p:txBody>
          </p:sp>
          <p:sp>
            <p:nvSpPr>
              <p:cNvPr id="107" name="iṣ1ïḑê">
                <a:extLst>
                  <a:ext uri="{FF2B5EF4-FFF2-40B4-BE49-F238E27FC236}">
                    <a16:creationId xmlns:a16="http://schemas.microsoft.com/office/drawing/2014/main" id="{73A6C8BA-8AD9-4540-AA9F-231B74DC0777}"/>
                  </a:ext>
                </a:extLst>
              </p:cNvPr>
              <p:cNvSpPr/>
              <p:nvPr/>
            </p:nvSpPr>
            <p:spPr bwMode="auto">
              <a:xfrm>
                <a:off x="10884851" y="732929"/>
                <a:ext cx="3103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9" y="42"/>
                      <a:pt x="103" y="26"/>
                      <a:pt x="74" y="26"/>
                    </a:cubicBezTo>
                    <a:cubicBezTo>
                      <a:pt x="47" y="28"/>
                      <a:pt x="32" y="44"/>
                      <a:pt x="29" y="75"/>
                    </a:cubicBezTo>
                    <a:close/>
                  </a:path>
                </a:pathLst>
              </a:custGeom>
              <a:grpFill/>
              <a:ln>
                <a:noFill/>
              </a:ln>
            </p:spPr>
            <p:txBody>
              <a:bodyPr anchor="ctr"/>
              <a:lstStyle/>
              <a:p>
                <a:pPr algn="ctr"/>
                <a:endParaRPr/>
              </a:p>
            </p:txBody>
          </p:sp>
          <p:sp>
            <p:nvSpPr>
              <p:cNvPr id="108" name="ïS1îḑê">
                <a:extLst>
                  <a:ext uri="{FF2B5EF4-FFF2-40B4-BE49-F238E27FC236}">
                    <a16:creationId xmlns:a16="http://schemas.microsoft.com/office/drawing/2014/main" id="{7C382480-41EF-4EF7-AB6E-4AED395C3EA3}"/>
                  </a:ext>
                </a:extLst>
              </p:cNvPr>
              <p:cNvSpPr/>
              <p:nvPr/>
            </p:nvSpPr>
            <p:spPr bwMode="auto">
              <a:xfrm>
                <a:off x="10922172" y="732929"/>
                <a:ext cx="28096"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7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4" y="58"/>
                    </a:cubicBezTo>
                    <a:close/>
                  </a:path>
                </a:pathLst>
              </a:custGeom>
              <a:grpFill/>
              <a:ln>
                <a:noFill/>
              </a:ln>
            </p:spPr>
            <p:txBody>
              <a:bodyPr anchor="ctr"/>
              <a:lstStyle/>
              <a:p>
                <a:pPr algn="ctr"/>
                <a:endParaRPr/>
              </a:p>
            </p:txBody>
          </p:sp>
          <p:sp>
            <p:nvSpPr>
              <p:cNvPr id="109" name="iŝḷíḍê">
                <a:extLst>
                  <a:ext uri="{FF2B5EF4-FFF2-40B4-BE49-F238E27FC236}">
                    <a16:creationId xmlns:a16="http://schemas.microsoft.com/office/drawing/2014/main" id="{7D332882-3E1E-4A5B-A428-00AFBD6D7343}"/>
                  </a:ext>
                </a:extLst>
              </p:cNvPr>
              <p:cNvSpPr/>
              <p:nvPr/>
            </p:nvSpPr>
            <p:spPr bwMode="auto">
              <a:xfrm>
                <a:off x="10956139" y="732929"/>
                <a:ext cx="29354" cy="35644"/>
              </a:xfrm>
              <a:custGeom>
                <a:avLst/>
                <a:gdLst>
                  <a:gd name="T0" fmla="*/ 140 w 140"/>
                  <a:gd name="T1" fmla="*/ 61 h 171"/>
                  <a:gd name="T2" fmla="*/ 113 w 140"/>
                  <a:gd name="T3" fmla="*/ 61 h 171"/>
                  <a:gd name="T4" fmla="*/ 75 w 140"/>
                  <a:gd name="T5" fmla="*/ 26 h 171"/>
                  <a:gd name="T6" fmla="*/ 28 w 140"/>
                  <a:gd name="T7" fmla="*/ 87 h 171"/>
                  <a:gd name="T8" fmla="*/ 74 w 140"/>
                  <a:gd name="T9" fmla="*/ 151 h 171"/>
                  <a:gd name="T10" fmla="*/ 113 w 140"/>
                  <a:gd name="T11" fmla="*/ 111 h 171"/>
                  <a:gd name="T12" fmla="*/ 140 w 140"/>
                  <a:gd name="T13" fmla="*/ 111 h 171"/>
                  <a:gd name="T14" fmla="*/ 74 w 140"/>
                  <a:gd name="T15" fmla="*/ 171 h 171"/>
                  <a:gd name="T16" fmla="*/ 0 w 140"/>
                  <a:gd name="T17" fmla="*/ 92 h 171"/>
                  <a:gd name="T18" fmla="*/ 79 w 140"/>
                  <a:gd name="T19" fmla="*/ 0 h 171"/>
                  <a:gd name="T20" fmla="*/ 140 w 140"/>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71">
                    <a:moveTo>
                      <a:pt x="140" y="61"/>
                    </a:moveTo>
                    <a:cubicBezTo>
                      <a:pt x="113" y="61"/>
                      <a:pt x="113" y="61"/>
                      <a:pt x="113" y="61"/>
                    </a:cubicBezTo>
                    <a:cubicBezTo>
                      <a:pt x="111" y="37"/>
                      <a:pt x="98" y="26"/>
                      <a:pt x="75" y="26"/>
                    </a:cubicBezTo>
                    <a:cubicBezTo>
                      <a:pt x="46" y="27"/>
                      <a:pt x="30" y="48"/>
                      <a:pt x="28" y="87"/>
                    </a:cubicBezTo>
                    <a:cubicBezTo>
                      <a:pt x="28" y="129"/>
                      <a:pt x="44" y="151"/>
                      <a:pt x="74" y="151"/>
                    </a:cubicBezTo>
                    <a:cubicBezTo>
                      <a:pt x="96" y="149"/>
                      <a:pt x="109" y="136"/>
                      <a:pt x="113" y="111"/>
                    </a:cubicBezTo>
                    <a:cubicBezTo>
                      <a:pt x="140" y="111"/>
                      <a:pt x="140" y="111"/>
                      <a:pt x="140" y="111"/>
                    </a:cubicBezTo>
                    <a:cubicBezTo>
                      <a:pt x="133" y="151"/>
                      <a:pt x="111" y="171"/>
                      <a:pt x="74" y="171"/>
                    </a:cubicBezTo>
                    <a:cubicBezTo>
                      <a:pt x="26" y="170"/>
                      <a:pt x="2" y="143"/>
                      <a:pt x="0" y="92"/>
                    </a:cubicBezTo>
                    <a:cubicBezTo>
                      <a:pt x="2" y="32"/>
                      <a:pt x="28" y="2"/>
                      <a:pt x="79" y="0"/>
                    </a:cubicBezTo>
                    <a:cubicBezTo>
                      <a:pt x="115" y="1"/>
                      <a:pt x="135" y="21"/>
                      <a:pt x="140" y="61"/>
                    </a:cubicBezTo>
                    <a:close/>
                  </a:path>
                </a:pathLst>
              </a:custGeom>
              <a:grpFill/>
              <a:ln>
                <a:noFill/>
              </a:ln>
            </p:spPr>
            <p:txBody>
              <a:bodyPr anchor="ctr"/>
              <a:lstStyle/>
              <a:p>
                <a:pPr algn="ctr"/>
                <a:endParaRPr/>
              </a:p>
            </p:txBody>
          </p:sp>
          <p:sp>
            <p:nvSpPr>
              <p:cNvPr id="110" name="îṥľíḍé">
                <a:extLst>
                  <a:ext uri="{FF2B5EF4-FFF2-40B4-BE49-F238E27FC236}">
                    <a16:creationId xmlns:a16="http://schemas.microsoft.com/office/drawing/2014/main" id="{4EC31911-A59A-4F4A-9D34-553079CB472B}"/>
                  </a:ext>
                </a:extLst>
              </p:cNvPr>
              <p:cNvSpPr/>
              <p:nvPr/>
            </p:nvSpPr>
            <p:spPr bwMode="auto">
              <a:xfrm>
                <a:off x="10989268" y="732929"/>
                <a:ext cx="3103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8" y="42"/>
                      <a:pt x="103" y="26"/>
                      <a:pt x="74" y="26"/>
                    </a:cubicBezTo>
                    <a:cubicBezTo>
                      <a:pt x="47" y="28"/>
                      <a:pt x="32" y="44"/>
                      <a:pt x="29" y="75"/>
                    </a:cubicBezTo>
                    <a:close/>
                  </a:path>
                </a:pathLst>
              </a:custGeom>
              <a:grpFill/>
              <a:ln>
                <a:noFill/>
              </a:ln>
            </p:spPr>
            <p:txBody>
              <a:bodyPr anchor="ctr"/>
              <a:lstStyle/>
              <a:p>
                <a:pPr algn="ctr"/>
                <a:endParaRPr/>
              </a:p>
            </p:txBody>
          </p:sp>
          <p:sp>
            <p:nvSpPr>
              <p:cNvPr id="111" name="îşḻiḍe">
                <a:extLst>
                  <a:ext uri="{FF2B5EF4-FFF2-40B4-BE49-F238E27FC236}">
                    <a16:creationId xmlns:a16="http://schemas.microsoft.com/office/drawing/2014/main" id="{64E649FB-4ED5-45FD-A0C6-485B8BE24C83}"/>
                  </a:ext>
                </a:extLst>
              </p:cNvPr>
              <p:cNvSpPr/>
              <p:nvPr/>
            </p:nvSpPr>
            <p:spPr bwMode="auto">
              <a:xfrm>
                <a:off x="11060975" y="732929"/>
                <a:ext cx="32290" cy="35644"/>
              </a:xfrm>
              <a:custGeom>
                <a:avLst/>
                <a:gdLst>
                  <a:gd name="T0" fmla="*/ 35 w 156"/>
                  <a:gd name="T1" fmla="*/ 55 h 171"/>
                  <a:gd name="T2" fmla="*/ 9 w 156"/>
                  <a:gd name="T3" fmla="*/ 55 h 171"/>
                  <a:gd name="T4" fmla="*/ 76 w 156"/>
                  <a:gd name="T5" fmla="*/ 0 h 171"/>
                  <a:gd name="T6" fmla="*/ 136 w 156"/>
                  <a:gd name="T7" fmla="*/ 46 h 171"/>
                  <a:gd name="T8" fmla="*/ 136 w 156"/>
                  <a:gd name="T9" fmla="*/ 141 h 171"/>
                  <a:gd name="T10" fmla="*/ 146 w 156"/>
                  <a:gd name="T11" fmla="*/ 151 h 171"/>
                  <a:gd name="T12" fmla="*/ 150 w 156"/>
                  <a:gd name="T13" fmla="*/ 151 h 171"/>
                  <a:gd name="T14" fmla="*/ 156 w 156"/>
                  <a:gd name="T15" fmla="*/ 149 h 171"/>
                  <a:gd name="T16" fmla="*/ 156 w 156"/>
                  <a:gd name="T17" fmla="*/ 169 h 171"/>
                  <a:gd name="T18" fmla="*/ 150 w 156"/>
                  <a:gd name="T19" fmla="*/ 169 h 171"/>
                  <a:gd name="T20" fmla="*/ 140 w 156"/>
                  <a:gd name="T21" fmla="*/ 170 h 171"/>
                  <a:gd name="T22" fmla="*/ 112 w 156"/>
                  <a:gd name="T23" fmla="*/ 147 h 171"/>
                  <a:gd name="T24" fmla="*/ 52 w 156"/>
                  <a:gd name="T25" fmla="*/ 171 h 171"/>
                  <a:gd name="T26" fmla="*/ 0 w 156"/>
                  <a:gd name="T27" fmla="*/ 126 h 171"/>
                  <a:gd name="T28" fmla="*/ 51 w 156"/>
                  <a:gd name="T29" fmla="*/ 75 h 171"/>
                  <a:gd name="T30" fmla="*/ 96 w 156"/>
                  <a:gd name="T31" fmla="*/ 70 h 171"/>
                  <a:gd name="T32" fmla="*/ 111 w 156"/>
                  <a:gd name="T33" fmla="*/ 50 h 171"/>
                  <a:gd name="T34" fmla="*/ 71 w 156"/>
                  <a:gd name="T35" fmla="*/ 23 h 171"/>
                  <a:gd name="T36" fmla="*/ 35 w 156"/>
                  <a:gd name="T37" fmla="*/ 55 h 171"/>
                  <a:gd name="T38" fmla="*/ 109 w 156"/>
                  <a:gd name="T39" fmla="*/ 113 h 171"/>
                  <a:gd name="T40" fmla="*/ 109 w 156"/>
                  <a:gd name="T41" fmla="*/ 86 h 171"/>
                  <a:gd name="T42" fmla="*/ 64 w 156"/>
                  <a:gd name="T43" fmla="*/ 97 h 171"/>
                  <a:gd name="T44" fmla="*/ 30 w 156"/>
                  <a:gd name="T45" fmla="*/ 122 h 171"/>
                  <a:gd name="T46" fmla="*/ 58 w 156"/>
                  <a:gd name="T47" fmla="*/ 151 h 171"/>
                  <a:gd name="T48" fmla="*/ 109 w 156"/>
                  <a:gd name="T49"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71">
                    <a:moveTo>
                      <a:pt x="35" y="55"/>
                    </a:moveTo>
                    <a:cubicBezTo>
                      <a:pt x="9" y="55"/>
                      <a:pt x="9" y="55"/>
                      <a:pt x="9" y="55"/>
                    </a:cubicBezTo>
                    <a:cubicBezTo>
                      <a:pt x="10" y="18"/>
                      <a:pt x="32" y="0"/>
                      <a:pt x="76" y="0"/>
                    </a:cubicBezTo>
                    <a:cubicBezTo>
                      <a:pt x="116" y="2"/>
                      <a:pt x="136" y="17"/>
                      <a:pt x="136" y="46"/>
                    </a:cubicBezTo>
                    <a:cubicBezTo>
                      <a:pt x="136" y="141"/>
                      <a:pt x="136" y="141"/>
                      <a:pt x="136" y="141"/>
                    </a:cubicBezTo>
                    <a:cubicBezTo>
                      <a:pt x="136" y="147"/>
                      <a:pt x="140" y="151"/>
                      <a:pt x="146" y="151"/>
                    </a:cubicBezTo>
                    <a:cubicBezTo>
                      <a:pt x="147" y="151"/>
                      <a:pt x="148" y="151"/>
                      <a:pt x="150" y="151"/>
                    </a:cubicBezTo>
                    <a:cubicBezTo>
                      <a:pt x="152" y="150"/>
                      <a:pt x="154" y="149"/>
                      <a:pt x="156" y="149"/>
                    </a:cubicBezTo>
                    <a:cubicBezTo>
                      <a:pt x="156" y="169"/>
                      <a:pt x="156" y="169"/>
                      <a:pt x="156" y="169"/>
                    </a:cubicBezTo>
                    <a:cubicBezTo>
                      <a:pt x="154" y="169"/>
                      <a:pt x="152" y="169"/>
                      <a:pt x="150" y="169"/>
                    </a:cubicBezTo>
                    <a:cubicBezTo>
                      <a:pt x="146" y="170"/>
                      <a:pt x="143" y="170"/>
                      <a:pt x="140" y="170"/>
                    </a:cubicBezTo>
                    <a:cubicBezTo>
                      <a:pt x="120" y="170"/>
                      <a:pt x="111" y="163"/>
                      <a:pt x="112" y="147"/>
                    </a:cubicBezTo>
                    <a:cubicBezTo>
                      <a:pt x="96" y="163"/>
                      <a:pt x="76" y="171"/>
                      <a:pt x="52" y="171"/>
                    </a:cubicBezTo>
                    <a:cubicBezTo>
                      <a:pt x="19" y="170"/>
                      <a:pt x="2" y="155"/>
                      <a:pt x="0" y="126"/>
                    </a:cubicBezTo>
                    <a:cubicBezTo>
                      <a:pt x="1" y="97"/>
                      <a:pt x="18" y="80"/>
                      <a:pt x="51" y="75"/>
                    </a:cubicBezTo>
                    <a:cubicBezTo>
                      <a:pt x="96" y="70"/>
                      <a:pt x="96" y="70"/>
                      <a:pt x="96" y="70"/>
                    </a:cubicBezTo>
                    <a:cubicBezTo>
                      <a:pt x="106" y="68"/>
                      <a:pt x="111" y="62"/>
                      <a:pt x="111" y="50"/>
                    </a:cubicBezTo>
                    <a:cubicBezTo>
                      <a:pt x="111" y="32"/>
                      <a:pt x="98" y="23"/>
                      <a:pt x="71" y="23"/>
                    </a:cubicBezTo>
                    <a:cubicBezTo>
                      <a:pt x="49" y="23"/>
                      <a:pt x="36" y="34"/>
                      <a:pt x="35" y="55"/>
                    </a:cubicBezTo>
                    <a:close/>
                    <a:moveTo>
                      <a:pt x="109" y="113"/>
                    </a:moveTo>
                    <a:cubicBezTo>
                      <a:pt x="109" y="86"/>
                      <a:pt x="109" y="86"/>
                      <a:pt x="109" y="86"/>
                    </a:cubicBezTo>
                    <a:cubicBezTo>
                      <a:pt x="103" y="90"/>
                      <a:pt x="88" y="93"/>
                      <a:pt x="64" y="97"/>
                    </a:cubicBezTo>
                    <a:cubicBezTo>
                      <a:pt x="41" y="98"/>
                      <a:pt x="30" y="107"/>
                      <a:pt x="30" y="122"/>
                    </a:cubicBezTo>
                    <a:cubicBezTo>
                      <a:pt x="30" y="141"/>
                      <a:pt x="39" y="151"/>
                      <a:pt x="58" y="151"/>
                    </a:cubicBezTo>
                    <a:cubicBezTo>
                      <a:pt x="90" y="148"/>
                      <a:pt x="107" y="136"/>
                      <a:pt x="109" y="113"/>
                    </a:cubicBezTo>
                    <a:close/>
                  </a:path>
                </a:pathLst>
              </a:custGeom>
              <a:grpFill/>
              <a:ln>
                <a:noFill/>
              </a:ln>
            </p:spPr>
            <p:txBody>
              <a:bodyPr anchor="ctr"/>
              <a:lstStyle/>
              <a:p>
                <a:pPr algn="ctr"/>
                <a:endParaRPr/>
              </a:p>
            </p:txBody>
          </p:sp>
          <p:sp>
            <p:nvSpPr>
              <p:cNvPr id="112" name="ïşḻíḓe">
                <a:extLst>
                  <a:ext uri="{FF2B5EF4-FFF2-40B4-BE49-F238E27FC236}">
                    <a16:creationId xmlns:a16="http://schemas.microsoft.com/office/drawing/2014/main" id="{19BDEC23-212D-4322-A5C3-0CC27626CF3E}"/>
                  </a:ext>
                </a:extLst>
              </p:cNvPr>
              <p:cNvSpPr/>
              <p:nvPr/>
            </p:nvSpPr>
            <p:spPr bwMode="auto">
              <a:xfrm>
                <a:off x="11099136" y="732929"/>
                <a:ext cx="27677"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7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4" y="58"/>
                    </a:cubicBezTo>
                    <a:close/>
                  </a:path>
                </a:pathLst>
              </a:custGeom>
              <a:grpFill/>
              <a:ln>
                <a:noFill/>
              </a:ln>
            </p:spPr>
            <p:txBody>
              <a:bodyPr anchor="ctr"/>
              <a:lstStyle/>
              <a:p>
                <a:pPr algn="ctr"/>
                <a:endParaRPr/>
              </a:p>
            </p:txBody>
          </p:sp>
          <p:sp>
            <p:nvSpPr>
              <p:cNvPr id="113" name="îS1iḓé">
                <a:extLst>
                  <a:ext uri="{FF2B5EF4-FFF2-40B4-BE49-F238E27FC236}">
                    <a16:creationId xmlns:a16="http://schemas.microsoft.com/office/drawing/2014/main" id="{7AB18821-9DE9-4079-A63D-AD64BC5C23E7}"/>
                  </a:ext>
                </a:extLst>
              </p:cNvPr>
              <p:cNvSpPr/>
              <p:nvPr/>
            </p:nvSpPr>
            <p:spPr bwMode="auto">
              <a:xfrm>
                <a:off x="11133103" y="721607"/>
                <a:ext cx="30193" cy="46967"/>
              </a:xfrm>
              <a:custGeom>
                <a:avLst/>
                <a:gdLst>
                  <a:gd name="T0" fmla="*/ 145 w 145"/>
                  <a:gd name="T1" fmla="*/ 0 h 226"/>
                  <a:gd name="T2" fmla="*/ 145 w 145"/>
                  <a:gd name="T3" fmla="*/ 224 h 226"/>
                  <a:gd name="T4" fmla="*/ 119 w 145"/>
                  <a:gd name="T5" fmla="*/ 224 h 226"/>
                  <a:gd name="T6" fmla="*/ 119 w 145"/>
                  <a:gd name="T7" fmla="*/ 202 h 226"/>
                  <a:gd name="T8" fmla="*/ 73 w 145"/>
                  <a:gd name="T9" fmla="*/ 226 h 226"/>
                  <a:gd name="T10" fmla="*/ 0 w 145"/>
                  <a:gd name="T11" fmla="*/ 137 h 226"/>
                  <a:gd name="T12" fmla="*/ 69 w 145"/>
                  <a:gd name="T13" fmla="*/ 55 h 226"/>
                  <a:gd name="T14" fmla="*/ 116 w 145"/>
                  <a:gd name="T15" fmla="*/ 79 h 226"/>
                  <a:gd name="T16" fmla="*/ 118 w 145"/>
                  <a:gd name="T17" fmla="*/ 83 h 226"/>
                  <a:gd name="T18" fmla="*/ 118 w 145"/>
                  <a:gd name="T19" fmla="*/ 82 h 226"/>
                  <a:gd name="T20" fmla="*/ 118 w 145"/>
                  <a:gd name="T21" fmla="*/ 0 h 226"/>
                  <a:gd name="T22" fmla="*/ 145 w 145"/>
                  <a:gd name="T23" fmla="*/ 0 h 226"/>
                  <a:gd name="T24" fmla="*/ 29 w 145"/>
                  <a:gd name="T25" fmla="*/ 142 h 226"/>
                  <a:gd name="T26" fmla="*/ 73 w 145"/>
                  <a:gd name="T27" fmla="*/ 206 h 226"/>
                  <a:gd name="T28" fmla="*/ 118 w 145"/>
                  <a:gd name="T29" fmla="*/ 151 h 226"/>
                  <a:gd name="T30" fmla="*/ 74 w 145"/>
                  <a:gd name="T31" fmla="*/ 81 h 226"/>
                  <a:gd name="T32" fmla="*/ 29 w 145"/>
                  <a:gd name="T33" fmla="*/ 14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5" h="226">
                    <a:moveTo>
                      <a:pt x="145" y="0"/>
                    </a:moveTo>
                    <a:cubicBezTo>
                      <a:pt x="145" y="224"/>
                      <a:pt x="145" y="224"/>
                      <a:pt x="145" y="224"/>
                    </a:cubicBezTo>
                    <a:cubicBezTo>
                      <a:pt x="119" y="224"/>
                      <a:pt x="119" y="224"/>
                      <a:pt x="119" y="224"/>
                    </a:cubicBezTo>
                    <a:cubicBezTo>
                      <a:pt x="119" y="202"/>
                      <a:pt x="119" y="202"/>
                      <a:pt x="119" y="202"/>
                    </a:cubicBezTo>
                    <a:cubicBezTo>
                      <a:pt x="109" y="218"/>
                      <a:pt x="94" y="226"/>
                      <a:pt x="73" y="226"/>
                    </a:cubicBezTo>
                    <a:cubicBezTo>
                      <a:pt x="27" y="225"/>
                      <a:pt x="3" y="195"/>
                      <a:pt x="0" y="137"/>
                    </a:cubicBezTo>
                    <a:cubicBezTo>
                      <a:pt x="3" y="85"/>
                      <a:pt x="26" y="57"/>
                      <a:pt x="69" y="55"/>
                    </a:cubicBezTo>
                    <a:cubicBezTo>
                      <a:pt x="86" y="55"/>
                      <a:pt x="102" y="63"/>
                      <a:pt x="116" y="79"/>
                    </a:cubicBezTo>
                    <a:cubicBezTo>
                      <a:pt x="116" y="81"/>
                      <a:pt x="117" y="82"/>
                      <a:pt x="118" y="83"/>
                    </a:cubicBezTo>
                    <a:cubicBezTo>
                      <a:pt x="118" y="82"/>
                      <a:pt x="118" y="82"/>
                      <a:pt x="118" y="82"/>
                    </a:cubicBezTo>
                    <a:cubicBezTo>
                      <a:pt x="118" y="0"/>
                      <a:pt x="118" y="0"/>
                      <a:pt x="118" y="0"/>
                    </a:cubicBezTo>
                    <a:cubicBezTo>
                      <a:pt x="145" y="0"/>
                      <a:pt x="145" y="0"/>
                      <a:pt x="145" y="0"/>
                    </a:cubicBezTo>
                    <a:close/>
                    <a:moveTo>
                      <a:pt x="29" y="142"/>
                    </a:moveTo>
                    <a:cubicBezTo>
                      <a:pt x="30" y="183"/>
                      <a:pt x="45" y="204"/>
                      <a:pt x="73" y="206"/>
                    </a:cubicBezTo>
                    <a:cubicBezTo>
                      <a:pt x="102" y="202"/>
                      <a:pt x="117" y="184"/>
                      <a:pt x="118" y="151"/>
                    </a:cubicBezTo>
                    <a:cubicBezTo>
                      <a:pt x="118" y="104"/>
                      <a:pt x="103" y="81"/>
                      <a:pt x="74" y="81"/>
                    </a:cubicBezTo>
                    <a:cubicBezTo>
                      <a:pt x="43" y="81"/>
                      <a:pt x="28" y="101"/>
                      <a:pt x="29" y="142"/>
                    </a:cubicBezTo>
                    <a:close/>
                  </a:path>
                </a:pathLst>
              </a:custGeom>
              <a:grpFill/>
              <a:ln>
                <a:noFill/>
              </a:ln>
            </p:spPr>
            <p:txBody>
              <a:bodyPr anchor="ctr"/>
              <a:lstStyle/>
              <a:p>
                <a:pPr algn="ctr"/>
                <a:endParaRPr/>
              </a:p>
            </p:txBody>
          </p:sp>
          <p:sp>
            <p:nvSpPr>
              <p:cNvPr id="114" name="ïṥḻîḍé">
                <a:extLst>
                  <a:ext uri="{FF2B5EF4-FFF2-40B4-BE49-F238E27FC236}">
                    <a16:creationId xmlns:a16="http://schemas.microsoft.com/office/drawing/2014/main" id="{67884FF0-BE6B-4D18-8871-C6C9E95C295F}"/>
                  </a:ext>
                </a:extLst>
              </p:cNvPr>
              <p:cNvSpPr/>
              <p:nvPr/>
            </p:nvSpPr>
            <p:spPr bwMode="auto">
              <a:xfrm>
                <a:off x="11185940" y="721607"/>
                <a:ext cx="37741" cy="46547"/>
              </a:xfrm>
              <a:custGeom>
                <a:avLst/>
                <a:gdLst>
                  <a:gd name="T0" fmla="*/ 0 w 90"/>
                  <a:gd name="T1" fmla="*/ 13 h 111"/>
                  <a:gd name="T2" fmla="*/ 0 w 90"/>
                  <a:gd name="T3" fmla="*/ 0 h 111"/>
                  <a:gd name="T4" fmla="*/ 90 w 90"/>
                  <a:gd name="T5" fmla="*/ 0 h 111"/>
                  <a:gd name="T6" fmla="*/ 90 w 90"/>
                  <a:gd name="T7" fmla="*/ 13 h 111"/>
                  <a:gd name="T8" fmla="*/ 52 w 90"/>
                  <a:gd name="T9" fmla="*/ 13 h 111"/>
                  <a:gd name="T10" fmla="*/ 52 w 90"/>
                  <a:gd name="T11" fmla="*/ 111 h 111"/>
                  <a:gd name="T12" fmla="*/ 38 w 90"/>
                  <a:gd name="T13" fmla="*/ 111 h 111"/>
                  <a:gd name="T14" fmla="*/ 38 w 90"/>
                  <a:gd name="T15" fmla="*/ 13 h 111"/>
                  <a:gd name="T16" fmla="*/ 0 w 90"/>
                  <a:gd name="T17"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1">
                    <a:moveTo>
                      <a:pt x="0" y="13"/>
                    </a:moveTo>
                    <a:lnTo>
                      <a:pt x="0" y="0"/>
                    </a:lnTo>
                    <a:lnTo>
                      <a:pt x="90" y="0"/>
                    </a:lnTo>
                    <a:lnTo>
                      <a:pt x="90" y="13"/>
                    </a:lnTo>
                    <a:lnTo>
                      <a:pt x="52" y="13"/>
                    </a:lnTo>
                    <a:lnTo>
                      <a:pt x="52" y="111"/>
                    </a:lnTo>
                    <a:lnTo>
                      <a:pt x="38" y="111"/>
                    </a:lnTo>
                    <a:lnTo>
                      <a:pt x="38" y="13"/>
                    </a:lnTo>
                    <a:lnTo>
                      <a:pt x="0" y="13"/>
                    </a:lnTo>
                    <a:close/>
                  </a:path>
                </a:pathLst>
              </a:custGeom>
              <a:grpFill/>
              <a:ln>
                <a:noFill/>
              </a:ln>
            </p:spPr>
            <p:txBody>
              <a:bodyPr anchor="ctr"/>
              <a:lstStyle/>
              <a:p>
                <a:pPr algn="ctr"/>
                <a:endParaRPr/>
              </a:p>
            </p:txBody>
          </p:sp>
          <p:sp>
            <p:nvSpPr>
              <p:cNvPr id="115" name="ïṡḷíḍé">
                <a:extLst>
                  <a:ext uri="{FF2B5EF4-FFF2-40B4-BE49-F238E27FC236}">
                    <a16:creationId xmlns:a16="http://schemas.microsoft.com/office/drawing/2014/main" id="{3C9EAF9D-8B16-4C7A-BBBB-769C55755290}"/>
                  </a:ext>
                </a:extLst>
              </p:cNvPr>
              <p:cNvSpPr/>
              <p:nvPr/>
            </p:nvSpPr>
            <p:spPr bwMode="auto">
              <a:xfrm>
                <a:off x="11227036" y="732929"/>
                <a:ext cx="3061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9" y="42"/>
                      <a:pt x="103" y="26"/>
                      <a:pt x="74" y="26"/>
                    </a:cubicBezTo>
                    <a:cubicBezTo>
                      <a:pt x="47" y="28"/>
                      <a:pt x="32" y="44"/>
                      <a:pt x="29" y="75"/>
                    </a:cubicBezTo>
                    <a:close/>
                  </a:path>
                </a:pathLst>
              </a:custGeom>
              <a:grpFill/>
              <a:ln>
                <a:noFill/>
              </a:ln>
            </p:spPr>
            <p:txBody>
              <a:bodyPr anchor="ctr"/>
              <a:lstStyle/>
              <a:p>
                <a:pPr algn="ctr"/>
                <a:endParaRPr/>
              </a:p>
            </p:txBody>
          </p:sp>
          <p:sp>
            <p:nvSpPr>
              <p:cNvPr id="116" name="íṧlíḍé">
                <a:extLst>
                  <a:ext uri="{FF2B5EF4-FFF2-40B4-BE49-F238E27FC236}">
                    <a16:creationId xmlns:a16="http://schemas.microsoft.com/office/drawing/2014/main" id="{F4AB2DE8-20EC-4594-92D3-CA5695A10390}"/>
                  </a:ext>
                </a:extLst>
              </p:cNvPr>
              <p:cNvSpPr/>
              <p:nvPr/>
            </p:nvSpPr>
            <p:spPr bwMode="auto">
              <a:xfrm>
                <a:off x="11262261" y="732929"/>
                <a:ext cx="28935" cy="35644"/>
              </a:xfrm>
              <a:custGeom>
                <a:avLst/>
                <a:gdLst>
                  <a:gd name="T0" fmla="*/ 140 w 140"/>
                  <a:gd name="T1" fmla="*/ 61 h 171"/>
                  <a:gd name="T2" fmla="*/ 113 w 140"/>
                  <a:gd name="T3" fmla="*/ 61 h 171"/>
                  <a:gd name="T4" fmla="*/ 75 w 140"/>
                  <a:gd name="T5" fmla="*/ 26 h 171"/>
                  <a:gd name="T6" fmla="*/ 28 w 140"/>
                  <a:gd name="T7" fmla="*/ 87 h 171"/>
                  <a:gd name="T8" fmla="*/ 74 w 140"/>
                  <a:gd name="T9" fmla="*/ 151 h 171"/>
                  <a:gd name="T10" fmla="*/ 113 w 140"/>
                  <a:gd name="T11" fmla="*/ 111 h 171"/>
                  <a:gd name="T12" fmla="*/ 140 w 140"/>
                  <a:gd name="T13" fmla="*/ 111 h 171"/>
                  <a:gd name="T14" fmla="*/ 74 w 140"/>
                  <a:gd name="T15" fmla="*/ 171 h 171"/>
                  <a:gd name="T16" fmla="*/ 0 w 140"/>
                  <a:gd name="T17" fmla="*/ 92 h 171"/>
                  <a:gd name="T18" fmla="*/ 79 w 140"/>
                  <a:gd name="T19" fmla="*/ 0 h 171"/>
                  <a:gd name="T20" fmla="*/ 140 w 140"/>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71">
                    <a:moveTo>
                      <a:pt x="140" y="61"/>
                    </a:moveTo>
                    <a:cubicBezTo>
                      <a:pt x="113" y="61"/>
                      <a:pt x="113" y="61"/>
                      <a:pt x="113" y="61"/>
                    </a:cubicBezTo>
                    <a:cubicBezTo>
                      <a:pt x="110" y="37"/>
                      <a:pt x="98" y="26"/>
                      <a:pt x="75" y="26"/>
                    </a:cubicBezTo>
                    <a:cubicBezTo>
                      <a:pt x="46" y="27"/>
                      <a:pt x="30" y="48"/>
                      <a:pt x="28" y="87"/>
                    </a:cubicBezTo>
                    <a:cubicBezTo>
                      <a:pt x="28" y="129"/>
                      <a:pt x="44" y="151"/>
                      <a:pt x="74" y="151"/>
                    </a:cubicBezTo>
                    <a:cubicBezTo>
                      <a:pt x="96" y="149"/>
                      <a:pt x="109" y="136"/>
                      <a:pt x="113" y="111"/>
                    </a:cubicBezTo>
                    <a:cubicBezTo>
                      <a:pt x="140" y="111"/>
                      <a:pt x="140" y="111"/>
                      <a:pt x="140" y="111"/>
                    </a:cubicBezTo>
                    <a:cubicBezTo>
                      <a:pt x="133" y="151"/>
                      <a:pt x="111" y="171"/>
                      <a:pt x="74" y="171"/>
                    </a:cubicBezTo>
                    <a:cubicBezTo>
                      <a:pt x="26" y="170"/>
                      <a:pt x="2" y="143"/>
                      <a:pt x="0" y="92"/>
                    </a:cubicBezTo>
                    <a:cubicBezTo>
                      <a:pt x="2" y="32"/>
                      <a:pt x="28" y="2"/>
                      <a:pt x="79" y="0"/>
                    </a:cubicBezTo>
                    <a:cubicBezTo>
                      <a:pt x="115" y="1"/>
                      <a:pt x="135" y="21"/>
                      <a:pt x="140" y="61"/>
                    </a:cubicBezTo>
                    <a:close/>
                  </a:path>
                </a:pathLst>
              </a:custGeom>
              <a:grpFill/>
              <a:ln>
                <a:noFill/>
              </a:ln>
            </p:spPr>
            <p:txBody>
              <a:bodyPr anchor="ctr"/>
              <a:lstStyle/>
              <a:p>
                <a:pPr algn="ctr"/>
                <a:endParaRPr/>
              </a:p>
            </p:txBody>
          </p:sp>
          <p:sp>
            <p:nvSpPr>
              <p:cNvPr id="117" name="išļïḓé">
                <a:extLst>
                  <a:ext uri="{FF2B5EF4-FFF2-40B4-BE49-F238E27FC236}">
                    <a16:creationId xmlns:a16="http://schemas.microsoft.com/office/drawing/2014/main" id="{5AB17666-C8B9-4C3A-8E9B-73D45D40BDE2}"/>
                  </a:ext>
                </a:extLst>
              </p:cNvPr>
              <p:cNvSpPr/>
              <p:nvPr/>
            </p:nvSpPr>
            <p:spPr bwMode="auto">
              <a:xfrm>
                <a:off x="11297067" y="721607"/>
                <a:ext cx="27258" cy="46547"/>
              </a:xfrm>
              <a:custGeom>
                <a:avLst/>
                <a:gdLst>
                  <a:gd name="T0" fmla="*/ 133 w 133"/>
                  <a:gd name="T1" fmla="*/ 113 h 224"/>
                  <a:gd name="T2" fmla="*/ 133 w 133"/>
                  <a:gd name="T3" fmla="*/ 224 h 224"/>
                  <a:gd name="T4" fmla="*/ 106 w 133"/>
                  <a:gd name="T5" fmla="*/ 224 h 224"/>
                  <a:gd name="T6" fmla="*/ 106 w 133"/>
                  <a:gd name="T7" fmla="*/ 117 h 224"/>
                  <a:gd name="T8" fmla="*/ 73 w 133"/>
                  <a:gd name="T9" fmla="*/ 81 h 224"/>
                  <a:gd name="T10" fmla="*/ 28 w 133"/>
                  <a:gd name="T11" fmla="*/ 135 h 224"/>
                  <a:gd name="T12" fmla="*/ 28 w 133"/>
                  <a:gd name="T13" fmla="*/ 224 h 224"/>
                  <a:gd name="T14" fmla="*/ 0 w 133"/>
                  <a:gd name="T15" fmla="*/ 224 h 224"/>
                  <a:gd name="T16" fmla="*/ 0 w 133"/>
                  <a:gd name="T17" fmla="*/ 0 h 224"/>
                  <a:gd name="T18" fmla="*/ 28 w 133"/>
                  <a:gd name="T19" fmla="*/ 0 h 224"/>
                  <a:gd name="T20" fmla="*/ 28 w 133"/>
                  <a:gd name="T21" fmla="*/ 82 h 224"/>
                  <a:gd name="T22" fmla="*/ 29 w 133"/>
                  <a:gd name="T23" fmla="*/ 82 h 224"/>
                  <a:gd name="T24" fmla="*/ 77 w 133"/>
                  <a:gd name="T25" fmla="*/ 55 h 224"/>
                  <a:gd name="T26" fmla="*/ 133 w 133"/>
                  <a:gd name="T27" fmla="*/ 11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224">
                    <a:moveTo>
                      <a:pt x="133" y="113"/>
                    </a:moveTo>
                    <a:cubicBezTo>
                      <a:pt x="133" y="224"/>
                      <a:pt x="133" y="224"/>
                      <a:pt x="133" y="224"/>
                    </a:cubicBezTo>
                    <a:cubicBezTo>
                      <a:pt x="106" y="224"/>
                      <a:pt x="106" y="224"/>
                      <a:pt x="106" y="224"/>
                    </a:cubicBezTo>
                    <a:cubicBezTo>
                      <a:pt x="106" y="117"/>
                      <a:pt x="106" y="117"/>
                      <a:pt x="106" y="117"/>
                    </a:cubicBezTo>
                    <a:cubicBezTo>
                      <a:pt x="107" y="92"/>
                      <a:pt x="96" y="80"/>
                      <a:pt x="73" y="81"/>
                    </a:cubicBezTo>
                    <a:cubicBezTo>
                      <a:pt x="44" y="81"/>
                      <a:pt x="29" y="99"/>
                      <a:pt x="28" y="135"/>
                    </a:cubicBezTo>
                    <a:cubicBezTo>
                      <a:pt x="28" y="224"/>
                      <a:pt x="28" y="224"/>
                      <a:pt x="28" y="224"/>
                    </a:cubicBezTo>
                    <a:cubicBezTo>
                      <a:pt x="0" y="224"/>
                      <a:pt x="0" y="224"/>
                      <a:pt x="0" y="224"/>
                    </a:cubicBezTo>
                    <a:cubicBezTo>
                      <a:pt x="0" y="0"/>
                      <a:pt x="0" y="0"/>
                      <a:pt x="0" y="0"/>
                    </a:cubicBezTo>
                    <a:cubicBezTo>
                      <a:pt x="28" y="0"/>
                      <a:pt x="28" y="0"/>
                      <a:pt x="28" y="0"/>
                    </a:cubicBezTo>
                    <a:cubicBezTo>
                      <a:pt x="28" y="82"/>
                      <a:pt x="28" y="82"/>
                      <a:pt x="28" y="82"/>
                    </a:cubicBezTo>
                    <a:cubicBezTo>
                      <a:pt x="29" y="82"/>
                      <a:pt x="29" y="82"/>
                      <a:pt x="29" y="82"/>
                    </a:cubicBezTo>
                    <a:cubicBezTo>
                      <a:pt x="42" y="64"/>
                      <a:pt x="58" y="55"/>
                      <a:pt x="77" y="55"/>
                    </a:cubicBezTo>
                    <a:cubicBezTo>
                      <a:pt x="114" y="56"/>
                      <a:pt x="133" y="75"/>
                      <a:pt x="133" y="113"/>
                    </a:cubicBezTo>
                    <a:close/>
                  </a:path>
                </a:pathLst>
              </a:custGeom>
              <a:grpFill/>
              <a:ln>
                <a:noFill/>
              </a:ln>
            </p:spPr>
            <p:txBody>
              <a:bodyPr anchor="ctr"/>
              <a:lstStyle/>
              <a:p>
                <a:pPr algn="ctr"/>
                <a:endParaRPr/>
              </a:p>
            </p:txBody>
          </p:sp>
          <p:sp>
            <p:nvSpPr>
              <p:cNvPr id="118" name="ïšḻîḓè">
                <a:extLst>
                  <a:ext uri="{FF2B5EF4-FFF2-40B4-BE49-F238E27FC236}">
                    <a16:creationId xmlns:a16="http://schemas.microsoft.com/office/drawing/2014/main" id="{1E069E19-6306-49BF-970E-C2464CF51714}"/>
                  </a:ext>
                </a:extLst>
              </p:cNvPr>
              <p:cNvSpPr/>
              <p:nvPr/>
            </p:nvSpPr>
            <p:spPr bwMode="auto">
              <a:xfrm>
                <a:off x="11333130" y="732929"/>
                <a:ext cx="27258" cy="35225"/>
              </a:xfrm>
              <a:custGeom>
                <a:avLst/>
                <a:gdLst>
                  <a:gd name="T0" fmla="*/ 133 w 133"/>
                  <a:gd name="T1" fmla="*/ 58 h 169"/>
                  <a:gd name="T2" fmla="*/ 133 w 133"/>
                  <a:gd name="T3" fmla="*/ 169 h 169"/>
                  <a:gd name="T4" fmla="*/ 106 w 133"/>
                  <a:gd name="T5" fmla="*/ 169 h 169"/>
                  <a:gd name="T6" fmla="*/ 106 w 133"/>
                  <a:gd name="T7" fmla="*/ 69 h 169"/>
                  <a:gd name="T8" fmla="*/ 71 w 133"/>
                  <a:gd name="T9" fmla="*/ 26 h 169"/>
                  <a:gd name="T10" fmla="*/ 28 w 133"/>
                  <a:gd name="T11" fmla="*/ 80 h 169"/>
                  <a:gd name="T12" fmla="*/ 28 w 133"/>
                  <a:gd name="T13" fmla="*/ 169 h 169"/>
                  <a:gd name="T14" fmla="*/ 0 w 133"/>
                  <a:gd name="T15" fmla="*/ 169 h 169"/>
                  <a:gd name="T16" fmla="*/ 0 w 133"/>
                  <a:gd name="T17" fmla="*/ 5 h 169"/>
                  <a:gd name="T18" fmla="*/ 27 w 133"/>
                  <a:gd name="T19" fmla="*/ 5 h 169"/>
                  <a:gd name="T20" fmla="*/ 27 w 133"/>
                  <a:gd name="T21" fmla="*/ 28 h 169"/>
                  <a:gd name="T22" fmla="*/ 77 w 133"/>
                  <a:gd name="T23" fmla="*/ 0 h 169"/>
                  <a:gd name="T24" fmla="*/ 133 w 133"/>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169">
                    <a:moveTo>
                      <a:pt x="133" y="58"/>
                    </a:moveTo>
                    <a:cubicBezTo>
                      <a:pt x="133" y="169"/>
                      <a:pt x="133" y="169"/>
                      <a:pt x="133" y="169"/>
                    </a:cubicBezTo>
                    <a:cubicBezTo>
                      <a:pt x="106" y="169"/>
                      <a:pt x="106" y="169"/>
                      <a:pt x="106" y="169"/>
                    </a:cubicBezTo>
                    <a:cubicBezTo>
                      <a:pt x="106" y="69"/>
                      <a:pt x="106" y="69"/>
                      <a:pt x="106"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3" y="58"/>
                    </a:cubicBezTo>
                    <a:close/>
                  </a:path>
                </a:pathLst>
              </a:custGeom>
              <a:grpFill/>
              <a:ln>
                <a:noFill/>
              </a:ln>
            </p:spPr>
            <p:txBody>
              <a:bodyPr anchor="ctr"/>
              <a:lstStyle/>
              <a:p>
                <a:pPr algn="ctr"/>
                <a:endParaRPr/>
              </a:p>
            </p:txBody>
          </p:sp>
          <p:sp>
            <p:nvSpPr>
              <p:cNvPr id="119" name="ïṡḷïḍê">
                <a:extLst>
                  <a:ext uri="{FF2B5EF4-FFF2-40B4-BE49-F238E27FC236}">
                    <a16:creationId xmlns:a16="http://schemas.microsoft.com/office/drawing/2014/main" id="{10D11FAC-1070-41FE-8B29-44FE1818EFD2}"/>
                  </a:ext>
                </a:extLst>
              </p:cNvPr>
              <p:cNvSpPr/>
              <p:nvPr/>
            </p:nvSpPr>
            <p:spPr bwMode="auto">
              <a:xfrm>
                <a:off x="11367097"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4" y="31"/>
                      <a:pt x="29" y="2"/>
                      <a:pt x="76" y="0"/>
                    </a:cubicBezTo>
                    <a:cubicBezTo>
                      <a:pt x="124" y="2"/>
                      <a:pt x="149" y="31"/>
                      <a:pt x="152" y="87"/>
                    </a:cubicBezTo>
                    <a:cubicBezTo>
                      <a:pt x="149" y="142"/>
                      <a:pt x="124" y="170"/>
                      <a:pt x="76" y="171"/>
                    </a:cubicBezTo>
                    <a:cubicBezTo>
                      <a:pt x="29" y="170"/>
                      <a:pt x="4" y="142"/>
                      <a:pt x="0" y="87"/>
                    </a:cubicBezTo>
                    <a:close/>
                    <a:moveTo>
                      <a:pt x="28" y="87"/>
                    </a:moveTo>
                    <a:cubicBezTo>
                      <a:pt x="31" y="128"/>
                      <a:pt x="47" y="149"/>
                      <a:pt x="76" y="149"/>
                    </a:cubicBezTo>
                    <a:cubicBezTo>
                      <a:pt x="106" y="149"/>
                      <a:pt x="122" y="128"/>
                      <a:pt x="124" y="87"/>
                    </a:cubicBezTo>
                    <a:cubicBezTo>
                      <a:pt x="122" y="46"/>
                      <a:pt x="106" y="25"/>
                      <a:pt x="76" y="24"/>
                    </a:cubicBezTo>
                    <a:cubicBezTo>
                      <a:pt x="47" y="25"/>
                      <a:pt x="31" y="46"/>
                      <a:pt x="28" y="87"/>
                    </a:cubicBezTo>
                    <a:close/>
                  </a:path>
                </a:pathLst>
              </a:custGeom>
              <a:grpFill/>
              <a:ln>
                <a:noFill/>
              </a:ln>
            </p:spPr>
            <p:txBody>
              <a:bodyPr anchor="ctr"/>
              <a:lstStyle/>
              <a:p>
                <a:pPr algn="ctr"/>
                <a:endParaRPr/>
              </a:p>
            </p:txBody>
          </p:sp>
          <p:sp>
            <p:nvSpPr>
              <p:cNvPr id="120" name="îşļíḋe">
                <a:extLst>
                  <a:ext uri="{FF2B5EF4-FFF2-40B4-BE49-F238E27FC236}">
                    <a16:creationId xmlns:a16="http://schemas.microsoft.com/office/drawing/2014/main" id="{D7D59A13-5F6C-4A29-BA42-46AA267D2631}"/>
                  </a:ext>
                </a:extLst>
              </p:cNvPr>
              <p:cNvSpPr/>
              <p:nvPr/>
            </p:nvSpPr>
            <p:spPr bwMode="auto">
              <a:xfrm>
                <a:off x="11405258" y="721607"/>
                <a:ext cx="5871" cy="46547"/>
              </a:xfrm>
              <a:prstGeom prst="rect">
                <a:avLst/>
              </a:prstGeom>
              <a:grpFill/>
              <a:ln>
                <a:noFill/>
              </a:ln>
            </p:spPr>
            <p:txBody>
              <a:bodyPr anchor="ctr"/>
              <a:lstStyle/>
              <a:p>
                <a:pPr algn="ctr"/>
                <a:endParaRPr/>
              </a:p>
            </p:txBody>
          </p:sp>
          <p:sp>
            <p:nvSpPr>
              <p:cNvPr id="121" name="íṩľide">
                <a:extLst>
                  <a:ext uri="{FF2B5EF4-FFF2-40B4-BE49-F238E27FC236}">
                    <a16:creationId xmlns:a16="http://schemas.microsoft.com/office/drawing/2014/main" id="{8D3DB728-D3FD-4DA3-888E-D17BD5198EF8}"/>
                  </a:ext>
                </a:extLst>
              </p:cNvPr>
              <p:cNvSpPr/>
              <p:nvPr/>
            </p:nvSpPr>
            <p:spPr bwMode="auto">
              <a:xfrm>
                <a:off x="11417419"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9" y="2"/>
                      <a:pt x="76" y="0"/>
                    </a:cubicBezTo>
                    <a:cubicBezTo>
                      <a:pt x="123" y="2"/>
                      <a:pt x="149" y="31"/>
                      <a:pt x="152" y="87"/>
                    </a:cubicBezTo>
                    <a:cubicBezTo>
                      <a:pt x="149" y="142"/>
                      <a:pt x="123" y="170"/>
                      <a:pt x="76" y="171"/>
                    </a:cubicBezTo>
                    <a:cubicBezTo>
                      <a:pt x="29" y="170"/>
                      <a:pt x="3" y="142"/>
                      <a:pt x="0" y="87"/>
                    </a:cubicBezTo>
                    <a:close/>
                    <a:moveTo>
                      <a:pt x="28" y="87"/>
                    </a:moveTo>
                    <a:cubicBezTo>
                      <a:pt x="31" y="128"/>
                      <a:pt x="47" y="149"/>
                      <a:pt x="76" y="149"/>
                    </a:cubicBezTo>
                    <a:cubicBezTo>
                      <a:pt x="105" y="149"/>
                      <a:pt x="121" y="128"/>
                      <a:pt x="124" y="87"/>
                    </a:cubicBezTo>
                    <a:cubicBezTo>
                      <a:pt x="121" y="46"/>
                      <a:pt x="105" y="25"/>
                      <a:pt x="76" y="24"/>
                    </a:cubicBezTo>
                    <a:cubicBezTo>
                      <a:pt x="47" y="25"/>
                      <a:pt x="31" y="46"/>
                      <a:pt x="28" y="87"/>
                    </a:cubicBezTo>
                    <a:close/>
                  </a:path>
                </a:pathLst>
              </a:custGeom>
              <a:grpFill/>
              <a:ln>
                <a:noFill/>
              </a:ln>
            </p:spPr>
            <p:txBody>
              <a:bodyPr anchor="ctr"/>
              <a:lstStyle/>
              <a:p>
                <a:pPr algn="ctr"/>
                <a:endParaRPr/>
              </a:p>
            </p:txBody>
          </p:sp>
          <p:sp>
            <p:nvSpPr>
              <p:cNvPr id="122" name="ïSļídê">
                <a:extLst>
                  <a:ext uri="{FF2B5EF4-FFF2-40B4-BE49-F238E27FC236}">
                    <a16:creationId xmlns:a16="http://schemas.microsoft.com/office/drawing/2014/main" id="{B27E9A8F-A436-4C7E-9A8C-2365D0EB0C85}"/>
                  </a:ext>
                </a:extLst>
              </p:cNvPr>
              <p:cNvSpPr/>
              <p:nvPr/>
            </p:nvSpPr>
            <p:spPr bwMode="auto">
              <a:xfrm>
                <a:off x="11453482" y="732929"/>
                <a:ext cx="30193" cy="48644"/>
              </a:xfrm>
              <a:custGeom>
                <a:avLst/>
                <a:gdLst>
                  <a:gd name="T0" fmla="*/ 30 w 145"/>
                  <a:gd name="T1" fmla="*/ 87 h 235"/>
                  <a:gd name="T2" fmla="*/ 74 w 145"/>
                  <a:gd name="T3" fmla="*/ 151 h 235"/>
                  <a:gd name="T4" fmla="*/ 118 w 145"/>
                  <a:gd name="T5" fmla="*/ 96 h 235"/>
                  <a:gd name="T6" fmla="*/ 74 w 145"/>
                  <a:gd name="T7" fmla="*/ 26 h 235"/>
                  <a:gd name="T8" fmla="*/ 30 w 145"/>
                  <a:gd name="T9" fmla="*/ 87 h 235"/>
                  <a:gd name="T10" fmla="*/ 144 w 145"/>
                  <a:gd name="T11" fmla="*/ 5 h 235"/>
                  <a:gd name="T12" fmla="*/ 144 w 145"/>
                  <a:gd name="T13" fmla="*/ 156 h 235"/>
                  <a:gd name="T14" fmla="*/ 69 w 145"/>
                  <a:gd name="T15" fmla="*/ 235 h 235"/>
                  <a:gd name="T16" fmla="*/ 5 w 145"/>
                  <a:gd name="T17" fmla="*/ 186 h 235"/>
                  <a:gd name="T18" fmla="*/ 33 w 145"/>
                  <a:gd name="T19" fmla="*/ 186 h 235"/>
                  <a:gd name="T20" fmla="*/ 70 w 145"/>
                  <a:gd name="T21" fmla="*/ 213 h 235"/>
                  <a:gd name="T22" fmla="*/ 117 w 145"/>
                  <a:gd name="T23" fmla="*/ 158 h 235"/>
                  <a:gd name="T24" fmla="*/ 117 w 145"/>
                  <a:gd name="T25" fmla="*/ 151 h 235"/>
                  <a:gd name="T26" fmla="*/ 117 w 145"/>
                  <a:gd name="T27" fmla="*/ 152 h 235"/>
                  <a:gd name="T28" fmla="*/ 73 w 145"/>
                  <a:gd name="T29" fmla="*/ 171 h 235"/>
                  <a:gd name="T30" fmla="*/ 0 w 145"/>
                  <a:gd name="T31" fmla="*/ 82 h 235"/>
                  <a:gd name="T32" fmla="*/ 69 w 145"/>
                  <a:gd name="T33" fmla="*/ 0 h 235"/>
                  <a:gd name="T34" fmla="*/ 118 w 145"/>
                  <a:gd name="T35" fmla="*/ 28 h 235"/>
                  <a:gd name="T36" fmla="*/ 118 w 145"/>
                  <a:gd name="T37" fmla="*/ 5 h 235"/>
                  <a:gd name="T38" fmla="*/ 144 w 145"/>
                  <a:gd name="T39" fmla="*/ 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35">
                    <a:moveTo>
                      <a:pt x="30" y="87"/>
                    </a:moveTo>
                    <a:cubicBezTo>
                      <a:pt x="30" y="129"/>
                      <a:pt x="45" y="150"/>
                      <a:pt x="74" y="151"/>
                    </a:cubicBezTo>
                    <a:cubicBezTo>
                      <a:pt x="102" y="148"/>
                      <a:pt x="117" y="130"/>
                      <a:pt x="118" y="96"/>
                    </a:cubicBezTo>
                    <a:cubicBezTo>
                      <a:pt x="119" y="49"/>
                      <a:pt x="104" y="26"/>
                      <a:pt x="74" y="26"/>
                    </a:cubicBezTo>
                    <a:cubicBezTo>
                      <a:pt x="44" y="26"/>
                      <a:pt x="29" y="46"/>
                      <a:pt x="30" y="87"/>
                    </a:cubicBezTo>
                    <a:close/>
                    <a:moveTo>
                      <a:pt x="144" y="5"/>
                    </a:moveTo>
                    <a:cubicBezTo>
                      <a:pt x="144" y="156"/>
                      <a:pt x="144" y="156"/>
                      <a:pt x="144" y="156"/>
                    </a:cubicBezTo>
                    <a:cubicBezTo>
                      <a:pt x="145" y="209"/>
                      <a:pt x="120" y="235"/>
                      <a:pt x="69" y="235"/>
                    </a:cubicBezTo>
                    <a:cubicBezTo>
                      <a:pt x="30" y="235"/>
                      <a:pt x="9" y="219"/>
                      <a:pt x="5" y="186"/>
                    </a:cubicBezTo>
                    <a:cubicBezTo>
                      <a:pt x="33" y="186"/>
                      <a:pt x="33" y="186"/>
                      <a:pt x="33" y="186"/>
                    </a:cubicBezTo>
                    <a:cubicBezTo>
                      <a:pt x="37" y="204"/>
                      <a:pt x="49" y="213"/>
                      <a:pt x="70" y="213"/>
                    </a:cubicBezTo>
                    <a:cubicBezTo>
                      <a:pt x="103" y="213"/>
                      <a:pt x="118" y="195"/>
                      <a:pt x="117" y="158"/>
                    </a:cubicBezTo>
                    <a:cubicBezTo>
                      <a:pt x="117" y="151"/>
                      <a:pt x="117" y="151"/>
                      <a:pt x="117" y="151"/>
                    </a:cubicBezTo>
                    <a:cubicBezTo>
                      <a:pt x="117" y="152"/>
                      <a:pt x="117" y="152"/>
                      <a:pt x="117" y="152"/>
                    </a:cubicBezTo>
                    <a:cubicBezTo>
                      <a:pt x="107" y="165"/>
                      <a:pt x="92" y="171"/>
                      <a:pt x="73" y="171"/>
                    </a:cubicBezTo>
                    <a:cubicBezTo>
                      <a:pt x="27" y="170"/>
                      <a:pt x="3" y="140"/>
                      <a:pt x="0" y="82"/>
                    </a:cubicBezTo>
                    <a:cubicBezTo>
                      <a:pt x="3" y="30"/>
                      <a:pt x="26" y="2"/>
                      <a:pt x="69" y="0"/>
                    </a:cubicBezTo>
                    <a:cubicBezTo>
                      <a:pt x="89" y="0"/>
                      <a:pt x="106" y="9"/>
                      <a:pt x="118" y="28"/>
                    </a:cubicBezTo>
                    <a:cubicBezTo>
                      <a:pt x="118" y="5"/>
                      <a:pt x="118" y="5"/>
                      <a:pt x="118" y="5"/>
                    </a:cubicBezTo>
                    <a:lnTo>
                      <a:pt x="144" y="5"/>
                    </a:lnTo>
                    <a:close/>
                  </a:path>
                </a:pathLst>
              </a:custGeom>
              <a:grpFill/>
              <a:ln>
                <a:noFill/>
              </a:ln>
            </p:spPr>
            <p:txBody>
              <a:bodyPr anchor="ctr"/>
              <a:lstStyle/>
              <a:p>
                <a:pPr algn="ctr"/>
                <a:endParaRPr/>
              </a:p>
            </p:txBody>
          </p:sp>
          <p:sp>
            <p:nvSpPr>
              <p:cNvPr id="123" name="işḷíḑè">
                <a:extLst>
                  <a:ext uri="{FF2B5EF4-FFF2-40B4-BE49-F238E27FC236}">
                    <a16:creationId xmlns:a16="http://schemas.microsoft.com/office/drawing/2014/main" id="{CDB414FC-16C0-44D5-8D49-A206F5467CBA}"/>
                  </a:ext>
                </a:extLst>
              </p:cNvPr>
              <p:cNvSpPr/>
              <p:nvPr/>
            </p:nvSpPr>
            <p:spPr bwMode="auto">
              <a:xfrm>
                <a:off x="11487868" y="734187"/>
                <a:ext cx="31032" cy="47386"/>
              </a:xfrm>
              <a:custGeom>
                <a:avLst/>
                <a:gdLst>
                  <a:gd name="T0" fmla="*/ 76 w 149"/>
                  <a:gd name="T1" fmla="*/ 135 h 229"/>
                  <a:gd name="T2" fmla="*/ 119 w 149"/>
                  <a:gd name="T3" fmla="*/ 0 h 229"/>
                  <a:gd name="T4" fmla="*/ 149 w 149"/>
                  <a:gd name="T5" fmla="*/ 0 h 229"/>
                  <a:gd name="T6" fmla="*/ 132 w 149"/>
                  <a:gd name="T7" fmla="*/ 48 h 229"/>
                  <a:gd name="T8" fmla="*/ 90 w 149"/>
                  <a:gd name="T9" fmla="*/ 160 h 229"/>
                  <a:gd name="T10" fmla="*/ 61 w 149"/>
                  <a:gd name="T11" fmla="*/ 218 h 229"/>
                  <a:gd name="T12" fmla="*/ 25 w 149"/>
                  <a:gd name="T13" fmla="*/ 228 h 229"/>
                  <a:gd name="T14" fmla="*/ 14 w 149"/>
                  <a:gd name="T15" fmla="*/ 225 h 229"/>
                  <a:gd name="T16" fmla="*/ 14 w 149"/>
                  <a:gd name="T17" fmla="*/ 201 h 229"/>
                  <a:gd name="T18" fmla="*/ 17 w 149"/>
                  <a:gd name="T19" fmla="*/ 202 h 229"/>
                  <a:gd name="T20" fmla="*/ 30 w 149"/>
                  <a:gd name="T21" fmla="*/ 204 h 229"/>
                  <a:gd name="T22" fmla="*/ 60 w 149"/>
                  <a:gd name="T23" fmla="*/ 166 h 229"/>
                  <a:gd name="T24" fmla="*/ 0 w 149"/>
                  <a:gd name="T25" fmla="*/ 0 h 229"/>
                  <a:gd name="T26" fmla="*/ 30 w 149"/>
                  <a:gd name="T27" fmla="*/ 0 h 229"/>
                  <a:gd name="T28" fmla="*/ 74 w 149"/>
                  <a:gd name="T29" fmla="*/ 135 h 229"/>
                  <a:gd name="T30" fmla="*/ 76 w 149"/>
                  <a:gd name="T31" fmla="*/ 135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9" h="229">
                    <a:moveTo>
                      <a:pt x="76" y="135"/>
                    </a:moveTo>
                    <a:cubicBezTo>
                      <a:pt x="119" y="0"/>
                      <a:pt x="119" y="0"/>
                      <a:pt x="119" y="0"/>
                    </a:cubicBezTo>
                    <a:cubicBezTo>
                      <a:pt x="149" y="0"/>
                      <a:pt x="149" y="0"/>
                      <a:pt x="149" y="0"/>
                    </a:cubicBezTo>
                    <a:cubicBezTo>
                      <a:pt x="145" y="10"/>
                      <a:pt x="139" y="26"/>
                      <a:pt x="132" y="48"/>
                    </a:cubicBezTo>
                    <a:cubicBezTo>
                      <a:pt x="114" y="97"/>
                      <a:pt x="100" y="135"/>
                      <a:pt x="90" y="160"/>
                    </a:cubicBezTo>
                    <a:cubicBezTo>
                      <a:pt x="76" y="195"/>
                      <a:pt x="67" y="214"/>
                      <a:pt x="61" y="218"/>
                    </a:cubicBezTo>
                    <a:cubicBezTo>
                      <a:pt x="55" y="225"/>
                      <a:pt x="43" y="229"/>
                      <a:pt x="25" y="228"/>
                    </a:cubicBezTo>
                    <a:cubicBezTo>
                      <a:pt x="22" y="228"/>
                      <a:pt x="18" y="227"/>
                      <a:pt x="14" y="225"/>
                    </a:cubicBezTo>
                    <a:cubicBezTo>
                      <a:pt x="14" y="201"/>
                      <a:pt x="14" y="201"/>
                      <a:pt x="14" y="201"/>
                    </a:cubicBezTo>
                    <a:cubicBezTo>
                      <a:pt x="15" y="201"/>
                      <a:pt x="16" y="201"/>
                      <a:pt x="17" y="202"/>
                    </a:cubicBezTo>
                    <a:cubicBezTo>
                      <a:pt x="22" y="204"/>
                      <a:pt x="26" y="204"/>
                      <a:pt x="30" y="204"/>
                    </a:cubicBezTo>
                    <a:cubicBezTo>
                      <a:pt x="41" y="209"/>
                      <a:pt x="51" y="196"/>
                      <a:pt x="60" y="166"/>
                    </a:cubicBezTo>
                    <a:cubicBezTo>
                      <a:pt x="0" y="0"/>
                      <a:pt x="0" y="0"/>
                      <a:pt x="0" y="0"/>
                    </a:cubicBezTo>
                    <a:cubicBezTo>
                      <a:pt x="30" y="0"/>
                      <a:pt x="30" y="0"/>
                      <a:pt x="30" y="0"/>
                    </a:cubicBezTo>
                    <a:cubicBezTo>
                      <a:pt x="74" y="135"/>
                      <a:pt x="74" y="135"/>
                      <a:pt x="74" y="135"/>
                    </a:cubicBezTo>
                    <a:lnTo>
                      <a:pt x="76" y="135"/>
                    </a:lnTo>
                    <a:close/>
                  </a:path>
                </a:pathLst>
              </a:custGeom>
              <a:grpFill/>
              <a:ln>
                <a:noFill/>
              </a:ln>
            </p:spPr>
            <p:txBody>
              <a:bodyPr anchor="ctr"/>
              <a:lstStyle/>
              <a:p>
                <a:pPr algn="ctr"/>
                <a:endParaRPr/>
              </a:p>
            </p:txBody>
          </p:sp>
        </p:grpSp>
        <p:grpSp>
          <p:nvGrpSpPr>
            <p:cNvPr id="19" name="组合 18">
              <a:extLst>
                <a:ext uri="{FF2B5EF4-FFF2-40B4-BE49-F238E27FC236}">
                  <a16:creationId xmlns:a16="http://schemas.microsoft.com/office/drawing/2014/main" id="{048F3111-B36F-4FC0-8EDC-B92F7C0238CC}"/>
                </a:ext>
              </a:extLst>
            </p:cNvPr>
            <p:cNvGrpSpPr/>
            <p:nvPr/>
          </p:nvGrpSpPr>
          <p:grpSpPr>
            <a:xfrm>
              <a:off x="660400" y="478901"/>
              <a:ext cx="601275" cy="454750"/>
              <a:chOff x="2201863" y="2538413"/>
              <a:chExt cx="1776413" cy="1781175"/>
            </a:xfrm>
            <a:solidFill>
              <a:schemeClr val="accent1"/>
            </a:solidFill>
          </p:grpSpPr>
          <p:sp>
            <p:nvSpPr>
              <p:cNvPr id="20" name="íṣḷîďé">
                <a:extLst>
                  <a:ext uri="{FF2B5EF4-FFF2-40B4-BE49-F238E27FC236}">
                    <a16:creationId xmlns:a16="http://schemas.microsoft.com/office/drawing/2014/main" id="{B7E81E25-B7AE-4531-A87E-AED8DDFC55C9}"/>
                  </a:ext>
                </a:extLst>
              </p:cNvPr>
              <p:cNvSpPr/>
              <p:nvPr/>
            </p:nvSpPr>
            <p:spPr bwMode="auto">
              <a:xfrm>
                <a:off x="2201863" y="2538413"/>
                <a:ext cx="1776413" cy="1781175"/>
              </a:xfrm>
              <a:prstGeom prst="ellipse">
                <a:avLst/>
              </a:prstGeom>
              <a:noFill/>
              <a:ln w="19050" cap="flat">
                <a:solidFill>
                  <a:schemeClr val="accent1"/>
                </a:solidFill>
                <a:prstDash val="solid"/>
                <a:round/>
                <a:headEnd/>
                <a:tailEnd/>
              </a:ln>
            </p:spPr>
            <p:txBody>
              <a:bodyPr anchor="ctr"/>
              <a:lstStyle/>
              <a:p>
                <a:pPr algn="ctr"/>
                <a:endParaRPr/>
              </a:p>
            </p:txBody>
          </p:sp>
          <p:sp>
            <p:nvSpPr>
              <p:cNvPr id="21" name="îSlïdê">
                <a:extLst>
                  <a:ext uri="{FF2B5EF4-FFF2-40B4-BE49-F238E27FC236}">
                    <a16:creationId xmlns:a16="http://schemas.microsoft.com/office/drawing/2014/main" id="{8E726C61-BFA6-4DEB-A025-16A34B908257}"/>
                  </a:ext>
                </a:extLst>
              </p:cNvPr>
              <p:cNvSpPr/>
              <p:nvPr/>
            </p:nvSpPr>
            <p:spPr bwMode="auto">
              <a:xfrm>
                <a:off x="2349501" y="2976563"/>
                <a:ext cx="158750" cy="184150"/>
              </a:xfrm>
              <a:custGeom>
                <a:avLst/>
                <a:gdLst>
                  <a:gd name="T0" fmla="*/ 0 w 202"/>
                  <a:gd name="T1" fmla="*/ 96 h 233"/>
                  <a:gd name="T2" fmla="*/ 20 w 202"/>
                  <a:gd name="T3" fmla="*/ 58 h 233"/>
                  <a:gd name="T4" fmla="*/ 27 w 202"/>
                  <a:gd name="T5" fmla="*/ 65 h 233"/>
                  <a:gd name="T6" fmla="*/ 26 w 202"/>
                  <a:gd name="T7" fmla="*/ 70 h 233"/>
                  <a:gd name="T8" fmla="*/ 25 w 202"/>
                  <a:gd name="T9" fmla="*/ 75 h 233"/>
                  <a:gd name="T10" fmla="*/ 27 w 202"/>
                  <a:gd name="T11" fmla="*/ 81 h 233"/>
                  <a:gd name="T12" fmla="*/ 34 w 202"/>
                  <a:gd name="T13" fmla="*/ 88 h 233"/>
                  <a:gd name="T14" fmla="*/ 88 w 202"/>
                  <a:gd name="T15" fmla="*/ 137 h 233"/>
                  <a:gd name="T16" fmla="*/ 110 w 202"/>
                  <a:gd name="T17" fmla="*/ 93 h 233"/>
                  <a:gd name="T18" fmla="*/ 57 w 202"/>
                  <a:gd name="T19" fmla="*/ 46 h 233"/>
                  <a:gd name="T20" fmla="*/ 51 w 202"/>
                  <a:gd name="T21" fmla="*/ 41 h 233"/>
                  <a:gd name="T22" fmla="*/ 45 w 202"/>
                  <a:gd name="T23" fmla="*/ 40 h 233"/>
                  <a:gd name="T24" fmla="*/ 41 w 202"/>
                  <a:gd name="T25" fmla="*/ 42 h 233"/>
                  <a:gd name="T26" fmla="*/ 37 w 202"/>
                  <a:gd name="T27" fmla="*/ 46 h 233"/>
                  <a:gd name="T28" fmla="*/ 30 w 202"/>
                  <a:gd name="T29" fmla="*/ 39 h 233"/>
                  <a:gd name="T30" fmla="*/ 49 w 202"/>
                  <a:gd name="T31" fmla="*/ 0 h 233"/>
                  <a:gd name="T32" fmla="*/ 57 w 202"/>
                  <a:gd name="T33" fmla="*/ 7 h 233"/>
                  <a:gd name="T34" fmla="*/ 55 w 202"/>
                  <a:gd name="T35" fmla="*/ 12 h 233"/>
                  <a:gd name="T36" fmla="*/ 55 w 202"/>
                  <a:gd name="T37" fmla="*/ 17 h 233"/>
                  <a:gd name="T38" fmla="*/ 57 w 202"/>
                  <a:gd name="T39" fmla="*/ 24 h 233"/>
                  <a:gd name="T40" fmla="*/ 63 w 202"/>
                  <a:gd name="T41" fmla="*/ 31 h 233"/>
                  <a:gd name="T42" fmla="*/ 174 w 202"/>
                  <a:gd name="T43" fmla="*/ 129 h 233"/>
                  <a:gd name="T44" fmla="*/ 180 w 202"/>
                  <a:gd name="T45" fmla="*/ 134 h 233"/>
                  <a:gd name="T46" fmla="*/ 186 w 202"/>
                  <a:gd name="T47" fmla="*/ 135 h 233"/>
                  <a:gd name="T48" fmla="*/ 191 w 202"/>
                  <a:gd name="T49" fmla="*/ 133 h 233"/>
                  <a:gd name="T50" fmla="*/ 194 w 202"/>
                  <a:gd name="T51" fmla="*/ 130 h 233"/>
                  <a:gd name="T52" fmla="*/ 202 w 202"/>
                  <a:gd name="T53" fmla="*/ 137 h 233"/>
                  <a:gd name="T54" fmla="*/ 182 w 202"/>
                  <a:gd name="T55" fmla="*/ 175 h 233"/>
                  <a:gd name="T56" fmla="*/ 175 w 202"/>
                  <a:gd name="T57" fmla="*/ 169 h 233"/>
                  <a:gd name="T58" fmla="*/ 176 w 202"/>
                  <a:gd name="T59" fmla="*/ 163 h 233"/>
                  <a:gd name="T60" fmla="*/ 176 w 202"/>
                  <a:gd name="T61" fmla="*/ 158 h 233"/>
                  <a:gd name="T62" fmla="*/ 174 w 202"/>
                  <a:gd name="T63" fmla="*/ 151 h 233"/>
                  <a:gd name="T64" fmla="*/ 167 w 202"/>
                  <a:gd name="T65" fmla="*/ 144 h 233"/>
                  <a:gd name="T66" fmla="*/ 120 w 202"/>
                  <a:gd name="T67" fmla="*/ 102 h 233"/>
                  <a:gd name="T68" fmla="*/ 98 w 202"/>
                  <a:gd name="T69" fmla="*/ 146 h 233"/>
                  <a:gd name="T70" fmla="*/ 144 w 202"/>
                  <a:gd name="T71" fmla="*/ 187 h 233"/>
                  <a:gd name="T72" fmla="*/ 151 w 202"/>
                  <a:gd name="T73" fmla="*/ 192 h 233"/>
                  <a:gd name="T74" fmla="*/ 157 w 202"/>
                  <a:gd name="T75" fmla="*/ 193 h 233"/>
                  <a:gd name="T76" fmla="*/ 161 w 202"/>
                  <a:gd name="T77" fmla="*/ 191 h 233"/>
                  <a:gd name="T78" fmla="*/ 165 w 202"/>
                  <a:gd name="T79" fmla="*/ 188 h 233"/>
                  <a:gd name="T80" fmla="*/ 172 w 202"/>
                  <a:gd name="T81" fmla="*/ 194 h 233"/>
                  <a:gd name="T82" fmla="*/ 152 w 202"/>
                  <a:gd name="T83" fmla="*/ 233 h 233"/>
                  <a:gd name="T84" fmla="*/ 145 w 202"/>
                  <a:gd name="T85" fmla="*/ 226 h 233"/>
                  <a:gd name="T86" fmla="*/ 146 w 202"/>
                  <a:gd name="T87" fmla="*/ 221 h 233"/>
                  <a:gd name="T88" fmla="*/ 147 w 202"/>
                  <a:gd name="T89" fmla="*/ 215 h 233"/>
                  <a:gd name="T90" fmla="*/ 144 w 202"/>
                  <a:gd name="T91" fmla="*/ 208 h 233"/>
                  <a:gd name="T92" fmla="*/ 138 w 202"/>
                  <a:gd name="T93" fmla="*/ 202 h 233"/>
                  <a:gd name="T94" fmla="*/ 28 w 202"/>
                  <a:gd name="T95" fmla="*/ 103 h 233"/>
                  <a:gd name="T96" fmla="*/ 21 w 202"/>
                  <a:gd name="T97" fmla="*/ 98 h 233"/>
                  <a:gd name="T98" fmla="*/ 15 w 202"/>
                  <a:gd name="T99" fmla="*/ 97 h 233"/>
                  <a:gd name="T100" fmla="*/ 11 w 202"/>
                  <a:gd name="T101" fmla="*/ 99 h 233"/>
                  <a:gd name="T102" fmla="*/ 7 w 202"/>
                  <a:gd name="T103" fmla="*/ 103 h 233"/>
                  <a:gd name="T104" fmla="*/ 0 w 202"/>
                  <a:gd name="T105" fmla="*/ 9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2" h="233">
                    <a:moveTo>
                      <a:pt x="0" y="96"/>
                    </a:moveTo>
                    <a:cubicBezTo>
                      <a:pt x="20" y="58"/>
                      <a:pt x="20" y="58"/>
                      <a:pt x="20" y="58"/>
                    </a:cubicBezTo>
                    <a:cubicBezTo>
                      <a:pt x="27" y="65"/>
                      <a:pt x="27" y="65"/>
                      <a:pt x="27" y="65"/>
                    </a:cubicBezTo>
                    <a:cubicBezTo>
                      <a:pt x="27" y="66"/>
                      <a:pt x="26" y="67"/>
                      <a:pt x="26" y="70"/>
                    </a:cubicBezTo>
                    <a:cubicBezTo>
                      <a:pt x="25" y="72"/>
                      <a:pt x="25" y="74"/>
                      <a:pt x="25" y="75"/>
                    </a:cubicBezTo>
                    <a:cubicBezTo>
                      <a:pt x="25" y="77"/>
                      <a:pt x="26" y="79"/>
                      <a:pt x="27" y="81"/>
                    </a:cubicBezTo>
                    <a:cubicBezTo>
                      <a:pt x="29" y="83"/>
                      <a:pt x="31" y="86"/>
                      <a:pt x="34" y="88"/>
                    </a:cubicBezTo>
                    <a:cubicBezTo>
                      <a:pt x="88" y="137"/>
                      <a:pt x="88" y="137"/>
                      <a:pt x="88" y="137"/>
                    </a:cubicBezTo>
                    <a:cubicBezTo>
                      <a:pt x="110" y="93"/>
                      <a:pt x="110" y="93"/>
                      <a:pt x="110" y="93"/>
                    </a:cubicBezTo>
                    <a:cubicBezTo>
                      <a:pt x="57" y="46"/>
                      <a:pt x="57" y="46"/>
                      <a:pt x="57" y="46"/>
                    </a:cubicBezTo>
                    <a:cubicBezTo>
                      <a:pt x="55" y="44"/>
                      <a:pt x="53" y="42"/>
                      <a:pt x="51" y="41"/>
                    </a:cubicBezTo>
                    <a:cubicBezTo>
                      <a:pt x="49" y="40"/>
                      <a:pt x="47" y="39"/>
                      <a:pt x="45" y="40"/>
                    </a:cubicBezTo>
                    <a:cubicBezTo>
                      <a:pt x="43" y="40"/>
                      <a:pt x="42" y="41"/>
                      <a:pt x="41" y="42"/>
                    </a:cubicBezTo>
                    <a:cubicBezTo>
                      <a:pt x="39" y="43"/>
                      <a:pt x="38" y="44"/>
                      <a:pt x="37" y="46"/>
                    </a:cubicBezTo>
                    <a:cubicBezTo>
                      <a:pt x="30" y="39"/>
                      <a:pt x="30" y="39"/>
                      <a:pt x="30" y="39"/>
                    </a:cubicBezTo>
                    <a:cubicBezTo>
                      <a:pt x="49" y="0"/>
                      <a:pt x="49" y="0"/>
                      <a:pt x="49" y="0"/>
                    </a:cubicBezTo>
                    <a:cubicBezTo>
                      <a:pt x="57" y="7"/>
                      <a:pt x="57" y="7"/>
                      <a:pt x="57" y="7"/>
                    </a:cubicBezTo>
                    <a:cubicBezTo>
                      <a:pt x="57" y="8"/>
                      <a:pt x="56" y="10"/>
                      <a:pt x="55" y="12"/>
                    </a:cubicBezTo>
                    <a:cubicBezTo>
                      <a:pt x="55" y="14"/>
                      <a:pt x="54" y="16"/>
                      <a:pt x="55" y="17"/>
                    </a:cubicBezTo>
                    <a:cubicBezTo>
                      <a:pt x="55" y="19"/>
                      <a:pt x="56" y="22"/>
                      <a:pt x="57" y="24"/>
                    </a:cubicBezTo>
                    <a:cubicBezTo>
                      <a:pt x="58" y="26"/>
                      <a:pt x="61" y="28"/>
                      <a:pt x="63" y="31"/>
                    </a:cubicBezTo>
                    <a:cubicBezTo>
                      <a:pt x="174" y="129"/>
                      <a:pt x="174" y="129"/>
                      <a:pt x="174" y="129"/>
                    </a:cubicBezTo>
                    <a:cubicBezTo>
                      <a:pt x="176" y="132"/>
                      <a:pt x="178" y="133"/>
                      <a:pt x="180" y="134"/>
                    </a:cubicBezTo>
                    <a:cubicBezTo>
                      <a:pt x="182" y="135"/>
                      <a:pt x="184" y="136"/>
                      <a:pt x="186" y="135"/>
                    </a:cubicBezTo>
                    <a:cubicBezTo>
                      <a:pt x="188" y="135"/>
                      <a:pt x="189" y="134"/>
                      <a:pt x="191" y="133"/>
                    </a:cubicBezTo>
                    <a:cubicBezTo>
                      <a:pt x="193" y="132"/>
                      <a:pt x="194" y="131"/>
                      <a:pt x="194" y="130"/>
                    </a:cubicBezTo>
                    <a:cubicBezTo>
                      <a:pt x="202" y="137"/>
                      <a:pt x="202" y="137"/>
                      <a:pt x="202" y="137"/>
                    </a:cubicBezTo>
                    <a:cubicBezTo>
                      <a:pt x="182" y="175"/>
                      <a:pt x="182" y="175"/>
                      <a:pt x="182" y="175"/>
                    </a:cubicBezTo>
                    <a:cubicBezTo>
                      <a:pt x="175" y="169"/>
                      <a:pt x="175" y="169"/>
                      <a:pt x="175" y="169"/>
                    </a:cubicBezTo>
                    <a:cubicBezTo>
                      <a:pt x="175" y="167"/>
                      <a:pt x="176" y="165"/>
                      <a:pt x="176" y="163"/>
                    </a:cubicBezTo>
                    <a:cubicBezTo>
                      <a:pt x="176" y="161"/>
                      <a:pt x="176" y="159"/>
                      <a:pt x="176" y="158"/>
                    </a:cubicBezTo>
                    <a:cubicBezTo>
                      <a:pt x="176" y="156"/>
                      <a:pt x="175" y="153"/>
                      <a:pt x="174" y="151"/>
                    </a:cubicBezTo>
                    <a:cubicBezTo>
                      <a:pt x="172" y="149"/>
                      <a:pt x="170" y="146"/>
                      <a:pt x="167" y="144"/>
                    </a:cubicBezTo>
                    <a:cubicBezTo>
                      <a:pt x="120" y="102"/>
                      <a:pt x="120" y="102"/>
                      <a:pt x="120" y="102"/>
                    </a:cubicBezTo>
                    <a:cubicBezTo>
                      <a:pt x="98" y="146"/>
                      <a:pt x="98" y="146"/>
                      <a:pt x="98" y="146"/>
                    </a:cubicBezTo>
                    <a:cubicBezTo>
                      <a:pt x="144" y="187"/>
                      <a:pt x="144" y="187"/>
                      <a:pt x="144" y="187"/>
                    </a:cubicBezTo>
                    <a:cubicBezTo>
                      <a:pt x="146" y="189"/>
                      <a:pt x="148" y="191"/>
                      <a:pt x="151" y="192"/>
                    </a:cubicBezTo>
                    <a:cubicBezTo>
                      <a:pt x="153" y="193"/>
                      <a:pt x="155" y="193"/>
                      <a:pt x="157" y="193"/>
                    </a:cubicBezTo>
                    <a:cubicBezTo>
                      <a:pt x="158" y="192"/>
                      <a:pt x="160" y="192"/>
                      <a:pt x="161" y="191"/>
                    </a:cubicBezTo>
                    <a:cubicBezTo>
                      <a:pt x="163" y="190"/>
                      <a:pt x="164" y="189"/>
                      <a:pt x="165" y="188"/>
                    </a:cubicBezTo>
                    <a:cubicBezTo>
                      <a:pt x="172" y="194"/>
                      <a:pt x="172" y="194"/>
                      <a:pt x="172" y="194"/>
                    </a:cubicBezTo>
                    <a:cubicBezTo>
                      <a:pt x="152" y="233"/>
                      <a:pt x="152" y="233"/>
                      <a:pt x="152" y="233"/>
                    </a:cubicBezTo>
                    <a:cubicBezTo>
                      <a:pt x="145" y="226"/>
                      <a:pt x="145" y="226"/>
                      <a:pt x="145" y="226"/>
                    </a:cubicBezTo>
                    <a:cubicBezTo>
                      <a:pt x="145" y="225"/>
                      <a:pt x="146" y="223"/>
                      <a:pt x="146" y="221"/>
                    </a:cubicBezTo>
                    <a:cubicBezTo>
                      <a:pt x="147" y="218"/>
                      <a:pt x="147" y="217"/>
                      <a:pt x="147" y="215"/>
                    </a:cubicBezTo>
                    <a:cubicBezTo>
                      <a:pt x="147" y="213"/>
                      <a:pt x="146" y="211"/>
                      <a:pt x="144" y="208"/>
                    </a:cubicBezTo>
                    <a:cubicBezTo>
                      <a:pt x="142" y="206"/>
                      <a:pt x="140" y="204"/>
                      <a:pt x="138" y="202"/>
                    </a:cubicBezTo>
                    <a:cubicBezTo>
                      <a:pt x="28" y="103"/>
                      <a:pt x="28" y="103"/>
                      <a:pt x="28" y="103"/>
                    </a:cubicBezTo>
                    <a:cubicBezTo>
                      <a:pt x="25" y="101"/>
                      <a:pt x="23" y="99"/>
                      <a:pt x="21" y="98"/>
                    </a:cubicBezTo>
                    <a:cubicBezTo>
                      <a:pt x="19" y="97"/>
                      <a:pt x="17" y="97"/>
                      <a:pt x="15" y="97"/>
                    </a:cubicBezTo>
                    <a:cubicBezTo>
                      <a:pt x="14" y="97"/>
                      <a:pt x="12" y="98"/>
                      <a:pt x="11" y="99"/>
                    </a:cubicBezTo>
                    <a:cubicBezTo>
                      <a:pt x="9" y="101"/>
                      <a:pt x="8" y="102"/>
                      <a:pt x="7" y="103"/>
                    </a:cubicBezTo>
                    <a:lnTo>
                      <a:pt x="0" y="96"/>
                    </a:lnTo>
                    <a:close/>
                  </a:path>
                </a:pathLst>
              </a:custGeom>
              <a:solidFill>
                <a:srgbClr val="898989"/>
              </a:solidFill>
              <a:ln>
                <a:noFill/>
              </a:ln>
            </p:spPr>
            <p:txBody>
              <a:bodyPr anchor="ctr"/>
              <a:lstStyle/>
              <a:p>
                <a:pPr algn="ctr"/>
                <a:endParaRPr/>
              </a:p>
            </p:txBody>
          </p:sp>
          <p:sp>
            <p:nvSpPr>
              <p:cNvPr id="22" name="îSļíḍê">
                <a:extLst>
                  <a:ext uri="{FF2B5EF4-FFF2-40B4-BE49-F238E27FC236}">
                    <a16:creationId xmlns:a16="http://schemas.microsoft.com/office/drawing/2014/main" id="{619807DB-9C77-4D0D-9D07-2E2C88151A4C}"/>
                  </a:ext>
                </a:extLst>
              </p:cNvPr>
              <p:cNvSpPr/>
              <p:nvPr/>
            </p:nvSpPr>
            <p:spPr bwMode="auto">
              <a:xfrm>
                <a:off x="2319338" y="3086101"/>
                <a:ext cx="144463" cy="157163"/>
              </a:xfrm>
              <a:custGeom>
                <a:avLst/>
                <a:gdLst>
                  <a:gd name="T0" fmla="*/ 130 w 185"/>
                  <a:gd name="T1" fmla="*/ 193 h 199"/>
                  <a:gd name="T2" fmla="*/ 132 w 185"/>
                  <a:gd name="T3" fmla="*/ 186 h 199"/>
                  <a:gd name="T4" fmla="*/ 131 w 185"/>
                  <a:gd name="T5" fmla="*/ 177 h 199"/>
                  <a:gd name="T6" fmla="*/ 122 w 185"/>
                  <a:gd name="T7" fmla="*/ 165 h 199"/>
                  <a:gd name="T8" fmla="*/ 103 w 185"/>
                  <a:gd name="T9" fmla="*/ 148 h 199"/>
                  <a:gd name="T10" fmla="*/ 35 w 185"/>
                  <a:gd name="T11" fmla="*/ 91 h 199"/>
                  <a:gd name="T12" fmla="*/ 15 w 185"/>
                  <a:gd name="T13" fmla="*/ 69 h 199"/>
                  <a:gd name="T14" fmla="*/ 3 w 185"/>
                  <a:gd name="T15" fmla="*/ 47 h 199"/>
                  <a:gd name="T16" fmla="*/ 0 w 185"/>
                  <a:gd name="T17" fmla="*/ 29 h 199"/>
                  <a:gd name="T18" fmla="*/ 3 w 185"/>
                  <a:gd name="T19" fmla="*/ 16 h 199"/>
                  <a:gd name="T20" fmla="*/ 14 w 185"/>
                  <a:gd name="T21" fmla="*/ 4 h 199"/>
                  <a:gd name="T22" fmla="*/ 29 w 185"/>
                  <a:gd name="T23" fmla="*/ 1 h 199"/>
                  <a:gd name="T24" fmla="*/ 47 w 185"/>
                  <a:gd name="T25" fmla="*/ 6 h 199"/>
                  <a:gd name="T26" fmla="*/ 65 w 185"/>
                  <a:gd name="T27" fmla="*/ 18 h 199"/>
                  <a:gd name="T28" fmla="*/ 157 w 185"/>
                  <a:gd name="T29" fmla="*/ 95 h 199"/>
                  <a:gd name="T30" fmla="*/ 163 w 185"/>
                  <a:gd name="T31" fmla="*/ 100 h 199"/>
                  <a:gd name="T32" fmla="*/ 170 w 185"/>
                  <a:gd name="T33" fmla="*/ 101 h 199"/>
                  <a:gd name="T34" fmla="*/ 174 w 185"/>
                  <a:gd name="T35" fmla="*/ 99 h 199"/>
                  <a:gd name="T36" fmla="*/ 178 w 185"/>
                  <a:gd name="T37" fmla="*/ 96 h 199"/>
                  <a:gd name="T38" fmla="*/ 185 w 185"/>
                  <a:gd name="T39" fmla="*/ 102 h 199"/>
                  <a:gd name="T40" fmla="*/ 166 w 185"/>
                  <a:gd name="T41" fmla="*/ 141 h 199"/>
                  <a:gd name="T42" fmla="*/ 158 w 185"/>
                  <a:gd name="T43" fmla="*/ 135 h 199"/>
                  <a:gd name="T44" fmla="*/ 160 w 185"/>
                  <a:gd name="T45" fmla="*/ 129 h 199"/>
                  <a:gd name="T46" fmla="*/ 160 w 185"/>
                  <a:gd name="T47" fmla="*/ 124 h 199"/>
                  <a:gd name="T48" fmla="*/ 157 w 185"/>
                  <a:gd name="T49" fmla="*/ 117 h 199"/>
                  <a:gd name="T50" fmla="*/ 151 w 185"/>
                  <a:gd name="T51" fmla="*/ 111 h 199"/>
                  <a:gd name="T52" fmla="*/ 65 w 185"/>
                  <a:gd name="T53" fmla="*/ 38 h 199"/>
                  <a:gd name="T54" fmla="*/ 51 w 185"/>
                  <a:gd name="T55" fmla="*/ 28 h 199"/>
                  <a:gd name="T56" fmla="*/ 37 w 185"/>
                  <a:gd name="T57" fmla="*/ 21 h 199"/>
                  <a:gd name="T58" fmla="*/ 24 w 185"/>
                  <a:gd name="T59" fmla="*/ 19 h 199"/>
                  <a:gd name="T60" fmla="*/ 14 w 185"/>
                  <a:gd name="T61" fmla="*/ 28 h 199"/>
                  <a:gd name="T62" fmla="*/ 12 w 185"/>
                  <a:gd name="T63" fmla="*/ 44 h 199"/>
                  <a:gd name="T64" fmla="*/ 18 w 185"/>
                  <a:gd name="T65" fmla="*/ 60 h 199"/>
                  <a:gd name="T66" fmla="*/ 29 w 185"/>
                  <a:gd name="T67" fmla="*/ 75 h 199"/>
                  <a:gd name="T68" fmla="*/ 41 w 185"/>
                  <a:gd name="T69" fmla="*/ 87 h 199"/>
                  <a:gd name="T70" fmla="*/ 105 w 185"/>
                  <a:gd name="T71" fmla="*/ 140 h 199"/>
                  <a:gd name="T72" fmla="*/ 125 w 185"/>
                  <a:gd name="T73" fmla="*/ 156 h 199"/>
                  <a:gd name="T74" fmla="*/ 137 w 185"/>
                  <a:gd name="T75" fmla="*/ 161 h 199"/>
                  <a:gd name="T76" fmla="*/ 144 w 185"/>
                  <a:gd name="T77" fmla="*/ 159 h 199"/>
                  <a:gd name="T78" fmla="*/ 149 w 185"/>
                  <a:gd name="T79" fmla="*/ 154 h 199"/>
                  <a:gd name="T80" fmla="*/ 157 w 185"/>
                  <a:gd name="T81" fmla="*/ 161 h 199"/>
                  <a:gd name="T82" fmla="*/ 138 w 185"/>
                  <a:gd name="T83" fmla="*/ 199 h 199"/>
                  <a:gd name="T84" fmla="*/ 130 w 185"/>
                  <a:gd name="T85" fmla="*/ 19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 h="199">
                    <a:moveTo>
                      <a:pt x="130" y="193"/>
                    </a:moveTo>
                    <a:cubicBezTo>
                      <a:pt x="131" y="191"/>
                      <a:pt x="131" y="189"/>
                      <a:pt x="132" y="186"/>
                    </a:cubicBezTo>
                    <a:cubicBezTo>
                      <a:pt x="132" y="183"/>
                      <a:pt x="132" y="180"/>
                      <a:pt x="131" y="177"/>
                    </a:cubicBezTo>
                    <a:cubicBezTo>
                      <a:pt x="130" y="174"/>
                      <a:pt x="127" y="170"/>
                      <a:pt x="122" y="165"/>
                    </a:cubicBezTo>
                    <a:cubicBezTo>
                      <a:pt x="117" y="160"/>
                      <a:pt x="111" y="155"/>
                      <a:pt x="103" y="148"/>
                    </a:cubicBezTo>
                    <a:cubicBezTo>
                      <a:pt x="35" y="91"/>
                      <a:pt x="35" y="91"/>
                      <a:pt x="35" y="91"/>
                    </a:cubicBezTo>
                    <a:cubicBezTo>
                      <a:pt x="27" y="84"/>
                      <a:pt x="20" y="77"/>
                      <a:pt x="15" y="69"/>
                    </a:cubicBezTo>
                    <a:cubicBezTo>
                      <a:pt x="9" y="61"/>
                      <a:pt x="5" y="54"/>
                      <a:pt x="3" y="47"/>
                    </a:cubicBezTo>
                    <a:cubicBezTo>
                      <a:pt x="1" y="40"/>
                      <a:pt x="0" y="34"/>
                      <a:pt x="0" y="29"/>
                    </a:cubicBezTo>
                    <a:cubicBezTo>
                      <a:pt x="0" y="24"/>
                      <a:pt x="1" y="19"/>
                      <a:pt x="3" y="16"/>
                    </a:cubicBezTo>
                    <a:cubicBezTo>
                      <a:pt x="6" y="10"/>
                      <a:pt x="9" y="6"/>
                      <a:pt x="14" y="4"/>
                    </a:cubicBezTo>
                    <a:cubicBezTo>
                      <a:pt x="18" y="1"/>
                      <a:pt x="24" y="0"/>
                      <a:pt x="29" y="1"/>
                    </a:cubicBezTo>
                    <a:cubicBezTo>
                      <a:pt x="35" y="1"/>
                      <a:pt x="41" y="3"/>
                      <a:pt x="47" y="6"/>
                    </a:cubicBezTo>
                    <a:cubicBezTo>
                      <a:pt x="53" y="9"/>
                      <a:pt x="59" y="13"/>
                      <a:pt x="65" y="18"/>
                    </a:cubicBezTo>
                    <a:cubicBezTo>
                      <a:pt x="157" y="95"/>
                      <a:pt x="157" y="95"/>
                      <a:pt x="157" y="95"/>
                    </a:cubicBezTo>
                    <a:cubicBezTo>
                      <a:pt x="159" y="98"/>
                      <a:pt x="162" y="99"/>
                      <a:pt x="163" y="100"/>
                    </a:cubicBezTo>
                    <a:cubicBezTo>
                      <a:pt x="165" y="101"/>
                      <a:pt x="168" y="101"/>
                      <a:pt x="170" y="101"/>
                    </a:cubicBezTo>
                    <a:cubicBezTo>
                      <a:pt x="171" y="101"/>
                      <a:pt x="173" y="100"/>
                      <a:pt x="174" y="99"/>
                    </a:cubicBezTo>
                    <a:cubicBezTo>
                      <a:pt x="176" y="98"/>
                      <a:pt x="177" y="96"/>
                      <a:pt x="178" y="96"/>
                    </a:cubicBezTo>
                    <a:cubicBezTo>
                      <a:pt x="185" y="102"/>
                      <a:pt x="185" y="102"/>
                      <a:pt x="185" y="102"/>
                    </a:cubicBezTo>
                    <a:cubicBezTo>
                      <a:pt x="166" y="141"/>
                      <a:pt x="166" y="141"/>
                      <a:pt x="166" y="141"/>
                    </a:cubicBezTo>
                    <a:cubicBezTo>
                      <a:pt x="158" y="135"/>
                      <a:pt x="158" y="135"/>
                      <a:pt x="158" y="135"/>
                    </a:cubicBezTo>
                    <a:cubicBezTo>
                      <a:pt x="159" y="134"/>
                      <a:pt x="159" y="132"/>
                      <a:pt x="160" y="129"/>
                    </a:cubicBezTo>
                    <a:cubicBezTo>
                      <a:pt x="160" y="127"/>
                      <a:pt x="160" y="125"/>
                      <a:pt x="160" y="124"/>
                    </a:cubicBezTo>
                    <a:cubicBezTo>
                      <a:pt x="160" y="122"/>
                      <a:pt x="159" y="119"/>
                      <a:pt x="157" y="117"/>
                    </a:cubicBezTo>
                    <a:cubicBezTo>
                      <a:pt x="155" y="115"/>
                      <a:pt x="153" y="113"/>
                      <a:pt x="151" y="111"/>
                    </a:cubicBezTo>
                    <a:cubicBezTo>
                      <a:pt x="65" y="38"/>
                      <a:pt x="65" y="38"/>
                      <a:pt x="65" y="38"/>
                    </a:cubicBezTo>
                    <a:cubicBezTo>
                      <a:pt x="61" y="35"/>
                      <a:pt x="56" y="31"/>
                      <a:pt x="51" y="28"/>
                    </a:cubicBezTo>
                    <a:cubicBezTo>
                      <a:pt x="47" y="25"/>
                      <a:pt x="42" y="22"/>
                      <a:pt x="37" y="21"/>
                    </a:cubicBezTo>
                    <a:cubicBezTo>
                      <a:pt x="32" y="19"/>
                      <a:pt x="28" y="19"/>
                      <a:pt x="24" y="19"/>
                    </a:cubicBezTo>
                    <a:cubicBezTo>
                      <a:pt x="20" y="20"/>
                      <a:pt x="16" y="23"/>
                      <a:pt x="14" y="28"/>
                    </a:cubicBezTo>
                    <a:cubicBezTo>
                      <a:pt x="12" y="33"/>
                      <a:pt x="11" y="38"/>
                      <a:pt x="12" y="44"/>
                    </a:cubicBezTo>
                    <a:cubicBezTo>
                      <a:pt x="13" y="49"/>
                      <a:pt x="15" y="55"/>
                      <a:pt x="18" y="60"/>
                    </a:cubicBezTo>
                    <a:cubicBezTo>
                      <a:pt x="21" y="65"/>
                      <a:pt x="25" y="70"/>
                      <a:pt x="29" y="75"/>
                    </a:cubicBezTo>
                    <a:cubicBezTo>
                      <a:pt x="32" y="79"/>
                      <a:pt x="37" y="83"/>
                      <a:pt x="41" y="87"/>
                    </a:cubicBezTo>
                    <a:cubicBezTo>
                      <a:pt x="105" y="140"/>
                      <a:pt x="105" y="140"/>
                      <a:pt x="105" y="140"/>
                    </a:cubicBezTo>
                    <a:cubicBezTo>
                      <a:pt x="113" y="147"/>
                      <a:pt x="120" y="152"/>
                      <a:pt x="125" y="156"/>
                    </a:cubicBezTo>
                    <a:cubicBezTo>
                      <a:pt x="131" y="160"/>
                      <a:pt x="135" y="161"/>
                      <a:pt x="137" y="161"/>
                    </a:cubicBezTo>
                    <a:cubicBezTo>
                      <a:pt x="140" y="161"/>
                      <a:pt x="142" y="161"/>
                      <a:pt x="144" y="159"/>
                    </a:cubicBezTo>
                    <a:cubicBezTo>
                      <a:pt x="147" y="157"/>
                      <a:pt x="148" y="155"/>
                      <a:pt x="149" y="154"/>
                    </a:cubicBezTo>
                    <a:cubicBezTo>
                      <a:pt x="157" y="161"/>
                      <a:pt x="157" y="161"/>
                      <a:pt x="157" y="161"/>
                    </a:cubicBezTo>
                    <a:cubicBezTo>
                      <a:pt x="138" y="199"/>
                      <a:pt x="138" y="199"/>
                      <a:pt x="138" y="199"/>
                    </a:cubicBezTo>
                    <a:lnTo>
                      <a:pt x="130" y="193"/>
                    </a:lnTo>
                    <a:close/>
                  </a:path>
                </a:pathLst>
              </a:custGeom>
              <a:solidFill>
                <a:srgbClr val="898989"/>
              </a:solidFill>
              <a:ln>
                <a:noFill/>
              </a:ln>
            </p:spPr>
            <p:txBody>
              <a:bodyPr anchor="ctr"/>
              <a:lstStyle/>
              <a:p>
                <a:pPr algn="ctr"/>
                <a:endParaRPr/>
              </a:p>
            </p:txBody>
          </p:sp>
          <p:sp>
            <p:nvSpPr>
              <p:cNvPr id="23" name="ïşḻiḑe">
                <a:extLst>
                  <a:ext uri="{FF2B5EF4-FFF2-40B4-BE49-F238E27FC236}">
                    <a16:creationId xmlns:a16="http://schemas.microsoft.com/office/drawing/2014/main" id="{99E2FD61-D936-4E67-9A7E-C0ECB844442C}"/>
                  </a:ext>
                </a:extLst>
              </p:cNvPr>
              <p:cNvSpPr/>
              <p:nvPr/>
            </p:nvSpPr>
            <p:spPr bwMode="auto">
              <a:xfrm>
                <a:off x="2279651" y="3140076"/>
                <a:ext cx="147638" cy="127000"/>
              </a:xfrm>
              <a:custGeom>
                <a:avLst/>
                <a:gdLst>
                  <a:gd name="T0" fmla="*/ 0 w 189"/>
                  <a:gd name="T1" fmla="*/ 104 h 161"/>
                  <a:gd name="T2" fmla="*/ 15 w 189"/>
                  <a:gd name="T3" fmla="*/ 62 h 161"/>
                  <a:gd name="T4" fmla="*/ 23 w 189"/>
                  <a:gd name="T5" fmla="*/ 67 h 161"/>
                  <a:gd name="T6" fmla="*/ 22 w 189"/>
                  <a:gd name="T7" fmla="*/ 78 h 161"/>
                  <a:gd name="T8" fmla="*/ 25 w 189"/>
                  <a:gd name="T9" fmla="*/ 84 h 161"/>
                  <a:gd name="T10" fmla="*/ 28 w 189"/>
                  <a:gd name="T11" fmla="*/ 86 h 161"/>
                  <a:gd name="T12" fmla="*/ 31 w 189"/>
                  <a:gd name="T13" fmla="*/ 87 h 161"/>
                  <a:gd name="T14" fmla="*/ 71 w 189"/>
                  <a:gd name="T15" fmla="*/ 102 h 161"/>
                  <a:gd name="T16" fmla="*/ 84 w 189"/>
                  <a:gd name="T17" fmla="*/ 66 h 161"/>
                  <a:gd name="T18" fmla="*/ 71 w 189"/>
                  <a:gd name="T19" fmla="*/ 54 h 161"/>
                  <a:gd name="T20" fmla="*/ 60 w 189"/>
                  <a:gd name="T21" fmla="*/ 45 h 161"/>
                  <a:gd name="T22" fmla="*/ 53 w 189"/>
                  <a:gd name="T23" fmla="*/ 38 h 161"/>
                  <a:gd name="T24" fmla="*/ 48 w 189"/>
                  <a:gd name="T25" fmla="*/ 35 h 161"/>
                  <a:gd name="T26" fmla="*/ 39 w 189"/>
                  <a:gd name="T27" fmla="*/ 35 h 161"/>
                  <a:gd name="T28" fmla="*/ 32 w 189"/>
                  <a:gd name="T29" fmla="*/ 43 h 161"/>
                  <a:gd name="T30" fmla="*/ 24 w 189"/>
                  <a:gd name="T31" fmla="*/ 38 h 161"/>
                  <a:gd name="T32" fmla="*/ 37 w 189"/>
                  <a:gd name="T33" fmla="*/ 0 h 161"/>
                  <a:gd name="T34" fmla="*/ 46 w 189"/>
                  <a:gd name="T35" fmla="*/ 5 h 161"/>
                  <a:gd name="T36" fmla="*/ 46 w 189"/>
                  <a:gd name="T37" fmla="*/ 10 h 161"/>
                  <a:gd name="T38" fmla="*/ 47 w 189"/>
                  <a:gd name="T39" fmla="*/ 17 h 161"/>
                  <a:gd name="T40" fmla="*/ 52 w 189"/>
                  <a:gd name="T41" fmla="*/ 25 h 161"/>
                  <a:gd name="T42" fmla="*/ 60 w 189"/>
                  <a:gd name="T43" fmla="*/ 34 h 161"/>
                  <a:gd name="T44" fmla="*/ 125 w 189"/>
                  <a:gd name="T45" fmla="*/ 95 h 161"/>
                  <a:gd name="T46" fmla="*/ 189 w 189"/>
                  <a:gd name="T47" fmla="*/ 156 h 161"/>
                  <a:gd name="T48" fmla="*/ 186 w 189"/>
                  <a:gd name="T49" fmla="*/ 161 h 161"/>
                  <a:gd name="T50" fmla="*/ 30 w 189"/>
                  <a:gd name="T51" fmla="*/ 105 h 161"/>
                  <a:gd name="T52" fmla="*/ 22 w 189"/>
                  <a:gd name="T53" fmla="*/ 103 h 161"/>
                  <a:gd name="T54" fmla="*/ 15 w 189"/>
                  <a:gd name="T55" fmla="*/ 103 h 161"/>
                  <a:gd name="T56" fmla="*/ 11 w 189"/>
                  <a:gd name="T57" fmla="*/ 106 h 161"/>
                  <a:gd name="T58" fmla="*/ 8 w 189"/>
                  <a:gd name="T59" fmla="*/ 109 h 161"/>
                  <a:gd name="T60" fmla="*/ 0 w 189"/>
                  <a:gd name="T61" fmla="*/ 104 h 161"/>
                  <a:gd name="T62" fmla="*/ 83 w 189"/>
                  <a:gd name="T63" fmla="*/ 106 h 161"/>
                  <a:gd name="T64" fmla="*/ 153 w 189"/>
                  <a:gd name="T65" fmla="*/ 131 h 161"/>
                  <a:gd name="T66" fmla="*/ 94 w 189"/>
                  <a:gd name="T67" fmla="*/ 75 h 161"/>
                  <a:gd name="T68" fmla="*/ 83 w 189"/>
                  <a:gd name="T69" fmla="*/ 10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9" h="161">
                    <a:moveTo>
                      <a:pt x="0" y="104"/>
                    </a:moveTo>
                    <a:cubicBezTo>
                      <a:pt x="15" y="62"/>
                      <a:pt x="15" y="62"/>
                      <a:pt x="15" y="62"/>
                    </a:cubicBezTo>
                    <a:cubicBezTo>
                      <a:pt x="23" y="67"/>
                      <a:pt x="23" y="67"/>
                      <a:pt x="23" y="67"/>
                    </a:cubicBezTo>
                    <a:cubicBezTo>
                      <a:pt x="22" y="71"/>
                      <a:pt x="22" y="75"/>
                      <a:pt x="22" y="78"/>
                    </a:cubicBezTo>
                    <a:cubicBezTo>
                      <a:pt x="23" y="81"/>
                      <a:pt x="24" y="83"/>
                      <a:pt x="25" y="84"/>
                    </a:cubicBezTo>
                    <a:cubicBezTo>
                      <a:pt x="26" y="85"/>
                      <a:pt x="27" y="85"/>
                      <a:pt x="28" y="86"/>
                    </a:cubicBezTo>
                    <a:cubicBezTo>
                      <a:pt x="29" y="86"/>
                      <a:pt x="30" y="87"/>
                      <a:pt x="31" y="87"/>
                    </a:cubicBezTo>
                    <a:cubicBezTo>
                      <a:pt x="71" y="102"/>
                      <a:pt x="71" y="102"/>
                      <a:pt x="71" y="102"/>
                    </a:cubicBezTo>
                    <a:cubicBezTo>
                      <a:pt x="84" y="66"/>
                      <a:pt x="84" y="66"/>
                      <a:pt x="84" y="66"/>
                    </a:cubicBezTo>
                    <a:cubicBezTo>
                      <a:pt x="79" y="62"/>
                      <a:pt x="75" y="58"/>
                      <a:pt x="71" y="54"/>
                    </a:cubicBezTo>
                    <a:cubicBezTo>
                      <a:pt x="67" y="51"/>
                      <a:pt x="64" y="48"/>
                      <a:pt x="60" y="45"/>
                    </a:cubicBezTo>
                    <a:cubicBezTo>
                      <a:pt x="57" y="42"/>
                      <a:pt x="55" y="40"/>
                      <a:pt x="53" y="38"/>
                    </a:cubicBezTo>
                    <a:cubicBezTo>
                      <a:pt x="51" y="37"/>
                      <a:pt x="49" y="36"/>
                      <a:pt x="48" y="35"/>
                    </a:cubicBezTo>
                    <a:cubicBezTo>
                      <a:pt x="45" y="33"/>
                      <a:pt x="42" y="33"/>
                      <a:pt x="39" y="35"/>
                    </a:cubicBezTo>
                    <a:cubicBezTo>
                      <a:pt x="36" y="37"/>
                      <a:pt x="34" y="39"/>
                      <a:pt x="32" y="43"/>
                    </a:cubicBezTo>
                    <a:cubicBezTo>
                      <a:pt x="24" y="38"/>
                      <a:pt x="24" y="38"/>
                      <a:pt x="24" y="38"/>
                    </a:cubicBezTo>
                    <a:cubicBezTo>
                      <a:pt x="37" y="0"/>
                      <a:pt x="37" y="0"/>
                      <a:pt x="37" y="0"/>
                    </a:cubicBezTo>
                    <a:cubicBezTo>
                      <a:pt x="46" y="5"/>
                      <a:pt x="46" y="5"/>
                      <a:pt x="46" y="5"/>
                    </a:cubicBezTo>
                    <a:cubicBezTo>
                      <a:pt x="46" y="6"/>
                      <a:pt x="45" y="8"/>
                      <a:pt x="46" y="10"/>
                    </a:cubicBezTo>
                    <a:cubicBezTo>
                      <a:pt x="46" y="13"/>
                      <a:pt x="46" y="15"/>
                      <a:pt x="47" y="17"/>
                    </a:cubicBezTo>
                    <a:cubicBezTo>
                      <a:pt x="48" y="20"/>
                      <a:pt x="50" y="23"/>
                      <a:pt x="52" y="25"/>
                    </a:cubicBezTo>
                    <a:cubicBezTo>
                      <a:pt x="54" y="28"/>
                      <a:pt x="57" y="31"/>
                      <a:pt x="60" y="34"/>
                    </a:cubicBezTo>
                    <a:cubicBezTo>
                      <a:pt x="79" y="53"/>
                      <a:pt x="101" y="73"/>
                      <a:pt x="125" y="95"/>
                    </a:cubicBezTo>
                    <a:cubicBezTo>
                      <a:pt x="149" y="118"/>
                      <a:pt x="170" y="138"/>
                      <a:pt x="189" y="156"/>
                    </a:cubicBezTo>
                    <a:cubicBezTo>
                      <a:pt x="186" y="161"/>
                      <a:pt x="186" y="161"/>
                      <a:pt x="186" y="161"/>
                    </a:cubicBezTo>
                    <a:cubicBezTo>
                      <a:pt x="30" y="105"/>
                      <a:pt x="30" y="105"/>
                      <a:pt x="30" y="105"/>
                    </a:cubicBezTo>
                    <a:cubicBezTo>
                      <a:pt x="27" y="104"/>
                      <a:pt x="24" y="103"/>
                      <a:pt x="22" y="103"/>
                    </a:cubicBezTo>
                    <a:cubicBezTo>
                      <a:pt x="20" y="102"/>
                      <a:pt x="18" y="102"/>
                      <a:pt x="15" y="103"/>
                    </a:cubicBezTo>
                    <a:cubicBezTo>
                      <a:pt x="14" y="103"/>
                      <a:pt x="12" y="104"/>
                      <a:pt x="11" y="106"/>
                    </a:cubicBezTo>
                    <a:cubicBezTo>
                      <a:pt x="10" y="107"/>
                      <a:pt x="9" y="108"/>
                      <a:pt x="8" y="109"/>
                    </a:cubicBezTo>
                    <a:cubicBezTo>
                      <a:pt x="0" y="104"/>
                      <a:pt x="0" y="104"/>
                      <a:pt x="0" y="104"/>
                    </a:cubicBezTo>
                    <a:close/>
                    <a:moveTo>
                      <a:pt x="83" y="106"/>
                    </a:moveTo>
                    <a:cubicBezTo>
                      <a:pt x="153" y="131"/>
                      <a:pt x="153" y="131"/>
                      <a:pt x="153" y="131"/>
                    </a:cubicBezTo>
                    <a:cubicBezTo>
                      <a:pt x="94" y="75"/>
                      <a:pt x="94" y="75"/>
                      <a:pt x="94" y="75"/>
                    </a:cubicBezTo>
                    <a:lnTo>
                      <a:pt x="83" y="106"/>
                    </a:lnTo>
                    <a:close/>
                  </a:path>
                </a:pathLst>
              </a:custGeom>
              <a:solidFill>
                <a:srgbClr val="898989"/>
              </a:solidFill>
              <a:ln>
                <a:noFill/>
              </a:ln>
            </p:spPr>
            <p:txBody>
              <a:bodyPr anchor="ctr"/>
              <a:lstStyle/>
              <a:p>
                <a:pPr algn="ctr"/>
                <a:endParaRPr/>
              </a:p>
            </p:txBody>
          </p:sp>
          <p:sp>
            <p:nvSpPr>
              <p:cNvPr id="24" name="ïṡļiḑê">
                <a:extLst>
                  <a:ext uri="{FF2B5EF4-FFF2-40B4-BE49-F238E27FC236}">
                    <a16:creationId xmlns:a16="http://schemas.microsoft.com/office/drawing/2014/main" id="{8200E2FF-079A-4623-8CDF-6AE7948A610D}"/>
                  </a:ext>
                </a:extLst>
              </p:cNvPr>
              <p:cNvSpPr/>
              <p:nvPr/>
            </p:nvSpPr>
            <p:spPr bwMode="auto">
              <a:xfrm>
                <a:off x="2266951" y="3238501"/>
                <a:ext cx="152400" cy="103188"/>
              </a:xfrm>
              <a:custGeom>
                <a:avLst/>
                <a:gdLst>
                  <a:gd name="T0" fmla="*/ 56 w 193"/>
                  <a:gd name="T1" fmla="*/ 105 h 132"/>
                  <a:gd name="T2" fmla="*/ 0 w 193"/>
                  <a:gd name="T3" fmla="*/ 89 h 132"/>
                  <a:gd name="T4" fmla="*/ 12 w 193"/>
                  <a:gd name="T5" fmla="*/ 0 h 132"/>
                  <a:gd name="T6" fmla="*/ 16 w 193"/>
                  <a:gd name="T7" fmla="*/ 1 h 132"/>
                  <a:gd name="T8" fmla="*/ 175 w 193"/>
                  <a:gd name="T9" fmla="*/ 108 h 132"/>
                  <a:gd name="T10" fmla="*/ 178 w 193"/>
                  <a:gd name="T11" fmla="*/ 83 h 132"/>
                  <a:gd name="T12" fmla="*/ 179 w 193"/>
                  <a:gd name="T13" fmla="*/ 75 h 132"/>
                  <a:gd name="T14" fmla="*/ 178 w 193"/>
                  <a:gd name="T15" fmla="*/ 70 h 132"/>
                  <a:gd name="T16" fmla="*/ 166 w 193"/>
                  <a:gd name="T17" fmla="*/ 55 h 132"/>
                  <a:gd name="T18" fmla="*/ 141 w 193"/>
                  <a:gd name="T19" fmla="*/ 39 h 132"/>
                  <a:gd name="T20" fmla="*/ 142 w 193"/>
                  <a:gd name="T21" fmla="*/ 34 h 132"/>
                  <a:gd name="T22" fmla="*/ 193 w 193"/>
                  <a:gd name="T23" fmla="*/ 49 h 132"/>
                  <a:gd name="T24" fmla="*/ 182 w 193"/>
                  <a:gd name="T25" fmla="*/ 132 h 132"/>
                  <a:gd name="T26" fmla="*/ 177 w 193"/>
                  <a:gd name="T27" fmla="*/ 131 h 132"/>
                  <a:gd name="T28" fmla="*/ 19 w 193"/>
                  <a:gd name="T29" fmla="*/ 23 h 132"/>
                  <a:gd name="T30" fmla="*/ 16 w 193"/>
                  <a:gd name="T31" fmla="*/ 50 h 132"/>
                  <a:gd name="T32" fmla="*/ 15 w 193"/>
                  <a:gd name="T33" fmla="*/ 64 h 132"/>
                  <a:gd name="T34" fmla="*/ 19 w 193"/>
                  <a:gd name="T35" fmla="*/ 75 h 132"/>
                  <a:gd name="T36" fmla="*/ 38 w 193"/>
                  <a:gd name="T37" fmla="*/ 89 h 132"/>
                  <a:gd name="T38" fmla="*/ 57 w 193"/>
                  <a:gd name="T39" fmla="*/ 100 h 132"/>
                  <a:gd name="T40" fmla="*/ 56 w 193"/>
                  <a:gd name="T41" fmla="*/ 105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132">
                    <a:moveTo>
                      <a:pt x="56" y="105"/>
                    </a:moveTo>
                    <a:cubicBezTo>
                      <a:pt x="0" y="89"/>
                      <a:pt x="0" y="89"/>
                      <a:pt x="0" y="89"/>
                    </a:cubicBezTo>
                    <a:cubicBezTo>
                      <a:pt x="12" y="0"/>
                      <a:pt x="12" y="0"/>
                      <a:pt x="12" y="0"/>
                    </a:cubicBezTo>
                    <a:cubicBezTo>
                      <a:pt x="16" y="1"/>
                      <a:pt x="16" y="1"/>
                      <a:pt x="16" y="1"/>
                    </a:cubicBezTo>
                    <a:cubicBezTo>
                      <a:pt x="175" y="108"/>
                      <a:pt x="175" y="108"/>
                      <a:pt x="175" y="108"/>
                    </a:cubicBezTo>
                    <a:cubicBezTo>
                      <a:pt x="178" y="83"/>
                      <a:pt x="178" y="83"/>
                      <a:pt x="178" y="83"/>
                    </a:cubicBezTo>
                    <a:cubicBezTo>
                      <a:pt x="178" y="80"/>
                      <a:pt x="178" y="77"/>
                      <a:pt x="179" y="75"/>
                    </a:cubicBezTo>
                    <a:cubicBezTo>
                      <a:pt x="179" y="73"/>
                      <a:pt x="179" y="71"/>
                      <a:pt x="178" y="70"/>
                    </a:cubicBezTo>
                    <a:cubicBezTo>
                      <a:pt x="178" y="66"/>
                      <a:pt x="173" y="61"/>
                      <a:pt x="166" y="55"/>
                    </a:cubicBezTo>
                    <a:cubicBezTo>
                      <a:pt x="158" y="49"/>
                      <a:pt x="150" y="44"/>
                      <a:pt x="141" y="39"/>
                    </a:cubicBezTo>
                    <a:cubicBezTo>
                      <a:pt x="142" y="34"/>
                      <a:pt x="142" y="34"/>
                      <a:pt x="142" y="34"/>
                    </a:cubicBezTo>
                    <a:cubicBezTo>
                      <a:pt x="193" y="49"/>
                      <a:pt x="193" y="49"/>
                      <a:pt x="193" y="49"/>
                    </a:cubicBezTo>
                    <a:cubicBezTo>
                      <a:pt x="182" y="132"/>
                      <a:pt x="182" y="132"/>
                      <a:pt x="182" y="132"/>
                    </a:cubicBezTo>
                    <a:cubicBezTo>
                      <a:pt x="177" y="131"/>
                      <a:pt x="177" y="131"/>
                      <a:pt x="177" y="131"/>
                    </a:cubicBezTo>
                    <a:cubicBezTo>
                      <a:pt x="19" y="23"/>
                      <a:pt x="19" y="23"/>
                      <a:pt x="19" y="23"/>
                    </a:cubicBezTo>
                    <a:cubicBezTo>
                      <a:pt x="16" y="50"/>
                      <a:pt x="16" y="50"/>
                      <a:pt x="16" y="50"/>
                    </a:cubicBezTo>
                    <a:cubicBezTo>
                      <a:pt x="15" y="54"/>
                      <a:pt x="15" y="59"/>
                      <a:pt x="15" y="64"/>
                    </a:cubicBezTo>
                    <a:cubicBezTo>
                      <a:pt x="16" y="69"/>
                      <a:pt x="17" y="73"/>
                      <a:pt x="19" y="75"/>
                    </a:cubicBezTo>
                    <a:cubicBezTo>
                      <a:pt x="24" y="80"/>
                      <a:pt x="30" y="84"/>
                      <a:pt x="38" y="89"/>
                    </a:cubicBezTo>
                    <a:cubicBezTo>
                      <a:pt x="45" y="94"/>
                      <a:pt x="51" y="97"/>
                      <a:pt x="57" y="100"/>
                    </a:cubicBezTo>
                    <a:lnTo>
                      <a:pt x="56" y="105"/>
                    </a:lnTo>
                    <a:close/>
                  </a:path>
                </a:pathLst>
              </a:custGeom>
              <a:solidFill>
                <a:srgbClr val="898989"/>
              </a:solidFill>
              <a:ln>
                <a:noFill/>
              </a:ln>
            </p:spPr>
            <p:txBody>
              <a:bodyPr anchor="ctr"/>
              <a:lstStyle/>
              <a:p>
                <a:pPr algn="ctr"/>
                <a:endParaRPr/>
              </a:p>
            </p:txBody>
          </p:sp>
          <p:sp>
            <p:nvSpPr>
              <p:cNvPr id="25" name="ï$ḷiḋe">
                <a:extLst>
                  <a:ext uri="{FF2B5EF4-FFF2-40B4-BE49-F238E27FC236}">
                    <a16:creationId xmlns:a16="http://schemas.microsoft.com/office/drawing/2014/main" id="{BEDDD1D7-96BD-4C1A-9A5D-B868B945FCB2}"/>
                  </a:ext>
                </a:extLst>
              </p:cNvPr>
              <p:cNvSpPr/>
              <p:nvPr/>
            </p:nvSpPr>
            <p:spPr bwMode="auto">
              <a:xfrm>
                <a:off x="2251076" y="3325813"/>
                <a:ext cx="152400" cy="112713"/>
              </a:xfrm>
              <a:custGeom>
                <a:avLst/>
                <a:gdLst>
                  <a:gd name="T0" fmla="*/ 0 w 194"/>
                  <a:gd name="T1" fmla="*/ 115 h 143"/>
                  <a:gd name="T2" fmla="*/ 4 w 194"/>
                  <a:gd name="T3" fmla="*/ 69 h 143"/>
                  <a:gd name="T4" fmla="*/ 13 w 194"/>
                  <a:gd name="T5" fmla="*/ 70 h 143"/>
                  <a:gd name="T6" fmla="*/ 14 w 194"/>
                  <a:gd name="T7" fmla="*/ 76 h 143"/>
                  <a:gd name="T8" fmla="*/ 15 w 194"/>
                  <a:gd name="T9" fmla="*/ 81 h 143"/>
                  <a:gd name="T10" fmla="*/ 19 w 194"/>
                  <a:gd name="T11" fmla="*/ 85 h 143"/>
                  <a:gd name="T12" fmla="*/ 27 w 194"/>
                  <a:gd name="T13" fmla="*/ 87 h 143"/>
                  <a:gd name="T14" fmla="*/ 92 w 194"/>
                  <a:gd name="T15" fmla="*/ 97 h 143"/>
                  <a:gd name="T16" fmla="*/ 97 w 194"/>
                  <a:gd name="T17" fmla="*/ 45 h 143"/>
                  <a:gd name="T18" fmla="*/ 33 w 194"/>
                  <a:gd name="T19" fmla="*/ 35 h 143"/>
                  <a:gd name="T20" fmla="*/ 25 w 194"/>
                  <a:gd name="T21" fmla="*/ 35 h 143"/>
                  <a:gd name="T22" fmla="*/ 20 w 194"/>
                  <a:gd name="T23" fmla="*/ 38 h 143"/>
                  <a:gd name="T24" fmla="*/ 17 w 194"/>
                  <a:gd name="T25" fmla="*/ 42 h 143"/>
                  <a:gd name="T26" fmla="*/ 15 w 194"/>
                  <a:gd name="T27" fmla="*/ 47 h 143"/>
                  <a:gd name="T28" fmla="*/ 6 w 194"/>
                  <a:gd name="T29" fmla="*/ 46 h 143"/>
                  <a:gd name="T30" fmla="*/ 10 w 194"/>
                  <a:gd name="T31" fmla="*/ 0 h 143"/>
                  <a:gd name="T32" fmla="*/ 19 w 194"/>
                  <a:gd name="T33" fmla="*/ 1 h 143"/>
                  <a:gd name="T34" fmla="*/ 20 w 194"/>
                  <a:gd name="T35" fmla="*/ 7 h 143"/>
                  <a:gd name="T36" fmla="*/ 21 w 194"/>
                  <a:gd name="T37" fmla="*/ 12 h 143"/>
                  <a:gd name="T38" fmla="*/ 25 w 194"/>
                  <a:gd name="T39" fmla="*/ 16 h 143"/>
                  <a:gd name="T40" fmla="*/ 33 w 194"/>
                  <a:gd name="T41" fmla="*/ 18 h 143"/>
                  <a:gd name="T42" fmla="*/ 166 w 194"/>
                  <a:gd name="T43" fmla="*/ 38 h 143"/>
                  <a:gd name="T44" fmla="*/ 173 w 194"/>
                  <a:gd name="T45" fmla="*/ 38 h 143"/>
                  <a:gd name="T46" fmla="*/ 179 w 194"/>
                  <a:gd name="T47" fmla="*/ 36 h 143"/>
                  <a:gd name="T48" fmla="*/ 182 w 194"/>
                  <a:gd name="T49" fmla="*/ 31 h 143"/>
                  <a:gd name="T50" fmla="*/ 184 w 194"/>
                  <a:gd name="T51" fmla="*/ 26 h 143"/>
                  <a:gd name="T52" fmla="*/ 194 w 194"/>
                  <a:gd name="T53" fmla="*/ 27 h 143"/>
                  <a:gd name="T54" fmla="*/ 189 w 194"/>
                  <a:gd name="T55" fmla="*/ 74 h 143"/>
                  <a:gd name="T56" fmla="*/ 180 w 194"/>
                  <a:gd name="T57" fmla="*/ 72 h 143"/>
                  <a:gd name="T58" fmla="*/ 180 w 194"/>
                  <a:gd name="T59" fmla="*/ 67 h 143"/>
                  <a:gd name="T60" fmla="*/ 178 w 194"/>
                  <a:gd name="T61" fmla="*/ 62 h 143"/>
                  <a:gd name="T62" fmla="*/ 173 w 194"/>
                  <a:gd name="T63" fmla="*/ 57 h 143"/>
                  <a:gd name="T64" fmla="*/ 165 w 194"/>
                  <a:gd name="T65" fmla="*/ 55 h 143"/>
                  <a:gd name="T66" fmla="*/ 109 w 194"/>
                  <a:gd name="T67" fmla="*/ 47 h 143"/>
                  <a:gd name="T68" fmla="*/ 104 w 194"/>
                  <a:gd name="T69" fmla="*/ 99 h 143"/>
                  <a:gd name="T70" fmla="*/ 160 w 194"/>
                  <a:gd name="T71" fmla="*/ 107 h 143"/>
                  <a:gd name="T72" fmla="*/ 167 w 194"/>
                  <a:gd name="T73" fmla="*/ 107 h 143"/>
                  <a:gd name="T74" fmla="*/ 173 w 194"/>
                  <a:gd name="T75" fmla="*/ 105 h 143"/>
                  <a:gd name="T76" fmla="*/ 176 w 194"/>
                  <a:gd name="T77" fmla="*/ 100 h 143"/>
                  <a:gd name="T78" fmla="*/ 178 w 194"/>
                  <a:gd name="T79" fmla="*/ 95 h 143"/>
                  <a:gd name="T80" fmla="*/ 188 w 194"/>
                  <a:gd name="T81" fmla="*/ 96 h 143"/>
                  <a:gd name="T82" fmla="*/ 183 w 194"/>
                  <a:gd name="T83" fmla="*/ 143 h 143"/>
                  <a:gd name="T84" fmla="*/ 174 w 194"/>
                  <a:gd name="T85" fmla="*/ 141 h 143"/>
                  <a:gd name="T86" fmla="*/ 174 w 194"/>
                  <a:gd name="T87" fmla="*/ 136 h 143"/>
                  <a:gd name="T88" fmla="*/ 172 w 194"/>
                  <a:gd name="T89" fmla="*/ 131 h 143"/>
                  <a:gd name="T90" fmla="*/ 167 w 194"/>
                  <a:gd name="T91" fmla="*/ 126 h 143"/>
                  <a:gd name="T92" fmla="*/ 159 w 194"/>
                  <a:gd name="T93" fmla="*/ 124 h 143"/>
                  <a:gd name="T94" fmla="*/ 27 w 194"/>
                  <a:gd name="T95" fmla="*/ 104 h 143"/>
                  <a:gd name="T96" fmla="*/ 19 w 194"/>
                  <a:gd name="T97" fmla="*/ 104 h 143"/>
                  <a:gd name="T98" fmla="*/ 14 w 194"/>
                  <a:gd name="T99" fmla="*/ 107 h 143"/>
                  <a:gd name="T100" fmla="*/ 11 w 194"/>
                  <a:gd name="T101" fmla="*/ 111 h 143"/>
                  <a:gd name="T102" fmla="*/ 9 w 194"/>
                  <a:gd name="T103" fmla="*/ 116 h 143"/>
                  <a:gd name="T104" fmla="*/ 0 w 194"/>
                  <a:gd name="T105"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4" h="143">
                    <a:moveTo>
                      <a:pt x="0" y="115"/>
                    </a:moveTo>
                    <a:cubicBezTo>
                      <a:pt x="4" y="69"/>
                      <a:pt x="4" y="69"/>
                      <a:pt x="4" y="69"/>
                    </a:cubicBezTo>
                    <a:cubicBezTo>
                      <a:pt x="13" y="70"/>
                      <a:pt x="13" y="70"/>
                      <a:pt x="13" y="70"/>
                    </a:cubicBezTo>
                    <a:cubicBezTo>
                      <a:pt x="13" y="72"/>
                      <a:pt x="13" y="73"/>
                      <a:pt x="14" y="76"/>
                    </a:cubicBezTo>
                    <a:cubicBezTo>
                      <a:pt x="14" y="78"/>
                      <a:pt x="14" y="80"/>
                      <a:pt x="15" y="81"/>
                    </a:cubicBezTo>
                    <a:cubicBezTo>
                      <a:pt x="16" y="83"/>
                      <a:pt x="17" y="84"/>
                      <a:pt x="19" y="85"/>
                    </a:cubicBezTo>
                    <a:cubicBezTo>
                      <a:pt x="21" y="86"/>
                      <a:pt x="24" y="87"/>
                      <a:pt x="27" y="87"/>
                    </a:cubicBezTo>
                    <a:cubicBezTo>
                      <a:pt x="92" y="97"/>
                      <a:pt x="92" y="97"/>
                      <a:pt x="92" y="97"/>
                    </a:cubicBezTo>
                    <a:cubicBezTo>
                      <a:pt x="97" y="45"/>
                      <a:pt x="97" y="45"/>
                      <a:pt x="97" y="45"/>
                    </a:cubicBezTo>
                    <a:cubicBezTo>
                      <a:pt x="33" y="35"/>
                      <a:pt x="33" y="35"/>
                      <a:pt x="33" y="35"/>
                    </a:cubicBezTo>
                    <a:cubicBezTo>
                      <a:pt x="30" y="35"/>
                      <a:pt x="28" y="35"/>
                      <a:pt x="25" y="35"/>
                    </a:cubicBezTo>
                    <a:cubicBezTo>
                      <a:pt x="23" y="35"/>
                      <a:pt x="21" y="36"/>
                      <a:pt x="20" y="38"/>
                    </a:cubicBezTo>
                    <a:cubicBezTo>
                      <a:pt x="19" y="39"/>
                      <a:pt x="18" y="40"/>
                      <a:pt x="17" y="42"/>
                    </a:cubicBezTo>
                    <a:cubicBezTo>
                      <a:pt x="16" y="44"/>
                      <a:pt x="15" y="46"/>
                      <a:pt x="15" y="47"/>
                    </a:cubicBezTo>
                    <a:cubicBezTo>
                      <a:pt x="6" y="46"/>
                      <a:pt x="6" y="46"/>
                      <a:pt x="6" y="46"/>
                    </a:cubicBezTo>
                    <a:cubicBezTo>
                      <a:pt x="10" y="0"/>
                      <a:pt x="10" y="0"/>
                      <a:pt x="10" y="0"/>
                    </a:cubicBezTo>
                    <a:cubicBezTo>
                      <a:pt x="19" y="1"/>
                      <a:pt x="19" y="1"/>
                      <a:pt x="19" y="1"/>
                    </a:cubicBezTo>
                    <a:cubicBezTo>
                      <a:pt x="19" y="2"/>
                      <a:pt x="19" y="4"/>
                      <a:pt x="20" y="7"/>
                    </a:cubicBezTo>
                    <a:cubicBezTo>
                      <a:pt x="20" y="9"/>
                      <a:pt x="20" y="11"/>
                      <a:pt x="21" y="12"/>
                    </a:cubicBezTo>
                    <a:cubicBezTo>
                      <a:pt x="22" y="14"/>
                      <a:pt x="23" y="15"/>
                      <a:pt x="25" y="16"/>
                    </a:cubicBezTo>
                    <a:cubicBezTo>
                      <a:pt x="27" y="17"/>
                      <a:pt x="30" y="18"/>
                      <a:pt x="33" y="18"/>
                    </a:cubicBezTo>
                    <a:cubicBezTo>
                      <a:pt x="166" y="38"/>
                      <a:pt x="166" y="38"/>
                      <a:pt x="166" y="38"/>
                    </a:cubicBezTo>
                    <a:cubicBezTo>
                      <a:pt x="168" y="39"/>
                      <a:pt x="171" y="39"/>
                      <a:pt x="173" y="38"/>
                    </a:cubicBezTo>
                    <a:cubicBezTo>
                      <a:pt x="176" y="38"/>
                      <a:pt x="177" y="37"/>
                      <a:pt x="179" y="36"/>
                    </a:cubicBezTo>
                    <a:cubicBezTo>
                      <a:pt x="180" y="34"/>
                      <a:pt x="181" y="33"/>
                      <a:pt x="182" y="31"/>
                    </a:cubicBezTo>
                    <a:cubicBezTo>
                      <a:pt x="183" y="29"/>
                      <a:pt x="184" y="27"/>
                      <a:pt x="184" y="26"/>
                    </a:cubicBezTo>
                    <a:cubicBezTo>
                      <a:pt x="194" y="27"/>
                      <a:pt x="194" y="27"/>
                      <a:pt x="194" y="27"/>
                    </a:cubicBezTo>
                    <a:cubicBezTo>
                      <a:pt x="189" y="74"/>
                      <a:pt x="189" y="74"/>
                      <a:pt x="189" y="74"/>
                    </a:cubicBezTo>
                    <a:cubicBezTo>
                      <a:pt x="180" y="72"/>
                      <a:pt x="180" y="72"/>
                      <a:pt x="180" y="72"/>
                    </a:cubicBezTo>
                    <a:cubicBezTo>
                      <a:pt x="180" y="71"/>
                      <a:pt x="180" y="69"/>
                      <a:pt x="180" y="67"/>
                    </a:cubicBezTo>
                    <a:cubicBezTo>
                      <a:pt x="179" y="64"/>
                      <a:pt x="179" y="63"/>
                      <a:pt x="178" y="62"/>
                    </a:cubicBezTo>
                    <a:cubicBezTo>
                      <a:pt x="177" y="60"/>
                      <a:pt x="176" y="58"/>
                      <a:pt x="173" y="57"/>
                    </a:cubicBezTo>
                    <a:cubicBezTo>
                      <a:pt x="171" y="56"/>
                      <a:pt x="168" y="56"/>
                      <a:pt x="165" y="55"/>
                    </a:cubicBezTo>
                    <a:cubicBezTo>
                      <a:pt x="109" y="47"/>
                      <a:pt x="109" y="47"/>
                      <a:pt x="109" y="47"/>
                    </a:cubicBezTo>
                    <a:cubicBezTo>
                      <a:pt x="104" y="99"/>
                      <a:pt x="104" y="99"/>
                      <a:pt x="104" y="99"/>
                    </a:cubicBezTo>
                    <a:cubicBezTo>
                      <a:pt x="160" y="107"/>
                      <a:pt x="160" y="107"/>
                      <a:pt x="160" y="107"/>
                    </a:cubicBezTo>
                    <a:cubicBezTo>
                      <a:pt x="162" y="108"/>
                      <a:pt x="165" y="108"/>
                      <a:pt x="167" y="107"/>
                    </a:cubicBezTo>
                    <a:cubicBezTo>
                      <a:pt x="170" y="107"/>
                      <a:pt x="171" y="106"/>
                      <a:pt x="173" y="105"/>
                    </a:cubicBezTo>
                    <a:cubicBezTo>
                      <a:pt x="174" y="104"/>
                      <a:pt x="175" y="102"/>
                      <a:pt x="176" y="100"/>
                    </a:cubicBezTo>
                    <a:cubicBezTo>
                      <a:pt x="177" y="98"/>
                      <a:pt x="178" y="97"/>
                      <a:pt x="178" y="95"/>
                    </a:cubicBezTo>
                    <a:cubicBezTo>
                      <a:pt x="188" y="96"/>
                      <a:pt x="188" y="96"/>
                      <a:pt x="188" y="96"/>
                    </a:cubicBezTo>
                    <a:cubicBezTo>
                      <a:pt x="183" y="143"/>
                      <a:pt x="183" y="143"/>
                      <a:pt x="183" y="143"/>
                    </a:cubicBezTo>
                    <a:cubicBezTo>
                      <a:pt x="174" y="141"/>
                      <a:pt x="174" y="141"/>
                      <a:pt x="174" y="141"/>
                    </a:cubicBezTo>
                    <a:cubicBezTo>
                      <a:pt x="174" y="140"/>
                      <a:pt x="174" y="138"/>
                      <a:pt x="174" y="136"/>
                    </a:cubicBezTo>
                    <a:cubicBezTo>
                      <a:pt x="173" y="134"/>
                      <a:pt x="173" y="132"/>
                      <a:pt x="172" y="131"/>
                    </a:cubicBezTo>
                    <a:cubicBezTo>
                      <a:pt x="171" y="129"/>
                      <a:pt x="170" y="127"/>
                      <a:pt x="167" y="126"/>
                    </a:cubicBezTo>
                    <a:cubicBezTo>
                      <a:pt x="165" y="125"/>
                      <a:pt x="162" y="125"/>
                      <a:pt x="159" y="124"/>
                    </a:cubicBezTo>
                    <a:cubicBezTo>
                      <a:pt x="27" y="104"/>
                      <a:pt x="27" y="104"/>
                      <a:pt x="27" y="104"/>
                    </a:cubicBezTo>
                    <a:cubicBezTo>
                      <a:pt x="24" y="104"/>
                      <a:pt x="22" y="104"/>
                      <a:pt x="19" y="104"/>
                    </a:cubicBezTo>
                    <a:cubicBezTo>
                      <a:pt x="17" y="104"/>
                      <a:pt x="15" y="105"/>
                      <a:pt x="14" y="107"/>
                    </a:cubicBezTo>
                    <a:cubicBezTo>
                      <a:pt x="13" y="108"/>
                      <a:pt x="12" y="109"/>
                      <a:pt x="11" y="111"/>
                    </a:cubicBezTo>
                    <a:cubicBezTo>
                      <a:pt x="10" y="113"/>
                      <a:pt x="9" y="115"/>
                      <a:pt x="9" y="116"/>
                    </a:cubicBezTo>
                    <a:lnTo>
                      <a:pt x="0" y="115"/>
                    </a:lnTo>
                    <a:close/>
                  </a:path>
                </a:pathLst>
              </a:custGeom>
              <a:solidFill>
                <a:srgbClr val="898989"/>
              </a:solidFill>
              <a:ln>
                <a:noFill/>
              </a:ln>
            </p:spPr>
            <p:txBody>
              <a:bodyPr anchor="ctr"/>
              <a:lstStyle/>
              <a:p>
                <a:pPr algn="ctr"/>
                <a:endParaRPr/>
              </a:p>
            </p:txBody>
          </p:sp>
          <p:sp>
            <p:nvSpPr>
              <p:cNvPr id="26" name="iś1íḋè">
                <a:extLst>
                  <a:ext uri="{FF2B5EF4-FFF2-40B4-BE49-F238E27FC236}">
                    <a16:creationId xmlns:a16="http://schemas.microsoft.com/office/drawing/2014/main" id="{D08B75AE-3E05-4530-952E-4EA5C02491EF}"/>
                  </a:ext>
                </a:extLst>
              </p:cNvPr>
              <p:cNvSpPr/>
              <p:nvPr/>
            </p:nvSpPr>
            <p:spPr bwMode="auto">
              <a:xfrm>
                <a:off x="2252663" y="3433763"/>
                <a:ext cx="150813" cy="87313"/>
              </a:xfrm>
              <a:custGeom>
                <a:avLst/>
                <a:gdLst>
                  <a:gd name="T0" fmla="*/ 169 w 193"/>
                  <a:gd name="T1" fmla="*/ 85 h 111"/>
                  <a:gd name="T2" fmla="*/ 140 w 193"/>
                  <a:gd name="T3" fmla="*/ 100 h 111"/>
                  <a:gd name="T4" fmla="*/ 100 w 193"/>
                  <a:gd name="T5" fmla="*/ 109 h 111"/>
                  <a:gd name="T6" fmla="*/ 60 w 193"/>
                  <a:gd name="T7" fmla="*/ 110 h 111"/>
                  <a:gd name="T8" fmla="*/ 29 w 193"/>
                  <a:gd name="T9" fmla="*/ 102 h 111"/>
                  <a:gd name="T10" fmla="*/ 8 w 193"/>
                  <a:gd name="T11" fmla="*/ 87 h 111"/>
                  <a:gd name="T12" fmla="*/ 0 w 193"/>
                  <a:gd name="T13" fmla="*/ 68 h 111"/>
                  <a:gd name="T14" fmla="*/ 6 w 193"/>
                  <a:gd name="T15" fmla="*/ 45 h 111"/>
                  <a:gd name="T16" fmla="*/ 25 w 193"/>
                  <a:gd name="T17" fmla="*/ 26 h 111"/>
                  <a:gd name="T18" fmla="*/ 54 w 193"/>
                  <a:gd name="T19" fmla="*/ 11 h 111"/>
                  <a:gd name="T20" fmla="*/ 92 w 193"/>
                  <a:gd name="T21" fmla="*/ 2 h 111"/>
                  <a:gd name="T22" fmla="*/ 133 w 193"/>
                  <a:gd name="T23" fmla="*/ 1 h 111"/>
                  <a:gd name="T24" fmla="*/ 164 w 193"/>
                  <a:gd name="T25" fmla="*/ 9 h 111"/>
                  <a:gd name="T26" fmla="*/ 185 w 193"/>
                  <a:gd name="T27" fmla="*/ 24 h 111"/>
                  <a:gd name="T28" fmla="*/ 193 w 193"/>
                  <a:gd name="T29" fmla="*/ 43 h 111"/>
                  <a:gd name="T30" fmla="*/ 188 w 193"/>
                  <a:gd name="T31" fmla="*/ 65 h 111"/>
                  <a:gd name="T32" fmla="*/ 169 w 193"/>
                  <a:gd name="T33" fmla="*/ 85 h 111"/>
                  <a:gd name="T34" fmla="*/ 38 w 193"/>
                  <a:gd name="T35" fmla="*/ 89 h 111"/>
                  <a:gd name="T36" fmla="*/ 65 w 193"/>
                  <a:gd name="T37" fmla="*/ 92 h 111"/>
                  <a:gd name="T38" fmla="*/ 99 w 193"/>
                  <a:gd name="T39" fmla="*/ 90 h 111"/>
                  <a:gd name="T40" fmla="*/ 133 w 193"/>
                  <a:gd name="T41" fmla="*/ 84 h 111"/>
                  <a:gd name="T42" fmla="*/ 160 w 193"/>
                  <a:gd name="T43" fmla="*/ 74 h 111"/>
                  <a:gd name="T44" fmla="*/ 176 w 193"/>
                  <a:gd name="T45" fmla="*/ 61 h 111"/>
                  <a:gd name="T46" fmla="*/ 181 w 193"/>
                  <a:gd name="T47" fmla="*/ 45 h 111"/>
                  <a:gd name="T48" fmla="*/ 173 w 193"/>
                  <a:gd name="T49" fmla="*/ 30 h 111"/>
                  <a:gd name="T50" fmla="*/ 153 w 193"/>
                  <a:gd name="T51" fmla="*/ 21 h 111"/>
                  <a:gd name="T52" fmla="*/ 126 w 193"/>
                  <a:gd name="T53" fmla="*/ 19 h 111"/>
                  <a:gd name="T54" fmla="*/ 94 w 193"/>
                  <a:gd name="T55" fmla="*/ 21 h 111"/>
                  <a:gd name="T56" fmla="*/ 60 w 193"/>
                  <a:gd name="T57" fmla="*/ 27 h 111"/>
                  <a:gd name="T58" fmla="*/ 34 w 193"/>
                  <a:gd name="T59" fmla="*/ 37 h 111"/>
                  <a:gd name="T60" fmla="*/ 17 w 193"/>
                  <a:gd name="T61" fmla="*/ 50 h 111"/>
                  <a:gd name="T62" fmla="*/ 12 w 193"/>
                  <a:gd name="T63" fmla="*/ 66 h 111"/>
                  <a:gd name="T64" fmla="*/ 19 w 193"/>
                  <a:gd name="T65" fmla="*/ 81 h 111"/>
                  <a:gd name="T66" fmla="*/ 38 w 193"/>
                  <a:gd name="T67" fmla="*/ 8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3" h="111">
                    <a:moveTo>
                      <a:pt x="169" y="85"/>
                    </a:moveTo>
                    <a:cubicBezTo>
                      <a:pt x="161" y="91"/>
                      <a:pt x="151" y="96"/>
                      <a:pt x="140" y="100"/>
                    </a:cubicBezTo>
                    <a:cubicBezTo>
                      <a:pt x="128" y="104"/>
                      <a:pt x="115" y="107"/>
                      <a:pt x="100" y="109"/>
                    </a:cubicBezTo>
                    <a:cubicBezTo>
                      <a:pt x="86" y="111"/>
                      <a:pt x="72" y="111"/>
                      <a:pt x="60" y="110"/>
                    </a:cubicBezTo>
                    <a:cubicBezTo>
                      <a:pt x="48" y="109"/>
                      <a:pt x="38" y="106"/>
                      <a:pt x="29" y="102"/>
                    </a:cubicBezTo>
                    <a:cubicBezTo>
                      <a:pt x="20" y="98"/>
                      <a:pt x="13" y="93"/>
                      <a:pt x="8" y="87"/>
                    </a:cubicBezTo>
                    <a:cubicBezTo>
                      <a:pt x="3" y="82"/>
                      <a:pt x="1" y="75"/>
                      <a:pt x="0" y="68"/>
                    </a:cubicBezTo>
                    <a:cubicBezTo>
                      <a:pt x="0" y="60"/>
                      <a:pt x="2" y="52"/>
                      <a:pt x="6" y="45"/>
                    </a:cubicBezTo>
                    <a:cubicBezTo>
                      <a:pt x="10" y="38"/>
                      <a:pt x="16" y="32"/>
                      <a:pt x="25" y="26"/>
                    </a:cubicBezTo>
                    <a:cubicBezTo>
                      <a:pt x="33" y="20"/>
                      <a:pt x="43" y="15"/>
                      <a:pt x="54" y="11"/>
                    </a:cubicBezTo>
                    <a:cubicBezTo>
                      <a:pt x="66" y="7"/>
                      <a:pt x="79" y="4"/>
                      <a:pt x="92" y="2"/>
                    </a:cubicBezTo>
                    <a:cubicBezTo>
                      <a:pt x="107" y="0"/>
                      <a:pt x="121" y="0"/>
                      <a:pt x="133" y="1"/>
                    </a:cubicBezTo>
                    <a:cubicBezTo>
                      <a:pt x="145" y="2"/>
                      <a:pt x="155" y="5"/>
                      <a:pt x="164" y="9"/>
                    </a:cubicBezTo>
                    <a:cubicBezTo>
                      <a:pt x="173" y="13"/>
                      <a:pt x="180" y="18"/>
                      <a:pt x="185" y="24"/>
                    </a:cubicBezTo>
                    <a:cubicBezTo>
                      <a:pt x="190" y="30"/>
                      <a:pt x="192" y="36"/>
                      <a:pt x="193" y="43"/>
                    </a:cubicBezTo>
                    <a:cubicBezTo>
                      <a:pt x="193" y="51"/>
                      <a:pt x="192" y="58"/>
                      <a:pt x="188" y="65"/>
                    </a:cubicBezTo>
                    <a:cubicBezTo>
                      <a:pt x="183" y="72"/>
                      <a:pt x="177" y="79"/>
                      <a:pt x="169" y="85"/>
                    </a:cubicBezTo>
                    <a:close/>
                    <a:moveTo>
                      <a:pt x="38" y="89"/>
                    </a:moveTo>
                    <a:cubicBezTo>
                      <a:pt x="46" y="91"/>
                      <a:pt x="55" y="92"/>
                      <a:pt x="65" y="92"/>
                    </a:cubicBezTo>
                    <a:cubicBezTo>
                      <a:pt x="75" y="92"/>
                      <a:pt x="87" y="92"/>
                      <a:pt x="99" y="90"/>
                    </a:cubicBezTo>
                    <a:cubicBezTo>
                      <a:pt x="111" y="89"/>
                      <a:pt x="123" y="86"/>
                      <a:pt x="133" y="84"/>
                    </a:cubicBezTo>
                    <a:cubicBezTo>
                      <a:pt x="144" y="81"/>
                      <a:pt x="153" y="77"/>
                      <a:pt x="160" y="74"/>
                    </a:cubicBezTo>
                    <a:cubicBezTo>
                      <a:pt x="167" y="70"/>
                      <a:pt x="173" y="65"/>
                      <a:pt x="176" y="61"/>
                    </a:cubicBezTo>
                    <a:cubicBezTo>
                      <a:pt x="180" y="56"/>
                      <a:pt x="182" y="50"/>
                      <a:pt x="181" y="45"/>
                    </a:cubicBezTo>
                    <a:cubicBezTo>
                      <a:pt x="181" y="39"/>
                      <a:pt x="178" y="34"/>
                      <a:pt x="173" y="30"/>
                    </a:cubicBezTo>
                    <a:cubicBezTo>
                      <a:pt x="168" y="26"/>
                      <a:pt x="161" y="23"/>
                      <a:pt x="153" y="21"/>
                    </a:cubicBezTo>
                    <a:cubicBezTo>
                      <a:pt x="145" y="20"/>
                      <a:pt x="136" y="19"/>
                      <a:pt x="126" y="19"/>
                    </a:cubicBezTo>
                    <a:cubicBezTo>
                      <a:pt x="116" y="19"/>
                      <a:pt x="105" y="20"/>
                      <a:pt x="94" y="21"/>
                    </a:cubicBezTo>
                    <a:cubicBezTo>
                      <a:pt x="81" y="23"/>
                      <a:pt x="70" y="25"/>
                      <a:pt x="60" y="27"/>
                    </a:cubicBezTo>
                    <a:cubicBezTo>
                      <a:pt x="50" y="30"/>
                      <a:pt x="42" y="33"/>
                      <a:pt x="34" y="37"/>
                    </a:cubicBezTo>
                    <a:cubicBezTo>
                      <a:pt x="27" y="41"/>
                      <a:pt x="21" y="45"/>
                      <a:pt x="17" y="50"/>
                    </a:cubicBezTo>
                    <a:cubicBezTo>
                      <a:pt x="13" y="55"/>
                      <a:pt x="11" y="60"/>
                      <a:pt x="12" y="66"/>
                    </a:cubicBezTo>
                    <a:cubicBezTo>
                      <a:pt x="12" y="72"/>
                      <a:pt x="15" y="77"/>
                      <a:pt x="19" y="81"/>
                    </a:cubicBezTo>
                    <a:cubicBezTo>
                      <a:pt x="24" y="85"/>
                      <a:pt x="30" y="87"/>
                      <a:pt x="38" y="89"/>
                    </a:cubicBezTo>
                    <a:close/>
                  </a:path>
                </a:pathLst>
              </a:custGeom>
              <a:solidFill>
                <a:srgbClr val="898989"/>
              </a:solidFill>
              <a:ln>
                <a:noFill/>
              </a:ln>
            </p:spPr>
            <p:txBody>
              <a:bodyPr anchor="ctr"/>
              <a:lstStyle/>
              <a:p>
                <a:pPr algn="ctr"/>
                <a:endParaRPr/>
              </a:p>
            </p:txBody>
          </p:sp>
          <p:sp>
            <p:nvSpPr>
              <p:cNvPr id="27" name="ïšlíďe">
                <a:extLst>
                  <a:ext uri="{FF2B5EF4-FFF2-40B4-BE49-F238E27FC236}">
                    <a16:creationId xmlns:a16="http://schemas.microsoft.com/office/drawing/2014/main" id="{98EBE66C-0602-4EDC-A017-5823F88DCAE7}"/>
                  </a:ext>
                </a:extLst>
              </p:cNvPr>
              <p:cNvSpPr/>
              <p:nvPr/>
            </p:nvSpPr>
            <p:spPr bwMode="auto">
              <a:xfrm>
                <a:off x="2262188" y="3495676"/>
                <a:ext cx="158750" cy="122238"/>
              </a:xfrm>
              <a:custGeom>
                <a:avLst/>
                <a:gdLst>
                  <a:gd name="T0" fmla="*/ 192 w 201"/>
                  <a:gd name="T1" fmla="*/ 120 h 156"/>
                  <a:gd name="T2" fmla="*/ 188 w 201"/>
                  <a:gd name="T3" fmla="*/ 114 h 156"/>
                  <a:gd name="T4" fmla="*/ 183 w 201"/>
                  <a:gd name="T5" fmla="*/ 109 h 156"/>
                  <a:gd name="T6" fmla="*/ 170 w 201"/>
                  <a:gd name="T7" fmla="*/ 109 h 156"/>
                  <a:gd name="T8" fmla="*/ 147 w 201"/>
                  <a:gd name="T9" fmla="*/ 115 h 156"/>
                  <a:gd name="T10" fmla="*/ 16 w 201"/>
                  <a:gd name="T11" fmla="*/ 156 h 156"/>
                  <a:gd name="T12" fmla="*/ 15 w 201"/>
                  <a:gd name="T13" fmla="*/ 149 h 156"/>
                  <a:gd name="T14" fmla="*/ 150 w 201"/>
                  <a:gd name="T15" fmla="*/ 38 h 156"/>
                  <a:gd name="T16" fmla="*/ 57 w 201"/>
                  <a:gd name="T17" fmla="*/ 66 h 156"/>
                  <a:gd name="T18" fmla="*/ 33 w 201"/>
                  <a:gd name="T19" fmla="*/ 75 h 156"/>
                  <a:gd name="T20" fmla="*/ 22 w 201"/>
                  <a:gd name="T21" fmla="*/ 82 h 156"/>
                  <a:gd name="T22" fmla="*/ 18 w 201"/>
                  <a:gd name="T23" fmla="*/ 91 h 156"/>
                  <a:gd name="T24" fmla="*/ 17 w 201"/>
                  <a:gd name="T25" fmla="*/ 99 h 156"/>
                  <a:gd name="T26" fmla="*/ 8 w 201"/>
                  <a:gd name="T27" fmla="*/ 102 h 156"/>
                  <a:gd name="T28" fmla="*/ 0 w 201"/>
                  <a:gd name="T29" fmla="*/ 57 h 156"/>
                  <a:gd name="T30" fmla="*/ 9 w 201"/>
                  <a:gd name="T31" fmla="*/ 55 h 156"/>
                  <a:gd name="T32" fmla="*/ 13 w 201"/>
                  <a:gd name="T33" fmla="*/ 61 h 156"/>
                  <a:gd name="T34" fmla="*/ 18 w 201"/>
                  <a:gd name="T35" fmla="*/ 66 h 156"/>
                  <a:gd name="T36" fmla="*/ 29 w 201"/>
                  <a:gd name="T37" fmla="*/ 66 h 156"/>
                  <a:gd name="T38" fmla="*/ 54 w 201"/>
                  <a:gd name="T39" fmla="*/ 59 h 156"/>
                  <a:gd name="T40" fmla="*/ 143 w 201"/>
                  <a:gd name="T41" fmla="*/ 32 h 156"/>
                  <a:gd name="T42" fmla="*/ 154 w 201"/>
                  <a:gd name="T43" fmla="*/ 27 h 156"/>
                  <a:gd name="T44" fmla="*/ 163 w 201"/>
                  <a:gd name="T45" fmla="*/ 21 h 156"/>
                  <a:gd name="T46" fmla="*/ 169 w 201"/>
                  <a:gd name="T47" fmla="*/ 11 h 156"/>
                  <a:gd name="T48" fmla="*/ 170 w 201"/>
                  <a:gd name="T49" fmla="*/ 3 h 156"/>
                  <a:gd name="T50" fmla="*/ 179 w 201"/>
                  <a:gd name="T51" fmla="*/ 0 h 156"/>
                  <a:gd name="T52" fmla="*/ 185 w 201"/>
                  <a:gd name="T53" fmla="*/ 31 h 156"/>
                  <a:gd name="T54" fmla="*/ 59 w 201"/>
                  <a:gd name="T55" fmla="*/ 135 h 156"/>
                  <a:gd name="T56" fmla="*/ 144 w 201"/>
                  <a:gd name="T57" fmla="*/ 108 h 156"/>
                  <a:gd name="T58" fmla="*/ 168 w 201"/>
                  <a:gd name="T59" fmla="*/ 100 h 156"/>
                  <a:gd name="T60" fmla="*/ 179 w 201"/>
                  <a:gd name="T61" fmla="*/ 93 h 156"/>
                  <a:gd name="T62" fmla="*/ 182 w 201"/>
                  <a:gd name="T63" fmla="*/ 84 h 156"/>
                  <a:gd name="T64" fmla="*/ 184 w 201"/>
                  <a:gd name="T65" fmla="*/ 76 h 156"/>
                  <a:gd name="T66" fmla="*/ 193 w 201"/>
                  <a:gd name="T67" fmla="*/ 73 h 156"/>
                  <a:gd name="T68" fmla="*/ 201 w 201"/>
                  <a:gd name="T69" fmla="*/ 118 h 156"/>
                  <a:gd name="T70" fmla="*/ 192 w 201"/>
                  <a:gd name="T71" fmla="*/ 12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1" h="156">
                    <a:moveTo>
                      <a:pt x="192" y="120"/>
                    </a:moveTo>
                    <a:cubicBezTo>
                      <a:pt x="191" y="119"/>
                      <a:pt x="190" y="117"/>
                      <a:pt x="188" y="114"/>
                    </a:cubicBezTo>
                    <a:cubicBezTo>
                      <a:pt x="187" y="112"/>
                      <a:pt x="185" y="110"/>
                      <a:pt x="183" y="109"/>
                    </a:cubicBezTo>
                    <a:cubicBezTo>
                      <a:pt x="181" y="108"/>
                      <a:pt x="177" y="108"/>
                      <a:pt x="170" y="109"/>
                    </a:cubicBezTo>
                    <a:cubicBezTo>
                      <a:pt x="164" y="110"/>
                      <a:pt x="157" y="113"/>
                      <a:pt x="147" y="115"/>
                    </a:cubicBezTo>
                    <a:cubicBezTo>
                      <a:pt x="16" y="156"/>
                      <a:pt x="16" y="156"/>
                      <a:pt x="16" y="156"/>
                    </a:cubicBezTo>
                    <a:cubicBezTo>
                      <a:pt x="15" y="149"/>
                      <a:pt x="15" y="149"/>
                      <a:pt x="15" y="149"/>
                    </a:cubicBezTo>
                    <a:cubicBezTo>
                      <a:pt x="150" y="38"/>
                      <a:pt x="150" y="38"/>
                      <a:pt x="150" y="38"/>
                    </a:cubicBezTo>
                    <a:cubicBezTo>
                      <a:pt x="57" y="66"/>
                      <a:pt x="57" y="66"/>
                      <a:pt x="57" y="66"/>
                    </a:cubicBezTo>
                    <a:cubicBezTo>
                      <a:pt x="47" y="70"/>
                      <a:pt x="39" y="73"/>
                      <a:pt x="33" y="75"/>
                    </a:cubicBezTo>
                    <a:cubicBezTo>
                      <a:pt x="28" y="78"/>
                      <a:pt x="24" y="80"/>
                      <a:pt x="22" y="82"/>
                    </a:cubicBezTo>
                    <a:cubicBezTo>
                      <a:pt x="21" y="84"/>
                      <a:pt x="19" y="87"/>
                      <a:pt x="18" y="91"/>
                    </a:cubicBezTo>
                    <a:cubicBezTo>
                      <a:pt x="17" y="95"/>
                      <a:pt x="17" y="98"/>
                      <a:pt x="17" y="99"/>
                    </a:cubicBezTo>
                    <a:cubicBezTo>
                      <a:pt x="8" y="102"/>
                      <a:pt x="8" y="102"/>
                      <a:pt x="8" y="102"/>
                    </a:cubicBezTo>
                    <a:cubicBezTo>
                      <a:pt x="0" y="57"/>
                      <a:pt x="0" y="57"/>
                      <a:pt x="0" y="57"/>
                    </a:cubicBezTo>
                    <a:cubicBezTo>
                      <a:pt x="9" y="55"/>
                      <a:pt x="9" y="55"/>
                      <a:pt x="9" y="55"/>
                    </a:cubicBezTo>
                    <a:cubicBezTo>
                      <a:pt x="9" y="56"/>
                      <a:pt x="11" y="58"/>
                      <a:pt x="13" y="61"/>
                    </a:cubicBezTo>
                    <a:cubicBezTo>
                      <a:pt x="15" y="64"/>
                      <a:pt x="16" y="65"/>
                      <a:pt x="18" y="66"/>
                    </a:cubicBezTo>
                    <a:cubicBezTo>
                      <a:pt x="21" y="67"/>
                      <a:pt x="24" y="67"/>
                      <a:pt x="29" y="66"/>
                    </a:cubicBezTo>
                    <a:cubicBezTo>
                      <a:pt x="34" y="65"/>
                      <a:pt x="43" y="63"/>
                      <a:pt x="54" y="59"/>
                    </a:cubicBezTo>
                    <a:cubicBezTo>
                      <a:pt x="143" y="32"/>
                      <a:pt x="143" y="32"/>
                      <a:pt x="143" y="32"/>
                    </a:cubicBezTo>
                    <a:cubicBezTo>
                      <a:pt x="147" y="31"/>
                      <a:pt x="151" y="29"/>
                      <a:pt x="154" y="27"/>
                    </a:cubicBezTo>
                    <a:cubicBezTo>
                      <a:pt x="158" y="25"/>
                      <a:pt x="161" y="23"/>
                      <a:pt x="163" y="21"/>
                    </a:cubicBezTo>
                    <a:cubicBezTo>
                      <a:pt x="165" y="18"/>
                      <a:pt x="167" y="15"/>
                      <a:pt x="169" y="11"/>
                    </a:cubicBezTo>
                    <a:cubicBezTo>
                      <a:pt x="170" y="8"/>
                      <a:pt x="171" y="5"/>
                      <a:pt x="170" y="3"/>
                    </a:cubicBezTo>
                    <a:cubicBezTo>
                      <a:pt x="179" y="0"/>
                      <a:pt x="179" y="0"/>
                      <a:pt x="179" y="0"/>
                    </a:cubicBezTo>
                    <a:cubicBezTo>
                      <a:pt x="185" y="31"/>
                      <a:pt x="185" y="31"/>
                      <a:pt x="185" y="31"/>
                    </a:cubicBezTo>
                    <a:cubicBezTo>
                      <a:pt x="59" y="135"/>
                      <a:pt x="59" y="135"/>
                      <a:pt x="59" y="135"/>
                    </a:cubicBezTo>
                    <a:cubicBezTo>
                      <a:pt x="144" y="108"/>
                      <a:pt x="144" y="108"/>
                      <a:pt x="144" y="108"/>
                    </a:cubicBezTo>
                    <a:cubicBezTo>
                      <a:pt x="155" y="105"/>
                      <a:pt x="163" y="102"/>
                      <a:pt x="168" y="100"/>
                    </a:cubicBezTo>
                    <a:cubicBezTo>
                      <a:pt x="174" y="97"/>
                      <a:pt x="177" y="95"/>
                      <a:pt x="179" y="93"/>
                    </a:cubicBezTo>
                    <a:cubicBezTo>
                      <a:pt x="180" y="91"/>
                      <a:pt x="181" y="88"/>
                      <a:pt x="182" y="84"/>
                    </a:cubicBezTo>
                    <a:cubicBezTo>
                      <a:pt x="183" y="80"/>
                      <a:pt x="184" y="78"/>
                      <a:pt x="184" y="76"/>
                    </a:cubicBezTo>
                    <a:cubicBezTo>
                      <a:pt x="193" y="73"/>
                      <a:pt x="193" y="73"/>
                      <a:pt x="193" y="73"/>
                    </a:cubicBezTo>
                    <a:cubicBezTo>
                      <a:pt x="201" y="118"/>
                      <a:pt x="201" y="118"/>
                      <a:pt x="201" y="118"/>
                    </a:cubicBezTo>
                    <a:lnTo>
                      <a:pt x="192" y="120"/>
                    </a:lnTo>
                    <a:close/>
                  </a:path>
                </a:pathLst>
              </a:custGeom>
              <a:solidFill>
                <a:srgbClr val="898989"/>
              </a:solidFill>
              <a:ln>
                <a:noFill/>
              </a:ln>
            </p:spPr>
            <p:txBody>
              <a:bodyPr anchor="ctr"/>
              <a:lstStyle/>
              <a:p>
                <a:pPr algn="ctr"/>
                <a:endParaRPr/>
              </a:p>
            </p:txBody>
          </p:sp>
          <p:sp>
            <p:nvSpPr>
              <p:cNvPr id="28" name="ï$ļîďe">
                <a:extLst>
                  <a:ext uri="{FF2B5EF4-FFF2-40B4-BE49-F238E27FC236}">
                    <a16:creationId xmlns:a16="http://schemas.microsoft.com/office/drawing/2014/main" id="{9B1B8DAD-7BAD-4F5F-9499-3D68232950A9}"/>
                  </a:ext>
                </a:extLst>
              </p:cNvPr>
              <p:cNvSpPr/>
              <p:nvPr/>
            </p:nvSpPr>
            <p:spPr bwMode="auto">
              <a:xfrm>
                <a:off x="2287588" y="3595688"/>
                <a:ext cx="146050" cy="122238"/>
              </a:xfrm>
              <a:custGeom>
                <a:avLst/>
                <a:gdLst>
                  <a:gd name="T0" fmla="*/ 91 w 186"/>
                  <a:gd name="T1" fmla="*/ 134 h 155"/>
                  <a:gd name="T2" fmla="*/ 88 w 186"/>
                  <a:gd name="T3" fmla="*/ 130 h 155"/>
                  <a:gd name="T4" fmla="*/ 84 w 186"/>
                  <a:gd name="T5" fmla="*/ 127 h 155"/>
                  <a:gd name="T6" fmla="*/ 78 w 186"/>
                  <a:gd name="T7" fmla="*/ 127 h 155"/>
                  <a:gd name="T8" fmla="*/ 70 w 186"/>
                  <a:gd name="T9" fmla="*/ 130 h 155"/>
                  <a:gd name="T10" fmla="*/ 57 w 186"/>
                  <a:gd name="T11" fmla="*/ 138 h 155"/>
                  <a:gd name="T12" fmla="*/ 38 w 186"/>
                  <a:gd name="T13" fmla="*/ 150 h 155"/>
                  <a:gd name="T14" fmla="*/ 30 w 186"/>
                  <a:gd name="T15" fmla="*/ 155 h 155"/>
                  <a:gd name="T16" fmla="*/ 12 w 186"/>
                  <a:gd name="T17" fmla="*/ 143 h 155"/>
                  <a:gd name="T18" fmla="*/ 2 w 186"/>
                  <a:gd name="T19" fmla="*/ 127 h 155"/>
                  <a:gd name="T20" fmla="*/ 1 w 186"/>
                  <a:gd name="T21" fmla="*/ 104 h 155"/>
                  <a:gd name="T22" fmla="*/ 13 w 186"/>
                  <a:gd name="T23" fmla="*/ 78 h 155"/>
                  <a:gd name="T24" fmla="*/ 36 w 186"/>
                  <a:gd name="T25" fmla="*/ 51 h 155"/>
                  <a:gd name="T26" fmla="*/ 71 w 186"/>
                  <a:gd name="T27" fmla="*/ 25 h 155"/>
                  <a:gd name="T28" fmla="*/ 108 w 186"/>
                  <a:gd name="T29" fmla="*/ 7 h 155"/>
                  <a:gd name="T30" fmla="*/ 140 w 186"/>
                  <a:gd name="T31" fmla="*/ 0 h 155"/>
                  <a:gd name="T32" fmla="*/ 164 w 186"/>
                  <a:gd name="T33" fmla="*/ 5 h 155"/>
                  <a:gd name="T34" fmla="*/ 178 w 186"/>
                  <a:gd name="T35" fmla="*/ 21 h 155"/>
                  <a:gd name="T36" fmla="*/ 180 w 186"/>
                  <a:gd name="T37" fmla="*/ 38 h 155"/>
                  <a:gd name="T38" fmla="*/ 175 w 186"/>
                  <a:gd name="T39" fmla="*/ 55 h 155"/>
                  <a:gd name="T40" fmla="*/ 184 w 186"/>
                  <a:gd name="T41" fmla="*/ 53 h 155"/>
                  <a:gd name="T42" fmla="*/ 186 w 186"/>
                  <a:gd name="T43" fmla="*/ 58 h 155"/>
                  <a:gd name="T44" fmla="*/ 128 w 186"/>
                  <a:gd name="T45" fmla="*/ 95 h 155"/>
                  <a:gd name="T46" fmla="*/ 126 w 186"/>
                  <a:gd name="T47" fmla="*/ 89 h 155"/>
                  <a:gd name="T48" fmla="*/ 144 w 186"/>
                  <a:gd name="T49" fmla="*/ 74 h 155"/>
                  <a:gd name="T50" fmla="*/ 159 w 186"/>
                  <a:gd name="T51" fmla="*/ 58 h 155"/>
                  <a:gd name="T52" fmla="*/ 167 w 186"/>
                  <a:gd name="T53" fmla="*/ 42 h 155"/>
                  <a:gd name="T54" fmla="*/ 167 w 186"/>
                  <a:gd name="T55" fmla="*/ 27 h 155"/>
                  <a:gd name="T56" fmla="*/ 158 w 186"/>
                  <a:gd name="T57" fmla="*/ 16 h 155"/>
                  <a:gd name="T58" fmla="*/ 139 w 186"/>
                  <a:gd name="T59" fmla="*/ 15 h 155"/>
                  <a:gd name="T60" fmla="*/ 112 w 186"/>
                  <a:gd name="T61" fmla="*/ 24 h 155"/>
                  <a:gd name="T62" fmla="*/ 78 w 186"/>
                  <a:gd name="T63" fmla="*/ 41 h 155"/>
                  <a:gd name="T64" fmla="*/ 49 w 186"/>
                  <a:gd name="T65" fmla="*/ 62 h 155"/>
                  <a:gd name="T66" fmla="*/ 27 w 186"/>
                  <a:gd name="T67" fmla="*/ 84 h 155"/>
                  <a:gd name="T68" fmla="*/ 14 w 186"/>
                  <a:gd name="T69" fmla="*/ 105 h 155"/>
                  <a:gd name="T70" fmla="*/ 14 w 186"/>
                  <a:gd name="T71" fmla="*/ 124 h 155"/>
                  <a:gd name="T72" fmla="*/ 21 w 186"/>
                  <a:gd name="T73" fmla="*/ 133 h 155"/>
                  <a:gd name="T74" fmla="*/ 30 w 186"/>
                  <a:gd name="T75" fmla="*/ 136 h 155"/>
                  <a:gd name="T76" fmla="*/ 43 w 186"/>
                  <a:gd name="T77" fmla="*/ 129 h 155"/>
                  <a:gd name="T78" fmla="*/ 54 w 186"/>
                  <a:gd name="T79" fmla="*/ 123 h 155"/>
                  <a:gd name="T80" fmla="*/ 63 w 186"/>
                  <a:gd name="T81" fmla="*/ 117 h 155"/>
                  <a:gd name="T82" fmla="*/ 71 w 186"/>
                  <a:gd name="T83" fmla="*/ 111 h 155"/>
                  <a:gd name="T84" fmla="*/ 76 w 186"/>
                  <a:gd name="T85" fmla="*/ 104 h 155"/>
                  <a:gd name="T86" fmla="*/ 76 w 186"/>
                  <a:gd name="T87" fmla="*/ 96 h 155"/>
                  <a:gd name="T88" fmla="*/ 75 w 186"/>
                  <a:gd name="T89" fmla="*/ 89 h 155"/>
                  <a:gd name="T90" fmla="*/ 84 w 186"/>
                  <a:gd name="T91" fmla="*/ 84 h 155"/>
                  <a:gd name="T92" fmla="*/ 99 w 186"/>
                  <a:gd name="T93" fmla="*/ 129 h 155"/>
                  <a:gd name="T94" fmla="*/ 91 w 186"/>
                  <a:gd name="T95" fmla="*/ 13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6" h="155">
                    <a:moveTo>
                      <a:pt x="91" y="134"/>
                    </a:moveTo>
                    <a:cubicBezTo>
                      <a:pt x="90" y="133"/>
                      <a:pt x="89" y="132"/>
                      <a:pt x="88" y="130"/>
                    </a:cubicBezTo>
                    <a:cubicBezTo>
                      <a:pt x="87" y="128"/>
                      <a:pt x="86" y="127"/>
                      <a:pt x="84" y="127"/>
                    </a:cubicBezTo>
                    <a:cubicBezTo>
                      <a:pt x="82" y="126"/>
                      <a:pt x="80" y="126"/>
                      <a:pt x="78" y="127"/>
                    </a:cubicBezTo>
                    <a:cubicBezTo>
                      <a:pt x="76" y="127"/>
                      <a:pt x="73" y="129"/>
                      <a:pt x="70" y="130"/>
                    </a:cubicBezTo>
                    <a:cubicBezTo>
                      <a:pt x="57" y="138"/>
                      <a:pt x="57" y="138"/>
                      <a:pt x="57" y="138"/>
                    </a:cubicBezTo>
                    <a:cubicBezTo>
                      <a:pt x="48" y="144"/>
                      <a:pt x="41" y="148"/>
                      <a:pt x="38" y="150"/>
                    </a:cubicBezTo>
                    <a:cubicBezTo>
                      <a:pt x="35" y="152"/>
                      <a:pt x="32" y="154"/>
                      <a:pt x="30" y="155"/>
                    </a:cubicBezTo>
                    <a:cubicBezTo>
                      <a:pt x="23" y="152"/>
                      <a:pt x="17" y="148"/>
                      <a:pt x="12" y="143"/>
                    </a:cubicBezTo>
                    <a:cubicBezTo>
                      <a:pt x="8" y="138"/>
                      <a:pt x="4" y="133"/>
                      <a:pt x="2" y="127"/>
                    </a:cubicBezTo>
                    <a:cubicBezTo>
                      <a:pt x="0" y="120"/>
                      <a:pt x="0" y="113"/>
                      <a:pt x="1" y="104"/>
                    </a:cubicBezTo>
                    <a:cubicBezTo>
                      <a:pt x="3" y="96"/>
                      <a:pt x="7" y="87"/>
                      <a:pt x="13" y="78"/>
                    </a:cubicBezTo>
                    <a:cubicBezTo>
                      <a:pt x="19" y="69"/>
                      <a:pt x="27" y="60"/>
                      <a:pt x="36" y="51"/>
                    </a:cubicBezTo>
                    <a:cubicBezTo>
                      <a:pt x="46" y="41"/>
                      <a:pt x="58" y="33"/>
                      <a:pt x="71" y="25"/>
                    </a:cubicBezTo>
                    <a:cubicBezTo>
                      <a:pt x="84" y="17"/>
                      <a:pt x="96" y="11"/>
                      <a:pt x="108" y="7"/>
                    </a:cubicBezTo>
                    <a:cubicBezTo>
                      <a:pt x="119" y="3"/>
                      <a:pt x="130" y="0"/>
                      <a:pt x="140" y="0"/>
                    </a:cubicBezTo>
                    <a:cubicBezTo>
                      <a:pt x="149" y="0"/>
                      <a:pt x="157" y="2"/>
                      <a:pt x="164" y="5"/>
                    </a:cubicBezTo>
                    <a:cubicBezTo>
                      <a:pt x="171" y="9"/>
                      <a:pt x="175" y="14"/>
                      <a:pt x="178" y="21"/>
                    </a:cubicBezTo>
                    <a:cubicBezTo>
                      <a:pt x="180" y="27"/>
                      <a:pt x="180" y="33"/>
                      <a:pt x="180" y="38"/>
                    </a:cubicBezTo>
                    <a:cubicBezTo>
                      <a:pt x="179" y="44"/>
                      <a:pt x="177" y="49"/>
                      <a:pt x="175" y="55"/>
                    </a:cubicBezTo>
                    <a:cubicBezTo>
                      <a:pt x="184" y="53"/>
                      <a:pt x="184" y="53"/>
                      <a:pt x="184" y="53"/>
                    </a:cubicBezTo>
                    <a:cubicBezTo>
                      <a:pt x="186" y="58"/>
                      <a:pt x="186" y="58"/>
                      <a:pt x="186" y="58"/>
                    </a:cubicBezTo>
                    <a:cubicBezTo>
                      <a:pt x="128" y="95"/>
                      <a:pt x="128" y="95"/>
                      <a:pt x="128" y="95"/>
                    </a:cubicBezTo>
                    <a:cubicBezTo>
                      <a:pt x="126" y="89"/>
                      <a:pt x="126" y="89"/>
                      <a:pt x="126" y="89"/>
                    </a:cubicBezTo>
                    <a:cubicBezTo>
                      <a:pt x="132" y="84"/>
                      <a:pt x="138" y="79"/>
                      <a:pt x="144" y="74"/>
                    </a:cubicBezTo>
                    <a:cubicBezTo>
                      <a:pt x="149" y="68"/>
                      <a:pt x="154" y="63"/>
                      <a:pt x="159" y="58"/>
                    </a:cubicBezTo>
                    <a:cubicBezTo>
                      <a:pt x="163" y="52"/>
                      <a:pt x="166" y="47"/>
                      <a:pt x="167" y="42"/>
                    </a:cubicBezTo>
                    <a:cubicBezTo>
                      <a:pt x="169" y="37"/>
                      <a:pt x="169" y="32"/>
                      <a:pt x="167" y="27"/>
                    </a:cubicBezTo>
                    <a:cubicBezTo>
                      <a:pt x="166" y="22"/>
                      <a:pt x="162" y="18"/>
                      <a:pt x="158" y="16"/>
                    </a:cubicBezTo>
                    <a:cubicBezTo>
                      <a:pt x="153" y="15"/>
                      <a:pt x="146" y="14"/>
                      <a:pt x="139" y="15"/>
                    </a:cubicBezTo>
                    <a:cubicBezTo>
                      <a:pt x="131" y="16"/>
                      <a:pt x="122" y="19"/>
                      <a:pt x="112" y="24"/>
                    </a:cubicBezTo>
                    <a:cubicBezTo>
                      <a:pt x="101" y="28"/>
                      <a:pt x="90" y="34"/>
                      <a:pt x="78" y="41"/>
                    </a:cubicBezTo>
                    <a:cubicBezTo>
                      <a:pt x="68" y="48"/>
                      <a:pt x="58" y="55"/>
                      <a:pt x="49" y="62"/>
                    </a:cubicBezTo>
                    <a:cubicBezTo>
                      <a:pt x="40" y="69"/>
                      <a:pt x="33" y="76"/>
                      <a:pt x="27" y="84"/>
                    </a:cubicBezTo>
                    <a:cubicBezTo>
                      <a:pt x="21" y="91"/>
                      <a:pt x="17" y="98"/>
                      <a:pt x="14" y="105"/>
                    </a:cubicBezTo>
                    <a:cubicBezTo>
                      <a:pt x="12" y="112"/>
                      <a:pt x="12" y="118"/>
                      <a:pt x="14" y="124"/>
                    </a:cubicBezTo>
                    <a:cubicBezTo>
                      <a:pt x="15" y="128"/>
                      <a:pt x="18" y="131"/>
                      <a:pt x="21" y="133"/>
                    </a:cubicBezTo>
                    <a:cubicBezTo>
                      <a:pt x="24" y="135"/>
                      <a:pt x="28" y="136"/>
                      <a:pt x="30" y="136"/>
                    </a:cubicBezTo>
                    <a:cubicBezTo>
                      <a:pt x="35" y="134"/>
                      <a:pt x="39" y="132"/>
                      <a:pt x="43" y="129"/>
                    </a:cubicBezTo>
                    <a:cubicBezTo>
                      <a:pt x="47" y="127"/>
                      <a:pt x="51" y="125"/>
                      <a:pt x="54" y="123"/>
                    </a:cubicBezTo>
                    <a:cubicBezTo>
                      <a:pt x="63" y="117"/>
                      <a:pt x="63" y="117"/>
                      <a:pt x="63" y="117"/>
                    </a:cubicBezTo>
                    <a:cubicBezTo>
                      <a:pt x="66" y="115"/>
                      <a:pt x="69" y="113"/>
                      <a:pt x="71" y="111"/>
                    </a:cubicBezTo>
                    <a:cubicBezTo>
                      <a:pt x="74" y="109"/>
                      <a:pt x="75" y="107"/>
                      <a:pt x="76" y="104"/>
                    </a:cubicBezTo>
                    <a:cubicBezTo>
                      <a:pt x="76" y="102"/>
                      <a:pt x="76" y="99"/>
                      <a:pt x="76" y="96"/>
                    </a:cubicBezTo>
                    <a:cubicBezTo>
                      <a:pt x="76" y="93"/>
                      <a:pt x="75" y="91"/>
                      <a:pt x="75" y="89"/>
                    </a:cubicBezTo>
                    <a:cubicBezTo>
                      <a:pt x="84" y="84"/>
                      <a:pt x="84" y="84"/>
                      <a:pt x="84" y="84"/>
                    </a:cubicBezTo>
                    <a:cubicBezTo>
                      <a:pt x="99" y="129"/>
                      <a:pt x="99" y="129"/>
                      <a:pt x="99" y="129"/>
                    </a:cubicBezTo>
                    <a:lnTo>
                      <a:pt x="91" y="134"/>
                    </a:lnTo>
                    <a:close/>
                  </a:path>
                </a:pathLst>
              </a:custGeom>
              <a:solidFill>
                <a:srgbClr val="898989"/>
              </a:solidFill>
              <a:ln>
                <a:noFill/>
              </a:ln>
            </p:spPr>
            <p:txBody>
              <a:bodyPr anchor="ctr"/>
              <a:lstStyle/>
              <a:p>
                <a:pPr algn="ctr"/>
                <a:endParaRPr/>
              </a:p>
            </p:txBody>
          </p:sp>
          <p:sp>
            <p:nvSpPr>
              <p:cNvPr id="29" name="ïs1îḓè">
                <a:extLst>
                  <a:ext uri="{FF2B5EF4-FFF2-40B4-BE49-F238E27FC236}">
                    <a16:creationId xmlns:a16="http://schemas.microsoft.com/office/drawing/2014/main" id="{6C2E4D85-5503-459F-A3F7-36F51372560F}"/>
                  </a:ext>
                </a:extLst>
              </p:cNvPr>
              <p:cNvSpPr/>
              <p:nvPr/>
            </p:nvSpPr>
            <p:spPr bwMode="auto">
              <a:xfrm>
                <a:off x="2362201" y="3686176"/>
                <a:ext cx="141288" cy="166688"/>
              </a:xfrm>
              <a:custGeom>
                <a:avLst/>
                <a:gdLst>
                  <a:gd name="T0" fmla="*/ 173 w 180"/>
                  <a:gd name="T1" fmla="*/ 97 h 212"/>
                  <a:gd name="T2" fmla="*/ 169 w 180"/>
                  <a:gd name="T3" fmla="*/ 93 h 212"/>
                  <a:gd name="T4" fmla="*/ 162 w 180"/>
                  <a:gd name="T5" fmla="*/ 91 h 212"/>
                  <a:gd name="T6" fmla="*/ 151 w 180"/>
                  <a:gd name="T7" fmla="*/ 99 h 212"/>
                  <a:gd name="T8" fmla="*/ 132 w 180"/>
                  <a:gd name="T9" fmla="*/ 117 h 212"/>
                  <a:gd name="T10" fmla="*/ 71 w 180"/>
                  <a:gd name="T11" fmla="*/ 185 h 212"/>
                  <a:gd name="T12" fmla="*/ 48 w 180"/>
                  <a:gd name="T13" fmla="*/ 204 h 212"/>
                  <a:gd name="T14" fmla="*/ 29 w 180"/>
                  <a:gd name="T15" fmla="*/ 212 h 212"/>
                  <a:gd name="T16" fmla="*/ 15 w 180"/>
                  <a:gd name="T17" fmla="*/ 210 h 212"/>
                  <a:gd name="T18" fmla="*/ 6 w 180"/>
                  <a:gd name="T19" fmla="*/ 202 h 212"/>
                  <a:gd name="T20" fmla="*/ 1 w 180"/>
                  <a:gd name="T21" fmla="*/ 185 h 212"/>
                  <a:gd name="T22" fmla="*/ 3 w 180"/>
                  <a:gd name="T23" fmla="*/ 165 h 212"/>
                  <a:gd name="T24" fmla="*/ 12 w 180"/>
                  <a:gd name="T25" fmla="*/ 144 h 212"/>
                  <a:gd name="T26" fmla="*/ 27 w 180"/>
                  <a:gd name="T27" fmla="*/ 125 h 212"/>
                  <a:gd name="T28" fmla="*/ 111 w 180"/>
                  <a:gd name="T29" fmla="*/ 34 h 212"/>
                  <a:gd name="T30" fmla="*/ 116 w 180"/>
                  <a:gd name="T31" fmla="*/ 27 h 212"/>
                  <a:gd name="T32" fmla="*/ 119 w 180"/>
                  <a:gd name="T33" fmla="*/ 19 h 212"/>
                  <a:gd name="T34" fmla="*/ 119 w 180"/>
                  <a:gd name="T35" fmla="*/ 13 h 212"/>
                  <a:gd name="T36" fmla="*/ 117 w 180"/>
                  <a:gd name="T37" fmla="*/ 8 h 212"/>
                  <a:gd name="T38" fmla="*/ 124 w 180"/>
                  <a:gd name="T39" fmla="*/ 0 h 212"/>
                  <a:gd name="T40" fmla="*/ 147 w 180"/>
                  <a:gd name="T41" fmla="*/ 36 h 212"/>
                  <a:gd name="T42" fmla="*/ 140 w 180"/>
                  <a:gd name="T43" fmla="*/ 44 h 212"/>
                  <a:gd name="T44" fmla="*/ 136 w 180"/>
                  <a:gd name="T45" fmla="*/ 41 h 212"/>
                  <a:gd name="T46" fmla="*/ 132 w 180"/>
                  <a:gd name="T47" fmla="*/ 38 h 212"/>
                  <a:gd name="T48" fmla="*/ 127 w 180"/>
                  <a:gd name="T49" fmla="*/ 40 h 212"/>
                  <a:gd name="T50" fmla="*/ 120 w 180"/>
                  <a:gd name="T51" fmla="*/ 46 h 212"/>
                  <a:gd name="T52" fmla="*/ 41 w 180"/>
                  <a:gd name="T53" fmla="*/ 131 h 212"/>
                  <a:gd name="T54" fmla="*/ 30 w 180"/>
                  <a:gd name="T55" fmla="*/ 145 h 212"/>
                  <a:gd name="T56" fmla="*/ 20 w 180"/>
                  <a:gd name="T57" fmla="*/ 161 h 212"/>
                  <a:gd name="T58" fmla="*/ 15 w 180"/>
                  <a:gd name="T59" fmla="*/ 177 h 212"/>
                  <a:gd name="T60" fmla="*/ 19 w 180"/>
                  <a:gd name="T61" fmla="*/ 192 h 212"/>
                  <a:gd name="T62" fmla="*/ 29 w 180"/>
                  <a:gd name="T63" fmla="*/ 200 h 212"/>
                  <a:gd name="T64" fmla="*/ 43 w 180"/>
                  <a:gd name="T65" fmla="*/ 197 h 212"/>
                  <a:gd name="T66" fmla="*/ 56 w 180"/>
                  <a:gd name="T67" fmla="*/ 188 h 212"/>
                  <a:gd name="T68" fmla="*/ 69 w 180"/>
                  <a:gd name="T69" fmla="*/ 176 h 212"/>
                  <a:gd name="T70" fmla="*/ 127 w 180"/>
                  <a:gd name="T71" fmla="*/ 113 h 212"/>
                  <a:gd name="T72" fmla="*/ 145 w 180"/>
                  <a:gd name="T73" fmla="*/ 92 h 212"/>
                  <a:gd name="T74" fmla="*/ 152 w 180"/>
                  <a:gd name="T75" fmla="*/ 79 h 212"/>
                  <a:gd name="T76" fmla="*/ 153 w 180"/>
                  <a:gd name="T77" fmla="*/ 69 h 212"/>
                  <a:gd name="T78" fmla="*/ 151 w 180"/>
                  <a:gd name="T79" fmla="*/ 62 h 212"/>
                  <a:gd name="T80" fmla="*/ 158 w 180"/>
                  <a:gd name="T81" fmla="*/ 54 h 212"/>
                  <a:gd name="T82" fmla="*/ 180 w 180"/>
                  <a:gd name="T83" fmla="*/ 89 h 212"/>
                  <a:gd name="T84" fmla="*/ 173 w 180"/>
                  <a:gd name="T85" fmla="*/ 97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0" h="212">
                    <a:moveTo>
                      <a:pt x="173" y="97"/>
                    </a:moveTo>
                    <a:cubicBezTo>
                      <a:pt x="172" y="96"/>
                      <a:pt x="171" y="95"/>
                      <a:pt x="169" y="93"/>
                    </a:cubicBezTo>
                    <a:cubicBezTo>
                      <a:pt x="167" y="92"/>
                      <a:pt x="164" y="91"/>
                      <a:pt x="162" y="91"/>
                    </a:cubicBezTo>
                    <a:cubicBezTo>
                      <a:pt x="160" y="92"/>
                      <a:pt x="156" y="94"/>
                      <a:pt x="151" y="99"/>
                    </a:cubicBezTo>
                    <a:cubicBezTo>
                      <a:pt x="145" y="104"/>
                      <a:pt x="139" y="110"/>
                      <a:pt x="132" y="117"/>
                    </a:cubicBezTo>
                    <a:cubicBezTo>
                      <a:pt x="71" y="185"/>
                      <a:pt x="71" y="185"/>
                      <a:pt x="71" y="185"/>
                    </a:cubicBezTo>
                    <a:cubicBezTo>
                      <a:pt x="63" y="193"/>
                      <a:pt x="55" y="200"/>
                      <a:pt x="48" y="204"/>
                    </a:cubicBezTo>
                    <a:cubicBezTo>
                      <a:pt x="41" y="208"/>
                      <a:pt x="35" y="211"/>
                      <a:pt x="29" y="212"/>
                    </a:cubicBezTo>
                    <a:cubicBezTo>
                      <a:pt x="23" y="212"/>
                      <a:pt x="18" y="212"/>
                      <a:pt x="15" y="210"/>
                    </a:cubicBezTo>
                    <a:cubicBezTo>
                      <a:pt x="11" y="208"/>
                      <a:pt x="8" y="206"/>
                      <a:pt x="6" y="202"/>
                    </a:cubicBezTo>
                    <a:cubicBezTo>
                      <a:pt x="3" y="197"/>
                      <a:pt x="1" y="191"/>
                      <a:pt x="1" y="185"/>
                    </a:cubicBezTo>
                    <a:cubicBezTo>
                      <a:pt x="0" y="178"/>
                      <a:pt x="1" y="172"/>
                      <a:pt x="3" y="165"/>
                    </a:cubicBezTo>
                    <a:cubicBezTo>
                      <a:pt x="5" y="158"/>
                      <a:pt x="8" y="151"/>
                      <a:pt x="12" y="144"/>
                    </a:cubicBezTo>
                    <a:cubicBezTo>
                      <a:pt x="16" y="138"/>
                      <a:pt x="21" y="131"/>
                      <a:pt x="27" y="125"/>
                    </a:cubicBezTo>
                    <a:cubicBezTo>
                      <a:pt x="111" y="34"/>
                      <a:pt x="111" y="34"/>
                      <a:pt x="111" y="34"/>
                    </a:cubicBezTo>
                    <a:cubicBezTo>
                      <a:pt x="113" y="31"/>
                      <a:pt x="115" y="29"/>
                      <a:pt x="116" y="27"/>
                    </a:cubicBezTo>
                    <a:cubicBezTo>
                      <a:pt x="117" y="25"/>
                      <a:pt x="118" y="22"/>
                      <a:pt x="119" y="19"/>
                    </a:cubicBezTo>
                    <a:cubicBezTo>
                      <a:pt x="119" y="17"/>
                      <a:pt x="119" y="15"/>
                      <a:pt x="119" y="13"/>
                    </a:cubicBezTo>
                    <a:cubicBezTo>
                      <a:pt x="118" y="11"/>
                      <a:pt x="118" y="9"/>
                      <a:pt x="117" y="8"/>
                    </a:cubicBezTo>
                    <a:cubicBezTo>
                      <a:pt x="124" y="0"/>
                      <a:pt x="124" y="0"/>
                      <a:pt x="124" y="0"/>
                    </a:cubicBezTo>
                    <a:cubicBezTo>
                      <a:pt x="147" y="36"/>
                      <a:pt x="147" y="36"/>
                      <a:pt x="147" y="36"/>
                    </a:cubicBezTo>
                    <a:cubicBezTo>
                      <a:pt x="140" y="44"/>
                      <a:pt x="140" y="44"/>
                      <a:pt x="140" y="44"/>
                    </a:cubicBezTo>
                    <a:cubicBezTo>
                      <a:pt x="139" y="43"/>
                      <a:pt x="138" y="42"/>
                      <a:pt x="136" y="41"/>
                    </a:cubicBezTo>
                    <a:cubicBezTo>
                      <a:pt x="135" y="40"/>
                      <a:pt x="133" y="39"/>
                      <a:pt x="132" y="38"/>
                    </a:cubicBezTo>
                    <a:cubicBezTo>
                      <a:pt x="131" y="38"/>
                      <a:pt x="129" y="39"/>
                      <a:pt x="127" y="40"/>
                    </a:cubicBezTo>
                    <a:cubicBezTo>
                      <a:pt x="124" y="42"/>
                      <a:pt x="122" y="44"/>
                      <a:pt x="120" y="46"/>
                    </a:cubicBezTo>
                    <a:cubicBezTo>
                      <a:pt x="41" y="131"/>
                      <a:pt x="41" y="131"/>
                      <a:pt x="41" y="131"/>
                    </a:cubicBezTo>
                    <a:cubicBezTo>
                      <a:pt x="37" y="136"/>
                      <a:pt x="34" y="140"/>
                      <a:pt x="30" y="145"/>
                    </a:cubicBezTo>
                    <a:cubicBezTo>
                      <a:pt x="26" y="150"/>
                      <a:pt x="23" y="156"/>
                      <a:pt x="20" y="161"/>
                    </a:cubicBezTo>
                    <a:cubicBezTo>
                      <a:pt x="17" y="167"/>
                      <a:pt x="16" y="172"/>
                      <a:pt x="15" y="177"/>
                    </a:cubicBezTo>
                    <a:cubicBezTo>
                      <a:pt x="14" y="183"/>
                      <a:pt x="16" y="187"/>
                      <a:pt x="19" y="192"/>
                    </a:cubicBezTo>
                    <a:cubicBezTo>
                      <a:pt x="21" y="197"/>
                      <a:pt x="25" y="199"/>
                      <a:pt x="29" y="200"/>
                    </a:cubicBezTo>
                    <a:cubicBezTo>
                      <a:pt x="33" y="200"/>
                      <a:pt x="38" y="199"/>
                      <a:pt x="43" y="197"/>
                    </a:cubicBezTo>
                    <a:cubicBezTo>
                      <a:pt x="47" y="195"/>
                      <a:pt x="52" y="192"/>
                      <a:pt x="56" y="188"/>
                    </a:cubicBezTo>
                    <a:cubicBezTo>
                      <a:pt x="61" y="184"/>
                      <a:pt x="65" y="180"/>
                      <a:pt x="69" y="176"/>
                    </a:cubicBezTo>
                    <a:cubicBezTo>
                      <a:pt x="127" y="113"/>
                      <a:pt x="127" y="113"/>
                      <a:pt x="127" y="113"/>
                    </a:cubicBezTo>
                    <a:cubicBezTo>
                      <a:pt x="135" y="105"/>
                      <a:pt x="141" y="98"/>
                      <a:pt x="145" y="92"/>
                    </a:cubicBezTo>
                    <a:cubicBezTo>
                      <a:pt x="149" y="86"/>
                      <a:pt x="152" y="82"/>
                      <a:pt x="152" y="79"/>
                    </a:cubicBezTo>
                    <a:cubicBezTo>
                      <a:pt x="153" y="76"/>
                      <a:pt x="153" y="72"/>
                      <a:pt x="153" y="69"/>
                    </a:cubicBezTo>
                    <a:cubicBezTo>
                      <a:pt x="152" y="65"/>
                      <a:pt x="152" y="63"/>
                      <a:pt x="151" y="62"/>
                    </a:cubicBezTo>
                    <a:cubicBezTo>
                      <a:pt x="158" y="54"/>
                      <a:pt x="158" y="54"/>
                      <a:pt x="158" y="54"/>
                    </a:cubicBezTo>
                    <a:cubicBezTo>
                      <a:pt x="180" y="89"/>
                      <a:pt x="180" y="89"/>
                      <a:pt x="180" y="89"/>
                    </a:cubicBezTo>
                    <a:lnTo>
                      <a:pt x="173" y="97"/>
                    </a:lnTo>
                    <a:close/>
                  </a:path>
                </a:pathLst>
              </a:custGeom>
              <a:solidFill>
                <a:srgbClr val="898989"/>
              </a:solidFill>
              <a:ln>
                <a:noFill/>
              </a:ln>
            </p:spPr>
            <p:txBody>
              <a:bodyPr anchor="ctr"/>
              <a:lstStyle/>
              <a:p>
                <a:pPr algn="ctr"/>
                <a:endParaRPr/>
              </a:p>
            </p:txBody>
          </p:sp>
          <p:sp>
            <p:nvSpPr>
              <p:cNvPr id="30" name="iṣľíďê">
                <a:extLst>
                  <a:ext uri="{FF2B5EF4-FFF2-40B4-BE49-F238E27FC236}">
                    <a16:creationId xmlns:a16="http://schemas.microsoft.com/office/drawing/2014/main" id="{7EAE270D-A360-4880-8DA7-51FA00E946FC}"/>
                  </a:ext>
                </a:extLst>
              </p:cNvPr>
              <p:cNvSpPr/>
              <p:nvPr/>
            </p:nvSpPr>
            <p:spPr bwMode="auto">
              <a:xfrm>
                <a:off x="2403476" y="3760788"/>
                <a:ext cx="155575" cy="190500"/>
              </a:xfrm>
              <a:custGeom>
                <a:avLst/>
                <a:gdLst>
                  <a:gd name="T0" fmla="*/ 190 w 197"/>
                  <a:gd name="T1" fmla="*/ 97 h 243"/>
                  <a:gd name="T2" fmla="*/ 185 w 197"/>
                  <a:gd name="T3" fmla="*/ 94 h 243"/>
                  <a:gd name="T4" fmla="*/ 179 w 197"/>
                  <a:gd name="T5" fmla="*/ 93 h 243"/>
                  <a:gd name="T6" fmla="*/ 168 w 197"/>
                  <a:gd name="T7" fmla="*/ 101 h 243"/>
                  <a:gd name="T8" fmla="*/ 150 w 197"/>
                  <a:gd name="T9" fmla="*/ 121 h 243"/>
                  <a:gd name="T10" fmla="*/ 51 w 197"/>
                  <a:gd name="T11" fmla="*/ 243 h 243"/>
                  <a:gd name="T12" fmla="*/ 48 w 197"/>
                  <a:gd name="T13" fmla="*/ 238 h 243"/>
                  <a:gd name="T14" fmla="*/ 123 w 197"/>
                  <a:gd name="T15" fmla="*/ 52 h 243"/>
                  <a:gd name="T16" fmla="*/ 53 w 197"/>
                  <a:gd name="T17" fmla="*/ 138 h 243"/>
                  <a:gd name="T18" fmla="*/ 36 w 197"/>
                  <a:gd name="T19" fmla="*/ 161 h 243"/>
                  <a:gd name="T20" fmla="*/ 29 w 197"/>
                  <a:gd name="T21" fmla="*/ 175 h 243"/>
                  <a:gd name="T22" fmla="*/ 29 w 197"/>
                  <a:gd name="T23" fmla="*/ 185 h 243"/>
                  <a:gd name="T24" fmla="*/ 31 w 197"/>
                  <a:gd name="T25" fmla="*/ 193 h 243"/>
                  <a:gd name="T26" fmla="*/ 24 w 197"/>
                  <a:gd name="T27" fmla="*/ 201 h 243"/>
                  <a:gd name="T28" fmla="*/ 0 w 197"/>
                  <a:gd name="T29" fmla="*/ 168 h 243"/>
                  <a:gd name="T30" fmla="*/ 7 w 197"/>
                  <a:gd name="T31" fmla="*/ 159 h 243"/>
                  <a:gd name="T32" fmla="*/ 12 w 197"/>
                  <a:gd name="T33" fmla="*/ 162 h 243"/>
                  <a:gd name="T34" fmla="*/ 19 w 197"/>
                  <a:gd name="T35" fmla="*/ 163 h 243"/>
                  <a:gd name="T36" fmla="*/ 29 w 197"/>
                  <a:gd name="T37" fmla="*/ 156 h 243"/>
                  <a:gd name="T38" fmla="*/ 48 w 197"/>
                  <a:gd name="T39" fmla="*/ 134 h 243"/>
                  <a:gd name="T40" fmla="*/ 114 w 197"/>
                  <a:gd name="T41" fmla="*/ 52 h 243"/>
                  <a:gd name="T42" fmla="*/ 123 w 197"/>
                  <a:gd name="T43" fmla="*/ 40 h 243"/>
                  <a:gd name="T44" fmla="*/ 128 w 197"/>
                  <a:gd name="T45" fmla="*/ 29 h 243"/>
                  <a:gd name="T46" fmla="*/ 129 w 197"/>
                  <a:gd name="T47" fmla="*/ 17 h 243"/>
                  <a:gd name="T48" fmla="*/ 127 w 197"/>
                  <a:gd name="T49" fmla="*/ 8 h 243"/>
                  <a:gd name="T50" fmla="*/ 134 w 197"/>
                  <a:gd name="T51" fmla="*/ 0 h 243"/>
                  <a:gd name="T52" fmla="*/ 151 w 197"/>
                  <a:gd name="T53" fmla="*/ 24 h 243"/>
                  <a:gd name="T54" fmla="*/ 81 w 197"/>
                  <a:gd name="T55" fmla="*/ 196 h 243"/>
                  <a:gd name="T56" fmla="*/ 145 w 197"/>
                  <a:gd name="T57" fmla="*/ 117 h 243"/>
                  <a:gd name="T58" fmla="*/ 162 w 197"/>
                  <a:gd name="T59" fmla="*/ 94 h 243"/>
                  <a:gd name="T60" fmla="*/ 169 w 197"/>
                  <a:gd name="T61" fmla="*/ 81 h 243"/>
                  <a:gd name="T62" fmla="*/ 168 w 197"/>
                  <a:gd name="T63" fmla="*/ 71 h 243"/>
                  <a:gd name="T64" fmla="*/ 166 w 197"/>
                  <a:gd name="T65" fmla="*/ 63 h 243"/>
                  <a:gd name="T66" fmla="*/ 173 w 197"/>
                  <a:gd name="T67" fmla="*/ 55 h 243"/>
                  <a:gd name="T68" fmla="*/ 197 w 197"/>
                  <a:gd name="T69" fmla="*/ 88 h 243"/>
                  <a:gd name="T70" fmla="*/ 190 w 197"/>
                  <a:gd name="T71" fmla="*/ 97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7" h="243">
                    <a:moveTo>
                      <a:pt x="190" y="97"/>
                    </a:moveTo>
                    <a:cubicBezTo>
                      <a:pt x="189" y="96"/>
                      <a:pt x="188" y="95"/>
                      <a:pt x="185" y="94"/>
                    </a:cubicBezTo>
                    <a:cubicBezTo>
                      <a:pt x="182" y="93"/>
                      <a:pt x="180" y="92"/>
                      <a:pt x="179" y="93"/>
                    </a:cubicBezTo>
                    <a:cubicBezTo>
                      <a:pt x="176" y="93"/>
                      <a:pt x="172" y="96"/>
                      <a:pt x="168" y="101"/>
                    </a:cubicBezTo>
                    <a:cubicBezTo>
                      <a:pt x="163" y="106"/>
                      <a:pt x="157" y="113"/>
                      <a:pt x="150" y="121"/>
                    </a:cubicBezTo>
                    <a:cubicBezTo>
                      <a:pt x="51" y="243"/>
                      <a:pt x="51" y="243"/>
                      <a:pt x="51" y="243"/>
                    </a:cubicBezTo>
                    <a:cubicBezTo>
                      <a:pt x="48" y="238"/>
                      <a:pt x="48" y="238"/>
                      <a:pt x="48" y="238"/>
                    </a:cubicBezTo>
                    <a:cubicBezTo>
                      <a:pt x="123" y="52"/>
                      <a:pt x="123" y="52"/>
                      <a:pt x="123" y="52"/>
                    </a:cubicBezTo>
                    <a:cubicBezTo>
                      <a:pt x="53" y="138"/>
                      <a:pt x="53" y="138"/>
                      <a:pt x="53" y="138"/>
                    </a:cubicBezTo>
                    <a:cubicBezTo>
                      <a:pt x="45" y="148"/>
                      <a:pt x="40" y="155"/>
                      <a:pt x="36" y="161"/>
                    </a:cubicBezTo>
                    <a:cubicBezTo>
                      <a:pt x="32" y="167"/>
                      <a:pt x="30" y="171"/>
                      <a:pt x="29" y="175"/>
                    </a:cubicBezTo>
                    <a:cubicBezTo>
                      <a:pt x="28" y="177"/>
                      <a:pt x="28" y="181"/>
                      <a:pt x="29" y="185"/>
                    </a:cubicBezTo>
                    <a:cubicBezTo>
                      <a:pt x="30" y="189"/>
                      <a:pt x="30" y="192"/>
                      <a:pt x="31" y="193"/>
                    </a:cubicBezTo>
                    <a:cubicBezTo>
                      <a:pt x="24" y="201"/>
                      <a:pt x="24" y="201"/>
                      <a:pt x="24" y="201"/>
                    </a:cubicBezTo>
                    <a:cubicBezTo>
                      <a:pt x="0" y="168"/>
                      <a:pt x="0" y="168"/>
                      <a:pt x="0" y="168"/>
                    </a:cubicBezTo>
                    <a:cubicBezTo>
                      <a:pt x="7" y="159"/>
                      <a:pt x="7" y="159"/>
                      <a:pt x="7" y="159"/>
                    </a:cubicBezTo>
                    <a:cubicBezTo>
                      <a:pt x="8" y="160"/>
                      <a:pt x="10" y="161"/>
                      <a:pt x="12" y="162"/>
                    </a:cubicBezTo>
                    <a:cubicBezTo>
                      <a:pt x="15" y="163"/>
                      <a:pt x="17" y="164"/>
                      <a:pt x="19" y="163"/>
                    </a:cubicBezTo>
                    <a:cubicBezTo>
                      <a:pt x="21" y="162"/>
                      <a:pt x="25" y="160"/>
                      <a:pt x="29" y="156"/>
                    </a:cubicBezTo>
                    <a:cubicBezTo>
                      <a:pt x="33" y="152"/>
                      <a:pt x="39" y="145"/>
                      <a:pt x="48" y="134"/>
                    </a:cubicBezTo>
                    <a:cubicBezTo>
                      <a:pt x="114" y="52"/>
                      <a:pt x="114" y="52"/>
                      <a:pt x="114" y="52"/>
                    </a:cubicBezTo>
                    <a:cubicBezTo>
                      <a:pt x="117" y="48"/>
                      <a:pt x="120" y="44"/>
                      <a:pt x="123" y="40"/>
                    </a:cubicBezTo>
                    <a:cubicBezTo>
                      <a:pt x="125" y="36"/>
                      <a:pt x="127" y="32"/>
                      <a:pt x="128" y="29"/>
                    </a:cubicBezTo>
                    <a:cubicBezTo>
                      <a:pt x="129" y="25"/>
                      <a:pt x="129" y="21"/>
                      <a:pt x="129" y="17"/>
                    </a:cubicBezTo>
                    <a:cubicBezTo>
                      <a:pt x="129" y="13"/>
                      <a:pt x="128" y="10"/>
                      <a:pt x="127" y="8"/>
                    </a:cubicBezTo>
                    <a:cubicBezTo>
                      <a:pt x="134" y="0"/>
                      <a:pt x="134" y="0"/>
                      <a:pt x="134" y="0"/>
                    </a:cubicBezTo>
                    <a:cubicBezTo>
                      <a:pt x="151" y="24"/>
                      <a:pt x="151" y="24"/>
                      <a:pt x="151" y="24"/>
                    </a:cubicBezTo>
                    <a:cubicBezTo>
                      <a:pt x="81" y="196"/>
                      <a:pt x="81" y="196"/>
                      <a:pt x="81" y="196"/>
                    </a:cubicBezTo>
                    <a:cubicBezTo>
                      <a:pt x="145" y="117"/>
                      <a:pt x="145" y="117"/>
                      <a:pt x="145" y="117"/>
                    </a:cubicBezTo>
                    <a:cubicBezTo>
                      <a:pt x="153" y="108"/>
                      <a:pt x="158" y="100"/>
                      <a:pt x="162" y="94"/>
                    </a:cubicBezTo>
                    <a:cubicBezTo>
                      <a:pt x="166" y="88"/>
                      <a:pt x="168" y="84"/>
                      <a:pt x="169" y="81"/>
                    </a:cubicBezTo>
                    <a:cubicBezTo>
                      <a:pt x="169" y="78"/>
                      <a:pt x="169" y="75"/>
                      <a:pt x="168" y="71"/>
                    </a:cubicBezTo>
                    <a:cubicBezTo>
                      <a:pt x="168" y="68"/>
                      <a:pt x="167" y="65"/>
                      <a:pt x="166" y="63"/>
                    </a:cubicBezTo>
                    <a:cubicBezTo>
                      <a:pt x="173" y="55"/>
                      <a:pt x="173" y="55"/>
                      <a:pt x="173" y="55"/>
                    </a:cubicBezTo>
                    <a:cubicBezTo>
                      <a:pt x="197" y="88"/>
                      <a:pt x="197" y="88"/>
                      <a:pt x="197" y="88"/>
                    </a:cubicBezTo>
                    <a:lnTo>
                      <a:pt x="190" y="97"/>
                    </a:lnTo>
                    <a:close/>
                  </a:path>
                </a:pathLst>
              </a:custGeom>
              <a:solidFill>
                <a:srgbClr val="898989"/>
              </a:solidFill>
              <a:ln>
                <a:noFill/>
              </a:ln>
            </p:spPr>
            <p:txBody>
              <a:bodyPr anchor="ctr"/>
              <a:lstStyle/>
              <a:p>
                <a:pPr algn="ctr"/>
                <a:endParaRPr/>
              </a:p>
            </p:txBody>
          </p:sp>
          <p:sp>
            <p:nvSpPr>
              <p:cNvPr id="31" name="iŝḷíde">
                <a:extLst>
                  <a:ext uri="{FF2B5EF4-FFF2-40B4-BE49-F238E27FC236}">
                    <a16:creationId xmlns:a16="http://schemas.microsoft.com/office/drawing/2014/main" id="{50BBD9A2-B48D-4F57-B4F4-D9D53B3409CA}"/>
                  </a:ext>
                </a:extLst>
              </p:cNvPr>
              <p:cNvSpPr/>
              <p:nvPr/>
            </p:nvSpPr>
            <p:spPr bwMode="auto">
              <a:xfrm>
                <a:off x="2476501" y="3825876"/>
                <a:ext cx="107950" cy="179388"/>
              </a:xfrm>
              <a:custGeom>
                <a:avLst/>
                <a:gdLst>
                  <a:gd name="T0" fmla="*/ 31 w 137"/>
                  <a:gd name="T1" fmla="*/ 228 h 228"/>
                  <a:gd name="T2" fmla="*/ 0 w 137"/>
                  <a:gd name="T3" fmla="*/ 199 h 228"/>
                  <a:gd name="T4" fmla="*/ 5 w 137"/>
                  <a:gd name="T5" fmla="*/ 189 h 228"/>
                  <a:gd name="T6" fmla="*/ 9 w 137"/>
                  <a:gd name="T7" fmla="*/ 191 h 228"/>
                  <a:gd name="T8" fmla="*/ 14 w 137"/>
                  <a:gd name="T9" fmla="*/ 193 h 228"/>
                  <a:gd name="T10" fmla="*/ 19 w 137"/>
                  <a:gd name="T11" fmla="*/ 190 h 228"/>
                  <a:gd name="T12" fmla="*/ 24 w 137"/>
                  <a:gd name="T13" fmla="*/ 182 h 228"/>
                  <a:gd name="T14" fmla="*/ 101 w 137"/>
                  <a:gd name="T15" fmla="*/ 38 h 228"/>
                  <a:gd name="T16" fmla="*/ 105 w 137"/>
                  <a:gd name="T17" fmla="*/ 30 h 228"/>
                  <a:gd name="T18" fmla="*/ 105 w 137"/>
                  <a:gd name="T19" fmla="*/ 22 h 228"/>
                  <a:gd name="T20" fmla="*/ 103 w 137"/>
                  <a:gd name="T21" fmla="*/ 15 h 228"/>
                  <a:gd name="T22" fmla="*/ 101 w 137"/>
                  <a:gd name="T23" fmla="*/ 10 h 228"/>
                  <a:gd name="T24" fmla="*/ 106 w 137"/>
                  <a:gd name="T25" fmla="*/ 0 h 228"/>
                  <a:gd name="T26" fmla="*/ 137 w 137"/>
                  <a:gd name="T27" fmla="*/ 29 h 228"/>
                  <a:gd name="T28" fmla="*/ 132 w 137"/>
                  <a:gd name="T29" fmla="*/ 39 h 228"/>
                  <a:gd name="T30" fmla="*/ 128 w 137"/>
                  <a:gd name="T31" fmla="*/ 37 h 228"/>
                  <a:gd name="T32" fmla="*/ 123 w 137"/>
                  <a:gd name="T33" fmla="*/ 36 h 228"/>
                  <a:gd name="T34" fmla="*/ 118 w 137"/>
                  <a:gd name="T35" fmla="*/ 39 h 228"/>
                  <a:gd name="T36" fmla="*/ 112 w 137"/>
                  <a:gd name="T37" fmla="*/ 47 h 228"/>
                  <a:gd name="T38" fmla="*/ 35 w 137"/>
                  <a:gd name="T39" fmla="*/ 190 h 228"/>
                  <a:gd name="T40" fmla="*/ 32 w 137"/>
                  <a:gd name="T41" fmla="*/ 199 h 228"/>
                  <a:gd name="T42" fmla="*/ 31 w 137"/>
                  <a:gd name="T43" fmla="*/ 207 h 228"/>
                  <a:gd name="T44" fmla="*/ 33 w 137"/>
                  <a:gd name="T45" fmla="*/ 213 h 228"/>
                  <a:gd name="T46" fmla="*/ 36 w 137"/>
                  <a:gd name="T47" fmla="*/ 218 h 228"/>
                  <a:gd name="T48" fmla="*/ 31 w 137"/>
                  <a:gd name="T49"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28">
                    <a:moveTo>
                      <a:pt x="31" y="228"/>
                    </a:moveTo>
                    <a:cubicBezTo>
                      <a:pt x="0" y="199"/>
                      <a:pt x="0" y="199"/>
                      <a:pt x="0" y="199"/>
                    </a:cubicBezTo>
                    <a:cubicBezTo>
                      <a:pt x="5" y="189"/>
                      <a:pt x="5" y="189"/>
                      <a:pt x="5" y="189"/>
                    </a:cubicBezTo>
                    <a:cubicBezTo>
                      <a:pt x="6" y="189"/>
                      <a:pt x="7" y="190"/>
                      <a:pt x="9" y="191"/>
                    </a:cubicBezTo>
                    <a:cubicBezTo>
                      <a:pt x="11" y="193"/>
                      <a:pt x="13" y="193"/>
                      <a:pt x="14" y="193"/>
                    </a:cubicBezTo>
                    <a:cubicBezTo>
                      <a:pt x="15" y="193"/>
                      <a:pt x="17" y="192"/>
                      <a:pt x="19" y="190"/>
                    </a:cubicBezTo>
                    <a:cubicBezTo>
                      <a:pt x="20" y="189"/>
                      <a:pt x="22" y="186"/>
                      <a:pt x="24" y="182"/>
                    </a:cubicBezTo>
                    <a:cubicBezTo>
                      <a:pt x="101" y="38"/>
                      <a:pt x="101" y="38"/>
                      <a:pt x="101" y="38"/>
                    </a:cubicBezTo>
                    <a:cubicBezTo>
                      <a:pt x="103" y="35"/>
                      <a:pt x="104" y="32"/>
                      <a:pt x="105" y="30"/>
                    </a:cubicBezTo>
                    <a:cubicBezTo>
                      <a:pt x="106" y="27"/>
                      <a:pt x="106" y="24"/>
                      <a:pt x="105" y="22"/>
                    </a:cubicBezTo>
                    <a:cubicBezTo>
                      <a:pt x="105" y="20"/>
                      <a:pt x="104" y="18"/>
                      <a:pt x="103" y="15"/>
                    </a:cubicBezTo>
                    <a:cubicBezTo>
                      <a:pt x="103" y="13"/>
                      <a:pt x="102" y="11"/>
                      <a:pt x="101" y="10"/>
                    </a:cubicBezTo>
                    <a:cubicBezTo>
                      <a:pt x="106" y="0"/>
                      <a:pt x="106" y="0"/>
                      <a:pt x="106" y="0"/>
                    </a:cubicBezTo>
                    <a:cubicBezTo>
                      <a:pt x="137" y="29"/>
                      <a:pt x="137" y="29"/>
                      <a:pt x="137" y="29"/>
                    </a:cubicBezTo>
                    <a:cubicBezTo>
                      <a:pt x="132" y="39"/>
                      <a:pt x="132" y="39"/>
                      <a:pt x="132" y="39"/>
                    </a:cubicBezTo>
                    <a:cubicBezTo>
                      <a:pt x="131" y="38"/>
                      <a:pt x="130" y="37"/>
                      <a:pt x="128" y="37"/>
                    </a:cubicBezTo>
                    <a:cubicBezTo>
                      <a:pt x="126" y="36"/>
                      <a:pt x="125" y="36"/>
                      <a:pt x="123" y="36"/>
                    </a:cubicBezTo>
                    <a:cubicBezTo>
                      <a:pt x="121" y="36"/>
                      <a:pt x="119" y="37"/>
                      <a:pt x="118" y="39"/>
                    </a:cubicBezTo>
                    <a:cubicBezTo>
                      <a:pt x="116" y="41"/>
                      <a:pt x="114" y="44"/>
                      <a:pt x="112" y="47"/>
                    </a:cubicBezTo>
                    <a:cubicBezTo>
                      <a:pt x="35" y="190"/>
                      <a:pt x="35" y="190"/>
                      <a:pt x="35" y="190"/>
                    </a:cubicBezTo>
                    <a:cubicBezTo>
                      <a:pt x="34" y="193"/>
                      <a:pt x="33" y="196"/>
                      <a:pt x="32" y="199"/>
                    </a:cubicBezTo>
                    <a:cubicBezTo>
                      <a:pt x="31" y="202"/>
                      <a:pt x="31" y="205"/>
                      <a:pt x="31" y="207"/>
                    </a:cubicBezTo>
                    <a:cubicBezTo>
                      <a:pt x="31" y="209"/>
                      <a:pt x="32" y="210"/>
                      <a:pt x="33" y="213"/>
                    </a:cubicBezTo>
                    <a:cubicBezTo>
                      <a:pt x="34" y="215"/>
                      <a:pt x="35" y="217"/>
                      <a:pt x="36" y="218"/>
                    </a:cubicBezTo>
                    <a:lnTo>
                      <a:pt x="31" y="228"/>
                    </a:lnTo>
                    <a:close/>
                  </a:path>
                </a:pathLst>
              </a:custGeom>
              <a:solidFill>
                <a:srgbClr val="898989"/>
              </a:solidFill>
              <a:ln>
                <a:noFill/>
              </a:ln>
            </p:spPr>
            <p:txBody>
              <a:bodyPr anchor="ctr"/>
              <a:lstStyle/>
              <a:p>
                <a:pPr algn="ctr"/>
                <a:endParaRPr/>
              </a:p>
            </p:txBody>
          </p:sp>
          <p:sp>
            <p:nvSpPr>
              <p:cNvPr id="32" name="îṡḷíḍé">
                <a:extLst>
                  <a:ext uri="{FF2B5EF4-FFF2-40B4-BE49-F238E27FC236}">
                    <a16:creationId xmlns:a16="http://schemas.microsoft.com/office/drawing/2014/main" id="{6B361C17-627E-4B4C-856F-612054E5418A}"/>
                  </a:ext>
                </a:extLst>
              </p:cNvPr>
              <p:cNvSpPr/>
              <p:nvPr/>
            </p:nvSpPr>
            <p:spPr bwMode="auto">
              <a:xfrm>
                <a:off x="2533651" y="3856038"/>
                <a:ext cx="112713" cy="187325"/>
              </a:xfrm>
              <a:custGeom>
                <a:avLst/>
                <a:gdLst>
                  <a:gd name="T0" fmla="*/ 139 w 144"/>
                  <a:gd name="T1" fmla="*/ 75 h 237"/>
                  <a:gd name="T2" fmla="*/ 135 w 144"/>
                  <a:gd name="T3" fmla="*/ 73 h 237"/>
                  <a:gd name="T4" fmla="*/ 130 w 144"/>
                  <a:gd name="T5" fmla="*/ 74 h 237"/>
                  <a:gd name="T6" fmla="*/ 123 w 144"/>
                  <a:gd name="T7" fmla="*/ 80 h 237"/>
                  <a:gd name="T8" fmla="*/ 116 w 144"/>
                  <a:gd name="T9" fmla="*/ 89 h 237"/>
                  <a:gd name="T10" fmla="*/ 69 w 144"/>
                  <a:gd name="T11" fmla="*/ 150 h 237"/>
                  <a:gd name="T12" fmla="*/ 4 w 144"/>
                  <a:gd name="T13" fmla="*/ 237 h 237"/>
                  <a:gd name="T14" fmla="*/ 0 w 144"/>
                  <a:gd name="T15" fmla="*/ 234 h 237"/>
                  <a:gd name="T16" fmla="*/ 41 w 144"/>
                  <a:gd name="T17" fmla="*/ 116 h 237"/>
                  <a:gd name="T18" fmla="*/ 67 w 144"/>
                  <a:gd name="T19" fmla="*/ 39 h 237"/>
                  <a:gd name="T20" fmla="*/ 70 w 144"/>
                  <a:gd name="T21" fmla="*/ 30 h 237"/>
                  <a:gd name="T22" fmla="*/ 70 w 144"/>
                  <a:gd name="T23" fmla="*/ 21 h 237"/>
                  <a:gd name="T24" fmla="*/ 69 w 144"/>
                  <a:gd name="T25" fmla="*/ 15 h 237"/>
                  <a:gd name="T26" fmla="*/ 67 w 144"/>
                  <a:gd name="T27" fmla="*/ 11 h 237"/>
                  <a:gd name="T28" fmla="*/ 72 w 144"/>
                  <a:gd name="T29" fmla="*/ 0 h 237"/>
                  <a:gd name="T30" fmla="*/ 101 w 144"/>
                  <a:gd name="T31" fmla="*/ 26 h 237"/>
                  <a:gd name="T32" fmla="*/ 96 w 144"/>
                  <a:gd name="T33" fmla="*/ 37 h 237"/>
                  <a:gd name="T34" fmla="*/ 89 w 144"/>
                  <a:gd name="T35" fmla="*/ 33 h 237"/>
                  <a:gd name="T36" fmla="*/ 83 w 144"/>
                  <a:gd name="T37" fmla="*/ 36 h 237"/>
                  <a:gd name="T38" fmla="*/ 82 w 144"/>
                  <a:gd name="T39" fmla="*/ 40 h 237"/>
                  <a:gd name="T40" fmla="*/ 80 w 144"/>
                  <a:gd name="T41" fmla="*/ 44 h 237"/>
                  <a:gd name="T42" fmla="*/ 63 w 144"/>
                  <a:gd name="T43" fmla="*/ 94 h 237"/>
                  <a:gd name="T44" fmla="*/ 29 w 144"/>
                  <a:gd name="T45" fmla="*/ 194 h 237"/>
                  <a:gd name="T46" fmla="*/ 69 w 144"/>
                  <a:gd name="T47" fmla="*/ 140 h 237"/>
                  <a:gd name="T48" fmla="*/ 101 w 144"/>
                  <a:gd name="T49" fmla="*/ 97 h 237"/>
                  <a:gd name="T50" fmla="*/ 112 w 144"/>
                  <a:gd name="T51" fmla="*/ 81 h 237"/>
                  <a:gd name="T52" fmla="*/ 117 w 144"/>
                  <a:gd name="T53" fmla="*/ 73 h 237"/>
                  <a:gd name="T54" fmla="*/ 118 w 144"/>
                  <a:gd name="T55" fmla="*/ 67 h 237"/>
                  <a:gd name="T56" fmla="*/ 118 w 144"/>
                  <a:gd name="T57" fmla="*/ 60 h 237"/>
                  <a:gd name="T58" fmla="*/ 115 w 144"/>
                  <a:gd name="T59" fmla="*/ 55 h 237"/>
                  <a:gd name="T60" fmla="*/ 112 w 144"/>
                  <a:gd name="T61" fmla="*/ 51 h 237"/>
                  <a:gd name="T62" fmla="*/ 118 w 144"/>
                  <a:gd name="T63" fmla="*/ 41 h 237"/>
                  <a:gd name="T64" fmla="*/ 144 w 144"/>
                  <a:gd name="T65" fmla="*/ 64 h 237"/>
                  <a:gd name="T66" fmla="*/ 139 w 144"/>
                  <a:gd name="T67" fmla="*/ 7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 h="237">
                    <a:moveTo>
                      <a:pt x="139" y="75"/>
                    </a:moveTo>
                    <a:cubicBezTo>
                      <a:pt x="138" y="74"/>
                      <a:pt x="137" y="73"/>
                      <a:pt x="135" y="73"/>
                    </a:cubicBezTo>
                    <a:cubicBezTo>
                      <a:pt x="133" y="73"/>
                      <a:pt x="131" y="74"/>
                      <a:pt x="130" y="74"/>
                    </a:cubicBezTo>
                    <a:cubicBezTo>
                      <a:pt x="128" y="75"/>
                      <a:pt x="126" y="77"/>
                      <a:pt x="123" y="80"/>
                    </a:cubicBezTo>
                    <a:cubicBezTo>
                      <a:pt x="121" y="82"/>
                      <a:pt x="118" y="85"/>
                      <a:pt x="116" y="89"/>
                    </a:cubicBezTo>
                    <a:cubicBezTo>
                      <a:pt x="106" y="102"/>
                      <a:pt x="90" y="122"/>
                      <a:pt x="69" y="150"/>
                    </a:cubicBezTo>
                    <a:cubicBezTo>
                      <a:pt x="49" y="178"/>
                      <a:pt x="27" y="207"/>
                      <a:pt x="4" y="237"/>
                    </a:cubicBezTo>
                    <a:cubicBezTo>
                      <a:pt x="0" y="234"/>
                      <a:pt x="0" y="234"/>
                      <a:pt x="0" y="234"/>
                    </a:cubicBezTo>
                    <a:cubicBezTo>
                      <a:pt x="14" y="193"/>
                      <a:pt x="28" y="154"/>
                      <a:pt x="41" y="116"/>
                    </a:cubicBezTo>
                    <a:cubicBezTo>
                      <a:pt x="54" y="78"/>
                      <a:pt x="63" y="52"/>
                      <a:pt x="67" y="39"/>
                    </a:cubicBezTo>
                    <a:cubicBezTo>
                      <a:pt x="68" y="36"/>
                      <a:pt x="69" y="32"/>
                      <a:pt x="70" y="30"/>
                    </a:cubicBezTo>
                    <a:cubicBezTo>
                      <a:pt x="70" y="27"/>
                      <a:pt x="70" y="24"/>
                      <a:pt x="70" y="21"/>
                    </a:cubicBezTo>
                    <a:cubicBezTo>
                      <a:pt x="70" y="19"/>
                      <a:pt x="70" y="16"/>
                      <a:pt x="69" y="15"/>
                    </a:cubicBezTo>
                    <a:cubicBezTo>
                      <a:pt x="68" y="13"/>
                      <a:pt x="68" y="12"/>
                      <a:pt x="67" y="11"/>
                    </a:cubicBezTo>
                    <a:cubicBezTo>
                      <a:pt x="72" y="0"/>
                      <a:pt x="72" y="0"/>
                      <a:pt x="72" y="0"/>
                    </a:cubicBezTo>
                    <a:cubicBezTo>
                      <a:pt x="101" y="26"/>
                      <a:pt x="101" y="26"/>
                      <a:pt x="101" y="26"/>
                    </a:cubicBezTo>
                    <a:cubicBezTo>
                      <a:pt x="96" y="37"/>
                      <a:pt x="96" y="37"/>
                      <a:pt x="96" y="37"/>
                    </a:cubicBezTo>
                    <a:cubicBezTo>
                      <a:pt x="93" y="35"/>
                      <a:pt x="91" y="33"/>
                      <a:pt x="89" y="33"/>
                    </a:cubicBezTo>
                    <a:cubicBezTo>
                      <a:pt x="86" y="33"/>
                      <a:pt x="85" y="34"/>
                      <a:pt x="83" y="36"/>
                    </a:cubicBezTo>
                    <a:cubicBezTo>
                      <a:pt x="83" y="37"/>
                      <a:pt x="82" y="39"/>
                      <a:pt x="82" y="40"/>
                    </a:cubicBezTo>
                    <a:cubicBezTo>
                      <a:pt x="81" y="42"/>
                      <a:pt x="81" y="43"/>
                      <a:pt x="80" y="44"/>
                    </a:cubicBezTo>
                    <a:cubicBezTo>
                      <a:pt x="77" y="54"/>
                      <a:pt x="71" y="71"/>
                      <a:pt x="63" y="94"/>
                    </a:cubicBezTo>
                    <a:cubicBezTo>
                      <a:pt x="55" y="118"/>
                      <a:pt x="43" y="151"/>
                      <a:pt x="29" y="194"/>
                    </a:cubicBezTo>
                    <a:cubicBezTo>
                      <a:pt x="40" y="179"/>
                      <a:pt x="54" y="161"/>
                      <a:pt x="69" y="140"/>
                    </a:cubicBezTo>
                    <a:cubicBezTo>
                      <a:pt x="85" y="119"/>
                      <a:pt x="95" y="105"/>
                      <a:pt x="101" y="97"/>
                    </a:cubicBezTo>
                    <a:cubicBezTo>
                      <a:pt x="107" y="89"/>
                      <a:pt x="110" y="84"/>
                      <a:pt x="112" y="81"/>
                    </a:cubicBezTo>
                    <a:cubicBezTo>
                      <a:pt x="114" y="78"/>
                      <a:pt x="115" y="75"/>
                      <a:pt x="117" y="73"/>
                    </a:cubicBezTo>
                    <a:cubicBezTo>
                      <a:pt x="118" y="71"/>
                      <a:pt x="118" y="69"/>
                      <a:pt x="118" y="67"/>
                    </a:cubicBezTo>
                    <a:cubicBezTo>
                      <a:pt x="118" y="65"/>
                      <a:pt x="118" y="62"/>
                      <a:pt x="118" y="60"/>
                    </a:cubicBezTo>
                    <a:cubicBezTo>
                      <a:pt x="117" y="59"/>
                      <a:pt x="116" y="57"/>
                      <a:pt x="115" y="55"/>
                    </a:cubicBezTo>
                    <a:cubicBezTo>
                      <a:pt x="114" y="54"/>
                      <a:pt x="113" y="52"/>
                      <a:pt x="112" y="51"/>
                    </a:cubicBezTo>
                    <a:cubicBezTo>
                      <a:pt x="118" y="41"/>
                      <a:pt x="118" y="41"/>
                      <a:pt x="118" y="41"/>
                    </a:cubicBezTo>
                    <a:cubicBezTo>
                      <a:pt x="144" y="64"/>
                      <a:pt x="144" y="64"/>
                      <a:pt x="144" y="64"/>
                    </a:cubicBezTo>
                    <a:lnTo>
                      <a:pt x="139" y="75"/>
                    </a:lnTo>
                    <a:close/>
                  </a:path>
                </a:pathLst>
              </a:custGeom>
              <a:solidFill>
                <a:srgbClr val="898989"/>
              </a:solidFill>
              <a:ln>
                <a:noFill/>
              </a:ln>
            </p:spPr>
            <p:txBody>
              <a:bodyPr anchor="ctr"/>
              <a:lstStyle/>
              <a:p>
                <a:pPr algn="ctr"/>
                <a:endParaRPr/>
              </a:p>
            </p:txBody>
          </p:sp>
          <p:sp>
            <p:nvSpPr>
              <p:cNvPr id="33" name="ïṡľîdè">
                <a:extLst>
                  <a:ext uri="{FF2B5EF4-FFF2-40B4-BE49-F238E27FC236}">
                    <a16:creationId xmlns:a16="http://schemas.microsoft.com/office/drawing/2014/main" id="{D2E5A10B-4586-4A46-8809-0B418136C2CC}"/>
                  </a:ext>
                </a:extLst>
              </p:cNvPr>
              <p:cNvSpPr/>
              <p:nvPr/>
            </p:nvSpPr>
            <p:spPr bwMode="auto">
              <a:xfrm>
                <a:off x="2578101" y="3905251"/>
                <a:ext cx="119063" cy="201613"/>
              </a:xfrm>
              <a:custGeom>
                <a:avLst/>
                <a:gdLst>
                  <a:gd name="T0" fmla="*/ 90 w 152"/>
                  <a:gd name="T1" fmla="*/ 196 h 257"/>
                  <a:gd name="T2" fmla="*/ 61 w 152"/>
                  <a:gd name="T3" fmla="*/ 257 h 257"/>
                  <a:gd name="T4" fmla="*/ 0 w 152"/>
                  <a:gd name="T5" fmla="*/ 209 h 257"/>
                  <a:gd name="T6" fmla="*/ 5 w 152"/>
                  <a:gd name="T7" fmla="*/ 198 h 257"/>
                  <a:gd name="T8" fmla="*/ 9 w 152"/>
                  <a:gd name="T9" fmla="*/ 200 h 257"/>
                  <a:gd name="T10" fmla="*/ 14 w 152"/>
                  <a:gd name="T11" fmla="*/ 201 h 257"/>
                  <a:gd name="T12" fmla="*/ 19 w 152"/>
                  <a:gd name="T13" fmla="*/ 197 h 257"/>
                  <a:gd name="T14" fmla="*/ 23 w 152"/>
                  <a:gd name="T15" fmla="*/ 189 h 257"/>
                  <a:gd name="T16" fmla="*/ 92 w 152"/>
                  <a:gd name="T17" fmla="*/ 39 h 257"/>
                  <a:gd name="T18" fmla="*/ 95 w 152"/>
                  <a:gd name="T19" fmla="*/ 30 h 257"/>
                  <a:gd name="T20" fmla="*/ 95 w 152"/>
                  <a:gd name="T21" fmla="*/ 22 h 257"/>
                  <a:gd name="T22" fmla="*/ 93 w 152"/>
                  <a:gd name="T23" fmla="*/ 16 h 257"/>
                  <a:gd name="T24" fmla="*/ 90 w 152"/>
                  <a:gd name="T25" fmla="*/ 11 h 257"/>
                  <a:gd name="T26" fmla="*/ 95 w 152"/>
                  <a:gd name="T27" fmla="*/ 0 h 257"/>
                  <a:gd name="T28" fmla="*/ 152 w 152"/>
                  <a:gd name="T29" fmla="*/ 45 h 257"/>
                  <a:gd name="T30" fmla="*/ 129 w 152"/>
                  <a:gd name="T31" fmla="*/ 95 h 257"/>
                  <a:gd name="T32" fmla="*/ 125 w 152"/>
                  <a:gd name="T33" fmla="*/ 92 h 257"/>
                  <a:gd name="T34" fmla="*/ 131 w 152"/>
                  <a:gd name="T35" fmla="*/ 65 h 257"/>
                  <a:gd name="T36" fmla="*/ 131 w 152"/>
                  <a:gd name="T37" fmla="*/ 46 h 257"/>
                  <a:gd name="T38" fmla="*/ 128 w 152"/>
                  <a:gd name="T39" fmla="*/ 42 h 257"/>
                  <a:gd name="T40" fmla="*/ 123 w 152"/>
                  <a:gd name="T41" fmla="*/ 38 h 257"/>
                  <a:gd name="T42" fmla="*/ 111 w 152"/>
                  <a:gd name="T43" fmla="*/ 29 h 257"/>
                  <a:gd name="T44" fmla="*/ 73 w 152"/>
                  <a:gd name="T45" fmla="*/ 112 h 257"/>
                  <a:gd name="T46" fmla="*/ 82 w 152"/>
                  <a:gd name="T47" fmla="*/ 118 h 257"/>
                  <a:gd name="T48" fmla="*/ 88 w 152"/>
                  <a:gd name="T49" fmla="*/ 121 h 257"/>
                  <a:gd name="T50" fmla="*/ 95 w 152"/>
                  <a:gd name="T51" fmla="*/ 116 h 257"/>
                  <a:gd name="T52" fmla="*/ 102 w 152"/>
                  <a:gd name="T53" fmla="*/ 106 h 257"/>
                  <a:gd name="T54" fmla="*/ 109 w 152"/>
                  <a:gd name="T55" fmla="*/ 94 h 257"/>
                  <a:gd name="T56" fmla="*/ 113 w 152"/>
                  <a:gd name="T57" fmla="*/ 97 h 257"/>
                  <a:gd name="T58" fmla="*/ 76 w 152"/>
                  <a:gd name="T59" fmla="*/ 178 h 257"/>
                  <a:gd name="T60" fmla="*/ 72 w 152"/>
                  <a:gd name="T61" fmla="*/ 175 h 257"/>
                  <a:gd name="T62" fmla="*/ 78 w 152"/>
                  <a:gd name="T63" fmla="*/ 159 h 257"/>
                  <a:gd name="T64" fmla="*/ 81 w 152"/>
                  <a:gd name="T65" fmla="*/ 146 h 257"/>
                  <a:gd name="T66" fmla="*/ 81 w 152"/>
                  <a:gd name="T67" fmla="*/ 136 h 257"/>
                  <a:gd name="T68" fmla="*/ 76 w 152"/>
                  <a:gd name="T69" fmla="*/ 130 h 257"/>
                  <a:gd name="T70" fmla="*/ 68 w 152"/>
                  <a:gd name="T71" fmla="*/ 124 h 257"/>
                  <a:gd name="T72" fmla="*/ 39 w 152"/>
                  <a:gd name="T73" fmla="*/ 186 h 257"/>
                  <a:gd name="T74" fmla="*/ 33 w 152"/>
                  <a:gd name="T75" fmla="*/ 201 h 257"/>
                  <a:gd name="T76" fmla="*/ 31 w 152"/>
                  <a:gd name="T77" fmla="*/ 211 h 257"/>
                  <a:gd name="T78" fmla="*/ 33 w 152"/>
                  <a:gd name="T79" fmla="*/ 218 h 257"/>
                  <a:gd name="T80" fmla="*/ 39 w 152"/>
                  <a:gd name="T81" fmla="*/ 224 h 257"/>
                  <a:gd name="T82" fmla="*/ 44 w 152"/>
                  <a:gd name="T83" fmla="*/ 227 h 257"/>
                  <a:gd name="T84" fmla="*/ 49 w 152"/>
                  <a:gd name="T85" fmla="*/ 230 h 257"/>
                  <a:gd name="T86" fmla="*/ 54 w 152"/>
                  <a:gd name="T87" fmla="*/ 231 h 257"/>
                  <a:gd name="T88" fmla="*/ 59 w 152"/>
                  <a:gd name="T89" fmla="*/ 229 h 257"/>
                  <a:gd name="T90" fmla="*/ 73 w 152"/>
                  <a:gd name="T91" fmla="*/ 212 h 257"/>
                  <a:gd name="T92" fmla="*/ 86 w 152"/>
                  <a:gd name="T93" fmla="*/ 193 h 257"/>
                  <a:gd name="T94" fmla="*/ 90 w 152"/>
                  <a:gd name="T95" fmla="*/ 19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257">
                    <a:moveTo>
                      <a:pt x="90" y="196"/>
                    </a:moveTo>
                    <a:cubicBezTo>
                      <a:pt x="61" y="257"/>
                      <a:pt x="61" y="257"/>
                      <a:pt x="61" y="257"/>
                    </a:cubicBezTo>
                    <a:cubicBezTo>
                      <a:pt x="0" y="209"/>
                      <a:pt x="0" y="209"/>
                      <a:pt x="0" y="209"/>
                    </a:cubicBezTo>
                    <a:cubicBezTo>
                      <a:pt x="5" y="198"/>
                      <a:pt x="5" y="198"/>
                      <a:pt x="5" y="198"/>
                    </a:cubicBezTo>
                    <a:cubicBezTo>
                      <a:pt x="6" y="199"/>
                      <a:pt x="7" y="200"/>
                      <a:pt x="9" y="200"/>
                    </a:cubicBezTo>
                    <a:cubicBezTo>
                      <a:pt x="12" y="201"/>
                      <a:pt x="13" y="201"/>
                      <a:pt x="14" y="201"/>
                    </a:cubicBezTo>
                    <a:cubicBezTo>
                      <a:pt x="16" y="200"/>
                      <a:pt x="17" y="199"/>
                      <a:pt x="19" y="197"/>
                    </a:cubicBezTo>
                    <a:cubicBezTo>
                      <a:pt x="20" y="195"/>
                      <a:pt x="22" y="192"/>
                      <a:pt x="23" y="189"/>
                    </a:cubicBezTo>
                    <a:cubicBezTo>
                      <a:pt x="92" y="39"/>
                      <a:pt x="92" y="39"/>
                      <a:pt x="92" y="39"/>
                    </a:cubicBezTo>
                    <a:cubicBezTo>
                      <a:pt x="93" y="36"/>
                      <a:pt x="94" y="33"/>
                      <a:pt x="95" y="30"/>
                    </a:cubicBezTo>
                    <a:cubicBezTo>
                      <a:pt x="96" y="27"/>
                      <a:pt x="96" y="24"/>
                      <a:pt x="95" y="22"/>
                    </a:cubicBezTo>
                    <a:cubicBezTo>
                      <a:pt x="95" y="20"/>
                      <a:pt x="94" y="18"/>
                      <a:pt x="93" y="16"/>
                    </a:cubicBezTo>
                    <a:cubicBezTo>
                      <a:pt x="92" y="13"/>
                      <a:pt x="91" y="12"/>
                      <a:pt x="90" y="11"/>
                    </a:cubicBezTo>
                    <a:cubicBezTo>
                      <a:pt x="95" y="0"/>
                      <a:pt x="95" y="0"/>
                      <a:pt x="95" y="0"/>
                    </a:cubicBezTo>
                    <a:cubicBezTo>
                      <a:pt x="152" y="45"/>
                      <a:pt x="152" y="45"/>
                      <a:pt x="152" y="45"/>
                    </a:cubicBezTo>
                    <a:cubicBezTo>
                      <a:pt x="129" y="95"/>
                      <a:pt x="129" y="95"/>
                      <a:pt x="129" y="95"/>
                    </a:cubicBezTo>
                    <a:cubicBezTo>
                      <a:pt x="125" y="92"/>
                      <a:pt x="125" y="92"/>
                      <a:pt x="125" y="92"/>
                    </a:cubicBezTo>
                    <a:cubicBezTo>
                      <a:pt x="128" y="84"/>
                      <a:pt x="130" y="75"/>
                      <a:pt x="131" y="65"/>
                    </a:cubicBezTo>
                    <a:cubicBezTo>
                      <a:pt x="133" y="55"/>
                      <a:pt x="133" y="49"/>
                      <a:pt x="131" y="46"/>
                    </a:cubicBezTo>
                    <a:cubicBezTo>
                      <a:pt x="130" y="45"/>
                      <a:pt x="129" y="44"/>
                      <a:pt x="128" y="42"/>
                    </a:cubicBezTo>
                    <a:cubicBezTo>
                      <a:pt x="126" y="41"/>
                      <a:pt x="125" y="39"/>
                      <a:pt x="123" y="38"/>
                    </a:cubicBezTo>
                    <a:cubicBezTo>
                      <a:pt x="111" y="29"/>
                      <a:pt x="111" y="29"/>
                      <a:pt x="111" y="29"/>
                    </a:cubicBezTo>
                    <a:cubicBezTo>
                      <a:pt x="73" y="112"/>
                      <a:pt x="73" y="112"/>
                      <a:pt x="73" y="112"/>
                    </a:cubicBezTo>
                    <a:cubicBezTo>
                      <a:pt x="82" y="118"/>
                      <a:pt x="82" y="118"/>
                      <a:pt x="82" y="118"/>
                    </a:cubicBezTo>
                    <a:cubicBezTo>
                      <a:pt x="84" y="120"/>
                      <a:pt x="87" y="121"/>
                      <a:pt x="88" y="121"/>
                    </a:cubicBezTo>
                    <a:cubicBezTo>
                      <a:pt x="90" y="120"/>
                      <a:pt x="92" y="119"/>
                      <a:pt x="95" y="116"/>
                    </a:cubicBezTo>
                    <a:cubicBezTo>
                      <a:pt x="97" y="114"/>
                      <a:pt x="99" y="111"/>
                      <a:pt x="102" y="106"/>
                    </a:cubicBezTo>
                    <a:cubicBezTo>
                      <a:pt x="105" y="102"/>
                      <a:pt x="107" y="98"/>
                      <a:pt x="109" y="94"/>
                    </a:cubicBezTo>
                    <a:cubicBezTo>
                      <a:pt x="113" y="97"/>
                      <a:pt x="113" y="97"/>
                      <a:pt x="113" y="97"/>
                    </a:cubicBezTo>
                    <a:cubicBezTo>
                      <a:pt x="76" y="178"/>
                      <a:pt x="76" y="178"/>
                      <a:pt x="76" y="178"/>
                    </a:cubicBezTo>
                    <a:cubicBezTo>
                      <a:pt x="72" y="175"/>
                      <a:pt x="72" y="175"/>
                      <a:pt x="72" y="175"/>
                    </a:cubicBezTo>
                    <a:cubicBezTo>
                      <a:pt x="74" y="170"/>
                      <a:pt x="76" y="165"/>
                      <a:pt x="78" y="159"/>
                    </a:cubicBezTo>
                    <a:cubicBezTo>
                      <a:pt x="79" y="154"/>
                      <a:pt x="81" y="149"/>
                      <a:pt x="81" y="146"/>
                    </a:cubicBezTo>
                    <a:cubicBezTo>
                      <a:pt x="82" y="142"/>
                      <a:pt x="82" y="138"/>
                      <a:pt x="81" y="136"/>
                    </a:cubicBezTo>
                    <a:cubicBezTo>
                      <a:pt x="80" y="134"/>
                      <a:pt x="78" y="132"/>
                      <a:pt x="76" y="130"/>
                    </a:cubicBezTo>
                    <a:cubicBezTo>
                      <a:pt x="68" y="124"/>
                      <a:pt x="68" y="124"/>
                      <a:pt x="68" y="124"/>
                    </a:cubicBezTo>
                    <a:cubicBezTo>
                      <a:pt x="39" y="186"/>
                      <a:pt x="39" y="186"/>
                      <a:pt x="39" y="186"/>
                    </a:cubicBezTo>
                    <a:cubicBezTo>
                      <a:pt x="37" y="192"/>
                      <a:pt x="34" y="198"/>
                      <a:pt x="33" y="201"/>
                    </a:cubicBezTo>
                    <a:cubicBezTo>
                      <a:pt x="32" y="205"/>
                      <a:pt x="31" y="208"/>
                      <a:pt x="31" y="211"/>
                    </a:cubicBezTo>
                    <a:cubicBezTo>
                      <a:pt x="31" y="214"/>
                      <a:pt x="32" y="216"/>
                      <a:pt x="33" y="218"/>
                    </a:cubicBezTo>
                    <a:cubicBezTo>
                      <a:pt x="35" y="219"/>
                      <a:pt x="37" y="221"/>
                      <a:pt x="39" y="224"/>
                    </a:cubicBezTo>
                    <a:cubicBezTo>
                      <a:pt x="41" y="224"/>
                      <a:pt x="42" y="226"/>
                      <a:pt x="44" y="227"/>
                    </a:cubicBezTo>
                    <a:cubicBezTo>
                      <a:pt x="46" y="229"/>
                      <a:pt x="47" y="230"/>
                      <a:pt x="49" y="230"/>
                    </a:cubicBezTo>
                    <a:cubicBezTo>
                      <a:pt x="50" y="231"/>
                      <a:pt x="52" y="231"/>
                      <a:pt x="54" y="231"/>
                    </a:cubicBezTo>
                    <a:cubicBezTo>
                      <a:pt x="56" y="231"/>
                      <a:pt x="57" y="231"/>
                      <a:pt x="59" y="229"/>
                    </a:cubicBezTo>
                    <a:cubicBezTo>
                      <a:pt x="62" y="226"/>
                      <a:pt x="67" y="220"/>
                      <a:pt x="73" y="212"/>
                    </a:cubicBezTo>
                    <a:cubicBezTo>
                      <a:pt x="80" y="204"/>
                      <a:pt x="84" y="198"/>
                      <a:pt x="86" y="193"/>
                    </a:cubicBezTo>
                    <a:lnTo>
                      <a:pt x="90" y="196"/>
                    </a:lnTo>
                    <a:close/>
                  </a:path>
                </a:pathLst>
              </a:custGeom>
              <a:solidFill>
                <a:srgbClr val="898989"/>
              </a:solidFill>
              <a:ln>
                <a:noFill/>
              </a:ln>
            </p:spPr>
            <p:txBody>
              <a:bodyPr anchor="ctr"/>
              <a:lstStyle/>
              <a:p>
                <a:pPr algn="ctr"/>
                <a:endParaRPr/>
              </a:p>
            </p:txBody>
          </p:sp>
          <p:sp>
            <p:nvSpPr>
              <p:cNvPr id="34" name="íślîde">
                <a:extLst>
                  <a:ext uri="{FF2B5EF4-FFF2-40B4-BE49-F238E27FC236}">
                    <a16:creationId xmlns:a16="http://schemas.microsoft.com/office/drawing/2014/main" id="{DE1032F7-7B78-4010-A4A8-3C5689C3FD41}"/>
                  </a:ext>
                </a:extLst>
              </p:cNvPr>
              <p:cNvSpPr/>
              <p:nvPr/>
            </p:nvSpPr>
            <p:spPr bwMode="auto">
              <a:xfrm>
                <a:off x="2633663" y="3940176"/>
                <a:ext cx="107950" cy="209550"/>
              </a:xfrm>
              <a:custGeom>
                <a:avLst/>
                <a:gdLst>
                  <a:gd name="T0" fmla="*/ 72 w 138"/>
                  <a:gd name="T1" fmla="*/ 266 h 266"/>
                  <a:gd name="T2" fmla="*/ 52 w 138"/>
                  <a:gd name="T3" fmla="*/ 251 h 266"/>
                  <a:gd name="T4" fmla="*/ 63 w 138"/>
                  <a:gd name="T5" fmla="*/ 190 h 266"/>
                  <a:gd name="T6" fmla="*/ 70 w 138"/>
                  <a:gd name="T7" fmla="*/ 137 h 266"/>
                  <a:gd name="T8" fmla="*/ 63 w 138"/>
                  <a:gd name="T9" fmla="*/ 132 h 266"/>
                  <a:gd name="T10" fmla="*/ 34 w 138"/>
                  <a:gd name="T11" fmla="*/ 199 h 266"/>
                  <a:gd name="T12" fmla="*/ 30 w 138"/>
                  <a:gd name="T13" fmla="*/ 208 h 266"/>
                  <a:gd name="T14" fmla="*/ 30 w 138"/>
                  <a:gd name="T15" fmla="*/ 216 h 266"/>
                  <a:gd name="T16" fmla="*/ 33 w 138"/>
                  <a:gd name="T17" fmla="*/ 220 h 266"/>
                  <a:gd name="T18" fmla="*/ 36 w 138"/>
                  <a:gd name="T19" fmla="*/ 224 h 266"/>
                  <a:gd name="T20" fmla="*/ 32 w 138"/>
                  <a:gd name="T21" fmla="*/ 235 h 266"/>
                  <a:gd name="T22" fmla="*/ 0 w 138"/>
                  <a:gd name="T23" fmla="*/ 212 h 266"/>
                  <a:gd name="T24" fmla="*/ 5 w 138"/>
                  <a:gd name="T25" fmla="*/ 201 h 266"/>
                  <a:gd name="T26" fmla="*/ 9 w 138"/>
                  <a:gd name="T27" fmla="*/ 203 h 266"/>
                  <a:gd name="T28" fmla="*/ 13 w 138"/>
                  <a:gd name="T29" fmla="*/ 203 h 266"/>
                  <a:gd name="T30" fmla="*/ 18 w 138"/>
                  <a:gd name="T31" fmla="*/ 199 h 266"/>
                  <a:gd name="T32" fmla="*/ 23 w 138"/>
                  <a:gd name="T33" fmla="*/ 190 h 266"/>
                  <a:gd name="T34" fmla="*/ 89 w 138"/>
                  <a:gd name="T35" fmla="*/ 38 h 266"/>
                  <a:gd name="T36" fmla="*/ 92 w 138"/>
                  <a:gd name="T37" fmla="*/ 28 h 266"/>
                  <a:gd name="T38" fmla="*/ 92 w 138"/>
                  <a:gd name="T39" fmla="*/ 20 h 266"/>
                  <a:gd name="T40" fmla="*/ 90 w 138"/>
                  <a:gd name="T41" fmla="*/ 15 h 266"/>
                  <a:gd name="T42" fmla="*/ 87 w 138"/>
                  <a:gd name="T43" fmla="*/ 11 h 266"/>
                  <a:gd name="T44" fmla="*/ 92 w 138"/>
                  <a:gd name="T45" fmla="*/ 0 h 266"/>
                  <a:gd name="T46" fmla="*/ 126 w 138"/>
                  <a:gd name="T47" fmla="*/ 26 h 266"/>
                  <a:gd name="T48" fmla="*/ 134 w 138"/>
                  <a:gd name="T49" fmla="*/ 35 h 266"/>
                  <a:gd name="T50" fmla="*/ 137 w 138"/>
                  <a:gd name="T51" fmla="*/ 50 h 266"/>
                  <a:gd name="T52" fmla="*/ 136 w 138"/>
                  <a:gd name="T53" fmla="*/ 69 h 266"/>
                  <a:gd name="T54" fmla="*/ 128 w 138"/>
                  <a:gd name="T55" fmla="*/ 94 h 266"/>
                  <a:gd name="T56" fmla="*/ 117 w 138"/>
                  <a:gd name="T57" fmla="*/ 114 h 266"/>
                  <a:gd name="T58" fmla="*/ 106 w 138"/>
                  <a:gd name="T59" fmla="*/ 128 h 266"/>
                  <a:gd name="T60" fmla="*/ 96 w 138"/>
                  <a:gd name="T61" fmla="*/ 135 h 266"/>
                  <a:gd name="T62" fmla="*/ 85 w 138"/>
                  <a:gd name="T63" fmla="*/ 137 h 266"/>
                  <a:gd name="T64" fmla="*/ 79 w 138"/>
                  <a:gd name="T65" fmla="*/ 179 h 266"/>
                  <a:gd name="T66" fmla="*/ 73 w 138"/>
                  <a:gd name="T67" fmla="*/ 220 h 266"/>
                  <a:gd name="T68" fmla="*/ 71 w 138"/>
                  <a:gd name="T69" fmla="*/ 236 h 266"/>
                  <a:gd name="T70" fmla="*/ 72 w 138"/>
                  <a:gd name="T71" fmla="*/ 246 h 266"/>
                  <a:gd name="T72" fmla="*/ 74 w 138"/>
                  <a:gd name="T73" fmla="*/ 251 h 266"/>
                  <a:gd name="T74" fmla="*/ 77 w 138"/>
                  <a:gd name="T75" fmla="*/ 255 h 266"/>
                  <a:gd name="T76" fmla="*/ 72 w 138"/>
                  <a:gd name="T77" fmla="*/ 266 h 266"/>
                  <a:gd name="T78" fmla="*/ 113 w 138"/>
                  <a:gd name="T79" fmla="*/ 88 h 266"/>
                  <a:gd name="T80" fmla="*/ 122 w 138"/>
                  <a:gd name="T81" fmla="*/ 54 h 266"/>
                  <a:gd name="T82" fmla="*/ 116 w 138"/>
                  <a:gd name="T83" fmla="*/ 35 h 266"/>
                  <a:gd name="T84" fmla="*/ 108 w 138"/>
                  <a:gd name="T85" fmla="*/ 28 h 266"/>
                  <a:gd name="T86" fmla="*/ 68 w 138"/>
                  <a:gd name="T87" fmla="*/ 119 h 266"/>
                  <a:gd name="T88" fmla="*/ 75 w 138"/>
                  <a:gd name="T89" fmla="*/ 124 h 266"/>
                  <a:gd name="T90" fmla="*/ 93 w 138"/>
                  <a:gd name="T91" fmla="*/ 120 h 266"/>
                  <a:gd name="T92" fmla="*/ 113 w 138"/>
                  <a:gd name="T93" fmla="*/ 8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8" h="266">
                    <a:moveTo>
                      <a:pt x="72" y="266"/>
                    </a:moveTo>
                    <a:cubicBezTo>
                      <a:pt x="52" y="251"/>
                      <a:pt x="52" y="251"/>
                      <a:pt x="52" y="251"/>
                    </a:cubicBezTo>
                    <a:cubicBezTo>
                      <a:pt x="57" y="228"/>
                      <a:pt x="60" y="208"/>
                      <a:pt x="63" y="190"/>
                    </a:cubicBezTo>
                    <a:cubicBezTo>
                      <a:pt x="65" y="173"/>
                      <a:pt x="68" y="156"/>
                      <a:pt x="70" y="137"/>
                    </a:cubicBezTo>
                    <a:cubicBezTo>
                      <a:pt x="63" y="132"/>
                      <a:pt x="63" y="132"/>
                      <a:pt x="63" y="132"/>
                    </a:cubicBezTo>
                    <a:cubicBezTo>
                      <a:pt x="34" y="199"/>
                      <a:pt x="34" y="199"/>
                      <a:pt x="34" y="199"/>
                    </a:cubicBezTo>
                    <a:cubicBezTo>
                      <a:pt x="32" y="202"/>
                      <a:pt x="31" y="205"/>
                      <a:pt x="30" y="208"/>
                    </a:cubicBezTo>
                    <a:cubicBezTo>
                      <a:pt x="30" y="211"/>
                      <a:pt x="30" y="214"/>
                      <a:pt x="30" y="216"/>
                    </a:cubicBezTo>
                    <a:cubicBezTo>
                      <a:pt x="31" y="217"/>
                      <a:pt x="31" y="219"/>
                      <a:pt x="33" y="220"/>
                    </a:cubicBezTo>
                    <a:cubicBezTo>
                      <a:pt x="34" y="222"/>
                      <a:pt x="35" y="224"/>
                      <a:pt x="36" y="224"/>
                    </a:cubicBezTo>
                    <a:cubicBezTo>
                      <a:pt x="32" y="235"/>
                      <a:pt x="32" y="235"/>
                      <a:pt x="32" y="235"/>
                    </a:cubicBezTo>
                    <a:cubicBezTo>
                      <a:pt x="0" y="212"/>
                      <a:pt x="0" y="212"/>
                      <a:pt x="0" y="212"/>
                    </a:cubicBezTo>
                    <a:cubicBezTo>
                      <a:pt x="5" y="201"/>
                      <a:pt x="5" y="201"/>
                      <a:pt x="5" y="201"/>
                    </a:cubicBezTo>
                    <a:cubicBezTo>
                      <a:pt x="6" y="201"/>
                      <a:pt x="7" y="202"/>
                      <a:pt x="9" y="203"/>
                    </a:cubicBezTo>
                    <a:cubicBezTo>
                      <a:pt x="11" y="203"/>
                      <a:pt x="12" y="204"/>
                      <a:pt x="13" y="203"/>
                    </a:cubicBezTo>
                    <a:cubicBezTo>
                      <a:pt x="15" y="203"/>
                      <a:pt x="16" y="201"/>
                      <a:pt x="18" y="199"/>
                    </a:cubicBezTo>
                    <a:cubicBezTo>
                      <a:pt x="19" y="197"/>
                      <a:pt x="21" y="194"/>
                      <a:pt x="23" y="190"/>
                    </a:cubicBezTo>
                    <a:cubicBezTo>
                      <a:pt x="89" y="38"/>
                      <a:pt x="89" y="38"/>
                      <a:pt x="89" y="38"/>
                    </a:cubicBezTo>
                    <a:cubicBezTo>
                      <a:pt x="90" y="34"/>
                      <a:pt x="91" y="31"/>
                      <a:pt x="92" y="28"/>
                    </a:cubicBezTo>
                    <a:cubicBezTo>
                      <a:pt x="93" y="25"/>
                      <a:pt x="93" y="22"/>
                      <a:pt x="92" y="20"/>
                    </a:cubicBezTo>
                    <a:cubicBezTo>
                      <a:pt x="92" y="18"/>
                      <a:pt x="91" y="17"/>
                      <a:pt x="90" y="15"/>
                    </a:cubicBezTo>
                    <a:cubicBezTo>
                      <a:pt x="89" y="13"/>
                      <a:pt x="88" y="12"/>
                      <a:pt x="87" y="11"/>
                    </a:cubicBezTo>
                    <a:cubicBezTo>
                      <a:pt x="92" y="0"/>
                      <a:pt x="92" y="0"/>
                      <a:pt x="92" y="0"/>
                    </a:cubicBezTo>
                    <a:cubicBezTo>
                      <a:pt x="126" y="26"/>
                      <a:pt x="126" y="26"/>
                      <a:pt x="126" y="26"/>
                    </a:cubicBezTo>
                    <a:cubicBezTo>
                      <a:pt x="129" y="28"/>
                      <a:pt x="132" y="31"/>
                      <a:pt x="134" y="35"/>
                    </a:cubicBezTo>
                    <a:cubicBezTo>
                      <a:pt x="135" y="39"/>
                      <a:pt x="137" y="44"/>
                      <a:pt x="137" y="50"/>
                    </a:cubicBezTo>
                    <a:cubicBezTo>
                      <a:pt x="138" y="55"/>
                      <a:pt x="137" y="62"/>
                      <a:pt x="136" y="69"/>
                    </a:cubicBezTo>
                    <a:cubicBezTo>
                      <a:pt x="134" y="77"/>
                      <a:pt x="131" y="85"/>
                      <a:pt x="128" y="94"/>
                    </a:cubicBezTo>
                    <a:cubicBezTo>
                      <a:pt x="124" y="102"/>
                      <a:pt x="120" y="109"/>
                      <a:pt x="117" y="114"/>
                    </a:cubicBezTo>
                    <a:cubicBezTo>
                      <a:pt x="113" y="120"/>
                      <a:pt x="110" y="124"/>
                      <a:pt x="106" y="128"/>
                    </a:cubicBezTo>
                    <a:cubicBezTo>
                      <a:pt x="103" y="131"/>
                      <a:pt x="99" y="133"/>
                      <a:pt x="96" y="135"/>
                    </a:cubicBezTo>
                    <a:cubicBezTo>
                      <a:pt x="92" y="136"/>
                      <a:pt x="88" y="137"/>
                      <a:pt x="85" y="137"/>
                    </a:cubicBezTo>
                    <a:cubicBezTo>
                      <a:pt x="83" y="154"/>
                      <a:pt x="81" y="168"/>
                      <a:pt x="79" y="179"/>
                    </a:cubicBezTo>
                    <a:cubicBezTo>
                      <a:pt x="77" y="190"/>
                      <a:pt x="75" y="204"/>
                      <a:pt x="73" y="220"/>
                    </a:cubicBezTo>
                    <a:cubicBezTo>
                      <a:pt x="72" y="227"/>
                      <a:pt x="71" y="232"/>
                      <a:pt x="71" y="236"/>
                    </a:cubicBezTo>
                    <a:cubicBezTo>
                      <a:pt x="71" y="240"/>
                      <a:pt x="72" y="243"/>
                      <a:pt x="72" y="246"/>
                    </a:cubicBezTo>
                    <a:cubicBezTo>
                      <a:pt x="72" y="248"/>
                      <a:pt x="73" y="250"/>
                      <a:pt x="74" y="251"/>
                    </a:cubicBezTo>
                    <a:cubicBezTo>
                      <a:pt x="75" y="253"/>
                      <a:pt x="76" y="254"/>
                      <a:pt x="77" y="255"/>
                    </a:cubicBezTo>
                    <a:cubicBezTo>
                      <a:pt x="72" y="266"/>
                      <a:pt x="72" y="266"/>
                      <a:pt x="72" y="266"/>
                    </a:cubicBezTo>
                    <a:close/>
                    <a:moveTo>
                      <a:pt x="113" y="88"/>
                    </a:moveTo>
                    <a:cubicBezTo>
                      <a:pt x="119" y="75"/>
                      <a:pt x="122" y="64"/>
                      <a:pt x="122" y="54"/>
                    </a:cubicBezTo>
                    <a:cubicBezTo>
                      <a:pt x="123" y="45"/>
                      <a:pt x="121" y="38"/>
                      <a:pt x="116" y="35"/>
                    </a:cubicBezTo>
                    <a:cubicBezTo>
                      <a:pt x="108" y="28"/>
                      <a:pt x="108" y="28"/>
                      <a:pt x="108" y="28"/>
                    </a:cubicBezTo>
                    <a:cubicBezTo>
                      <a:pt x="68" y="119"/>
                      <a:pt x="68" y="119"/>
                      <a:pt x="68" y="119"/>
                    </a:cubicBezTo>
                    <a:cubicBezTo>
                      <a:pt x="75" y="124"/>
                      <a:pt x="75" y="124"/>
                      <a:pt x="75" y="124"/>
                    </a:cubicBezTo>
                    <a:cubicBezTo>
                      <a:pt x="80" y="128"/>
                      <a:pt x="86" y="126"/>
                      <a:pt x="93" y="120"/>
                    </a:cubicBezTo>
                    <a:cubicBezTo>
                      <a:pt x="100" y="113"/>
                      <a:pt x="107" y="103"/>
                      <a:pt x="113" y="88"/>
                    </a:cubicBezTo>
                    <a:close/>
                  </a:path>
                </a:pathLst>
              </a:custGeom>
              <a:solidFill>
                <a:srgbClr val="898989"/>
              </a:solidFill>
              <a:ln>
                <a:noFill/>
              </a:ln>
            </p:spPr>
            <p:txBody>
              <a:bodyPr anchor="ctr"/>
              <a:lstStyle/>
              <a:p>
                <a:pPr algn="ctr"/>
                <a:endParaRPr/>
              </a:p>
            </p:txBody>
          </p:sp>
          <p:sp>
            <p:nvSpPr>
              <p:cNvPr id="35" name="iŝļîḍé">
                <a:extLst>
                  <a:ext uri="{FF2B5EF4-FFF2-40B4-BE49-F238E27FC236}">
                    <a16:creationId xmlns:a16="http://schemas.microsoft.com/office/drawing/2014/main" id="{B262864B-F9CA-46EC-81E9-EA65034A9909}"/>
                  </a:ext>
                </a:extLst>
              </p:cNvPr>
              <p:cNvSpPr/>
              <p:nvPr/>
            </p:nvSpPr>
            <p:spPr bwMode="auto">
              <a:xfrm>
                <a:off x="2703513" y="3976688"/>
                <a:ext cx="84138" cy="193675"/>
              </a:xfrm>
              <a:custGeom>
                <a:avLst/>
                <a:gdLst>
                  <a:gd name="T0" fmla="*/ 76 w 108"/>
                  <a:gd name="T1" fmla="*/ 142 h 247"/>
                  <a:gd name="T2" fmla="*/ 76 w 108"/>
                  <a:gd name="T3" fmla="*/ 162 h 247"/>
                  <a:gd name="T4" fmla="*/ 71 w 108"/>
                  <a:gd name="T5" fmla="*/ 185 h 247"/>
                  <a:gd name="T6" fmla="*/ 51 w 108"/>
                  <a:gd name="T7" fmla="*/ 232 h 247"/>
                  <a:gd name="T8" fmla="*/ 27 w 108"/>
                  <a:gd name="T9" fmla="*/ 244 h 247"/>
                  <a:gd name="T10" fmla="*/ 17 w 108"/>
                  <a:gd name="T11" fmla="*/ 234 h 247"/>
                  <a:gd name="T12" fmla="*/ 10 w 108"/>
                  <a:gd name="T13" fmla="*/ 219 h 247"/>
                  <a:gd name="T14" fmla="*/ 5 w 108"/>
                  <a:gd name="T15" fmla="*/ 229 h 247"/>
                  <a:gd name="T16" fmla="*/ 0 w 108"/>
                  <a:gd name="T17" fmla="*/ 228 h 247"/>
                  <a:gd name="T18" fmla="*/ 19 w 108"/>
                  <a:gd name="T19" fmla="*/ 148 h 247"/>
                  <a:gd name="T20" fmla="*/ 23 w 108"/>
                  <a:gd name="T21" fmla="*/ 150 h 247"/>
                  <a:gd name="T22" fmla="*/ 20 w 108"/>
                  <a:gd name="T23" fmla="*/ 178 h 247"/>
                  <a:gd name="T24" fmla="*/ 20 w 108"/>
                  <a:gd name="T25" fmla="*/ 202 h 247"/>
                  <a:gd name="T26" fmla="*/ 23 w 108"/>
                  <a:gd name="T27" fmla="*/ 220 h 247"/>
                  <a:gd name="T28" fmla="*/ 31 w 108"/>
                  <a:gd name="T29" fmla="*/ 230 h 247"/>
                  <a:gd name="T30" fmla="*/ 39 w 108"/>
                  <a:gd name="T31" fmla="*/ 230 h 247"/>
                  <a:gd name="T32" fmla="*/ 46 w 108"/>
                  <a:gd name="T33" fmla="*/ 223 h 247"/>
                  <a:gd name="T34" fmla="*/ 51 w 108"/>
                  <a:gd name="T35" fmla="*/ 212 h 247"/>
                  <a:gd name="T36" fmla="*/ 56 w 108"/>
                  <a:gd name="T37" fmla="*/ 196 h 247"/>
                  <a:gd name="T38" fmla="*/ 60 w 108"/>
                  <a:gd name="T39" fmla="*/ 169 h 247"/>
                  <a:gd name="T40" fmla="*/ 56 w 108"/>
                  <a:gd name="T41" fmla="*/ 147 h 247"/>
                  <a:gd name="T42" fmla="*/ 50 w 108"/>
                  <a:gd name="T43" fmla="*/ 134 h 247"/>
                  <a:gd name="T44" fmla="*/ 44 w 108"/>
                  <a:gd name="T45" fmla="*/ 121 h 247"/>
                  <a:gd name="T46" fmla="*/ 39 w 108"/>
                  <a:gd name="T47" fmla="*/ 93 h 247"/>
                  <a:gd name="T48" fmla="*/ 44 w 108"/>
                  <a:gd name="T49" fmla="*/ 54 h 247"/>
                  <a:gd name="T50" fmla="*/ 52 w 108"/>
                  <a:gd name="T51" fmla="*/ 30 h 247"/>
                  <a:gd name="T52" fmla="*/ 62 w 108"/>
                  <a:gd name="T53" fmla="*/ 12 h 247"/>
                  <a:gd name="T54" fmla="*/ 73 w 108"/>
                  <a:gd name="T55" fmla="*/ 2 h 247"/>
                  <a:gd name="T56" fmla="*/ 84 w 108"/>
                  <a:gd name="T57" fmla="*/ 1 h 247"/>
                  <a:gd name="T58" fmla="*/ 93 w 108"/>
                  <a:gd name="T59" fmla="*/ 11 h 247"/>
                  <a:gd name="T60" fmla="*/ 98 w 108"/>
                  <a:gd name="T61" fmla="*/ 25 h 247"/>
                  <a:gd name="T62" fmla="*/ 103 w 108"/>
                  <a:gd name="T63" fmla="*/ 15 h 247"/>
                  <a:gd name="T64" fmla="*/ 108 w 108"/>
                  <a:gd name="T65" fmla="*/ 17 h 247"/>
                  <a:gd name="T66" fmla="*/ 89 w 108"/>
                  <a:gd name="T67" fmla="*/ 94 h 247"/>
                  <a:gd name="T68" fmla="*/ 85 w 108"/>
                  <a:gd name="T69" fmla="*/ 92 h 247"/>
                  <a:gd name="T70" fmla="*/ 88 w 108"/>
                  <a:gd name="T71" fmla="*/ 66 h 247"/>
                  <a:gd name="T72" fmla="*/ 89 w 108"/>
                  <a:gd name="T73" fmla="*/ 42 h 247"/>
                  <a:gd name="T74" fmla="*/ 87 w 108"/>
                  <a:gd name="T75" fmla="*/ 25 h 247"/>
                  <a:gd name="T76" fmla="*/ 80 w 108"/>
                  <a:gd name="T77" fmla="*/ 15 h 247"/>
                  <a:gd name="T78" fmla="*/ 68 w 108"/>
                  <a:gd name="T79" fmla="*/ 21 h 247"/>
                  <a:gd name="T80" fmla="*/ 58 w 108"/>
                  <a:gd name="T81" fmla="*/ 44 h 247"/>
                  <a:gd name="T82" fmla="*/ 55 w 108"/>
                  <a:gd name="T83" fmla="*/ 70 h 247"/>
                  <a:gd name="T84" fmla="*/ 58 w 108"/>
                  <a:gd name="T85" fmla="*/ 89 h 247"/>
                  <a:gd name="T86" fmla="*/ 64 w 108"/>
                  <a:gd name="T87" fmla="*/ 103 h 247"/>
                  <a:gd name="T88" fmla="*/ 69 w 108"/>
                  <a:gd name="T89" fmla="*/ 115 h 247"/>
                  <a:gd name="T90" fmla="*/ 74 w 108"/>
                  <a:gd name="T91" fmla="*/ 127 h 247"/>
                  <a:gd name="T92" fmla="*/ 76 w 108"/>
                  <a:gd name="T93" fmla="*/ 142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 h="247">
                    <a:moveTo>
                      <a:pt x="76" y="142"/>
                    </a:moveTo>
                    <a:cubicBezTo>
                      <a:pt x="76" y="148"/>
                      <a:pt x="76" y="155"/>
                      <a:pt x="76" y="162"/>
                    </a:cubicBezTo>
                    <a:cubicBezTo>
                      <a:pt x="75" y="168"/>
                      <a:pt x="73" y="176"/>
                      <a:pt x="71" y="185"/>
                    </a:cubicBezTo>
                    <a:cubicBezTo>
                      <a:pt x="66" y="205"/>
                      <a:pt x="60" y="221"/>
                      <a:pt x="51" y="232"/>
                    </a:cubicBezTo>
                    <a:cubicBezTo>
                      <a:pt x="43" y="243"/>
                      <a:pt x="34" y="247"/>
                      <a:pt x="27" y="244"/>
                    </a:cubicBezTo>
                    <a:cubicBezTo>
                      <a:pt x="23" y="242"/>
                      <a:pt x="20" y="239"/>
                      <a:pt x="17" y="234"/>
                    </a:cubicBezTo>
                    <a:cubicBezTo>
                      <a:pt x="14" y="229"/>
                      <a:pt x="12" y="224"/>
                      <a:pt x="10" y="219"/>
                    </a:cubicBezTo>
                    <a:cubicBezTo>
                      <a:pt x="5" y="229"/>
                      <a:pt x="5" y="229"/>
                      <a:pt x="5" y="229"/>
                    </a:cubicBezTo>
                    <a:cubicBezTo>
                      <a:pt x="0" y="228"/>
                      <a:pt x="0" y="228"/>
                      <a:pt x="0" y="228"/>
                    </a:cubicBezTo>
                    <a:cubicBezTo>
                      <a:pt x="19" y="148"/>
                      <a:pt x="19" y="148"/>
                      <a:pt x="19" y="148"/>
                    </a:cubicBezTo>
                    <a:cubicBezTo>
                      <a:pt x="23" y="150"/>
                      <a:pt x="23" y="150"/>
                      <a:pt x="23" y="150"/>
                    </a:cubicBezTo>
                    <a:cubicBezTo>
                      <a:pt x="22" y="160"/>
                      <a:pt x="21" y="169"/>
                      <a:pt x="20" y="178"/>
                    </a:cubicBezTo>
                    <a:cubicBezTo>
                      <a:pt x="20" y="186"/>
                      <a:pt x="20" y="194"/>
                      <a:pt x="20" y="202"/>
                    </a:cubicBezTo>
                    <a:cubicBezTo>
                      <a:pt x="20" y="209"/>
                      <a:pt x="22" y="215"/>
                      <a:pt x="23" y="220"/>
                    </a:cubicBezTo>
                    <a:cubicBezTo>
                      <a:pt x="25" y="225"/>
                      <a:pt x="28" y="228"/>
                      <a:pt x="31" y="230"/>
                    </a:cubicBezTo>
                    <a:cubicBezTo>
                      <a:pt x="34" y="231"/>
                      <a:pt x="36" y="231"/>
                      <a:pt x="39" y="230"/>
                    </a:cubicBezTo>
                    <a:cubicBezTo>
                      <a:pt x="41" y="229"/>
                      <a:pt x="43" y="226"/>
                      <a:pt x="46" y="223"/>
                    </a:cubicBezTo>
                    <a:cubicBezTo>
                      <a:pt x="48" y="220"/>
                      <a:pt x="50" y="217"/>
                      <a:pt x="51" y="212"/>
                    </a:cubicBezTo>
                    <a:cubicBezTo>
                      <a:pt x="53" y="207"/>
                      <a:pt x="55" y="202"/>
                      <a:pt x="56" y="196"/>
                    </a:cubicBezTo>
                    <a:cubicBezTo>
                      <a:pt x="58" y="186"/>
                      <a:pt x="60" y="177"/>
                      <a:pt x="60" y="169"/>
                    </a:cubicBezTo>
                    <a:cubicBezTo>
                      <a:pt x="60" y="160"/>
                      <a:pt x="59" y="153"/>
                      <a:pt x="56" y="147"/>
                    </a:cubicBezTo>
                    <a:cubicBezTo>
                      <a:pt x="54" y="143"/>
                      <a:pt x="52" y="139"/>
                      <a:pt x="50" y="134"/>
                    </a:cubicBezTo>
                    <a:cubicBezTo>
                      <a:pt x="47" y="129"/>
                      <a:pt x="45" y="125"/>
                      <a:pt x="44" y="121"/>
                    </a:cubicBezTo>
                    <a:cubicBezTo>
                      <a:pt x="41" y="113"/>
                      <a:pt x="39" y="104"/>
                      <a:pt x="39" y="93"/>
                    </a:cubicBezTo>
                    <a:cubicBezTo>
                      <a:pt x="38" y="83"/>
                      <a:pt x="40" y="70"/>
                      <a:pt x="44" y="54"/>
                    </a:cubicBezTo>
                    <a:cubicBezTo>
                      <a:pt x="46" y="46"/>
                      <a:pt x="49" y="38"/>
                      <a:pt x="52" y="30"/>
                    </a:cubicBezTo>
                    <a:cubicBezTo>
                      <a:pt x="55" y="23"/>
                      <a:pt x="58" y="17"/>
                      <a:pt x="62" y="12"/>
                    </a:cubicBezTo>
                    <a:cubicBezTo>
                      <a:pt x="66" y="8"/>
                      <a:pt x="69" y="4"/>
                      <a:pt x="73" y="2"/>
                    </a:cubicBezTo>
                    <a:cubicBezTo>
                      <a:pt x="77" y="0"/>
                      <a:pt x="80" y="0"/>
                      <a:pt x="84" y="1"/>
                    </a:cubicBezTo>
                    <a:cubicBezTo>
                      <a:pt x="88" y="3"/>
                      <a:pt x="90" y="6"/>
                      <a:pt x="93" y="11"/>
                    </a:cubicBezTo>
                    <a:cubicBezTo>
                      <a:pt x="95" y="15"/>
                      <a:pt x="97" y="20"/>
                      <a:pt x="98" y="25"/>
                    </a:cubicBezTo>
                    <a:cubicBezTo>
                      <a:pt x="103" y="15"/>
                      <a:pt x="103" y="15"/>
                      <a:pt x="103" y="15"/>
                    </a:cubicBezTo>
                    <a:cubicBezTo>
                      <a:pt x="108" y="17"/>
                      <a:pt x="108" y="17"/>
                      <a:pt x="108" y="17"/>
                    </a:cubicBezTo>
                    <a:cubicBezTo>
                      <a:pt x="89" y="94"/>
                      <a:pt x="89" y="94"/>
                      <a:pt x="89" y="94"/>
                    </a:cubicBezTo>
                    <a:cubicBezTo>
                      <a:pt x="85" y="92"/>
                      <a:pt x="85" y="92"/>
                      <a:pt x="85" y="92"/>
                    </a:cubicBezTo>
                    <a:cubicBezTo>
                      <a:pt x="86" y="83"/>
                      <a:pt x="87" y="74"/>
                      <a:pt x="88" y="66"/>
                    </a:cubicBezTo>
                    <a:cubicBezTo>
                      <a:pt x="89" y="57"/>
                      <a:pt x="89" y="49"/>
                      <a:pt x="89" y="42"/>
                    </a:cubicBezTo>
                    <a:cubicBezTo>
                      <a:pt x="89" y="35"/>
                      <a:pt x="88" y="29"/>
                      <a:pt x="87" y="25"/>
                    </a:cubicBezTo>
                    <a:cubicBezTo>
                      <a:pt x="85" y="20"/>
                      <a:pt x="83" y="17"/>
                      <a:pt x="80" y="15"/>
                    </a:cubicBezTo>
                    <a:cubicBezTo>
                      <a:pt x="76" y="14"/>
                      <a:pt x="72" y="16"/>
                      <a:pt x="68" y="21"/>
                    </a:cubicBezTo>
                    <a:cubicBezTo>
                      <a:pt x="64" y="27"/>
                      <a:pt x="60" y="35"/>
                      <a:pt x="58" y="44"/>
                    </a:cubicBezTo>
                    <a:cubicBezTo>
                      <a:pt x="56" y="54"/>
                      <a:pt x="55" y="63"/>
                      <a:pt x="55" y="70"/>
                    </a:cubicBezTo>
                    <a:cubicBezTo>
                      <a:pt x="55" y="77"/>
                      <a:pt x="56" y="84"/>
                      <a:pt x="58" y="89"/>
                    </a:cubicBezTo>
                    <a:cubicBezTo>
                      <a:pt x="60" y="94"/>
                      <a:pt x="62" y="99"/>
                      <a:pt x="64" y="103"/>
                    </a:cubicBezTo>
                    <a:cubicBezTo>
                      <a:pt x="66" y="106"/>
                      <a:pt x="68" y="111"/>
                      <a:pt x="69" y="115"/>
                    </a:cubicBezTo>
                    <a:cubicBezTo>
                      <a:pt x="71" y="119"/>
                      <a:pt x="72" y="123"/>
                      <a:pt x="74" y="127"/>
                    </a:cubicBezTo>
                    <a:cubicBezTo>
                      <a:pt x="75" y="132"/>
                      <a:pt x="76" y="137"/>
                      <a:pt x="76" y="142"/>
                    </a:cubicBezTo>
                    <a:close/>
                  </a:path>
                </a:pathLst>
              </a:custGeom>
              <a:solidFill>
                <a:srgbClr val="898989"/>
              </a:solidFill>
              <a:ln>
                <a:noFill/>
              </a:ln>
            </p:spPr>
            <p:txBody>
              <a:bodyPr anchor="ctr"/>
              <a:lstStyle/>
              <a:p>
                <a:pPr algn="ctr"/>
                <a:endParaRPr/>
              </a:p>
            </p:txBody>
          </p:sp>
          <p:sp>
            <p:nvSpPr>
              <p:cNvPr id="36" name="iṩḻíḋè">
                <a:extLst>
                  <a:ext uri="{FF2B5EF4-FFF2-40B4-BE49-F238E27FC236}">
                    <a16:creationId xmlns:a16="http://schemas.microsoft.com/office/drawing/2014/main" id="{5AD10E81-21DD-4478-BBF9-7DCE078E878E}"/>
                  </a:ext>
                </a:extLst>
              </p:cNvPr>
              <p:cNvSpPr/>
              <p:nvPr/>
            </p:nvSpPr>
            <p:spPr bwMode="auto">
              <a:xfrm>
                <a:off x="2749551" y="3994151"/>
                <a:ext cx="73025" cy="193675"/>
              </a:xfrm>
              <a:custGeom>
                <a:avLst/>
                <a:gdLst>
                  <a:gd name="T0" fmla="*/ 36 w 94"/>
                  <a:gd name="T1" fmla="*/ 247 h 247"/>
                  <a:gd name="T2" fmla="*/ 0 w 94"/>
                  <a:gd name="T3" fmla="*/ 231 h 247"/>
                  <a:gd name="T4" fmla="*/ 3 w 94"/>
                  <a:gd name="T5" fmla="*/ 219 h 247"/>
                  <a:gd name="T6" fmla="*/ 7 w 94"/>
                  <a:gd name="T7" fmla="*/ 220 h 247"/>
                  <a:gd name="T8" fmla="*/ 12 w 94"/>
                  <a:gd name="T9" fmla="*/ 220 h 247"/>
                  <a:gd name="T10" fmla="*/ 16 w 94"/>
                  <a:gd name="T11" fmla="*/ 215 h 247"/>
                  <a:gd name="T12" fmla="*/ 20 w 94"/>
                  <a:gd name="T13" fmla="*/ 206 h 247"/>
                  <a:gd name="T14" fmla="*/ 62 w 94"/>
                  <a:gd name="T15" fmla="*/ 38 h 247"/>
                  <a:gd name="T16" fmla="*/ 63 w 94"/>
                  <a:gd name="T17" fmla="*/ 29 h 247"/>
                  <a:gd name="T18" fmla="*/ 62 w 94"/>
                  <a:gd name="T19" fmla="*/ 21 h 247"/>
                  <a:gd name="T20" fmla="*/ 59 w 94"/>
                  <a:gd name="T21" fmla="*/ 15 h 247"/>
                  <a:gd name="T22" fmla="*/ 55 w 94"/>
                  <a:gd name="T23" fmla="*/ 11 h 247"/>
                  <a:gd name="T24" fmla="*/ 58 w 94"/>
                  <a:gd name="T25" fmla="*/ 0 h 247"/>
                  <a:gd name="T26" fmla="*/ 94 w 94"/>
                  <a:gd name="T27" fmla="*/ 16 h 247"/>
                  <a:gd name="T28" fmla="*/ 91 w 94"/>
                  <a:gd name="T29" fmla="*/ 27 h 247"/>
                  <a:gd name="T30" fmla="*/ 87 w 94"/>
                  <a:gd name="T31" fmla="*/ 27 h 247"/>
                  <a:gd name="T32" fmla="*/ 82 w 94"/>
                  <a:gd name="T33" fmla="*/ 28 h 247"/>
                  <a:gd name="T34" fmla="*/ 77 w 94"/>
                  <a:gd name="T35" fmla="*/ 33 h 247"/>
                  <a:gd name="T36" fmla="*/ 74 w 94"/>
                  <a:gd name="T37" fmla="*/ 42 h 247"/>
                  <a:gd name="T38" fmla="*/ 32 w 94"/>
                  <a:gd name="T39" fmla="*/ 209 h 247"/>
                  <a:gd name="T40" fmla="*/ 31 w 94"/>
                  <a:gd name="T41" fmla="*/ 219 h 247"/>
                  <a:gd name="T42" fmla="*/ 32 w 94"/>
                  <a:gd name="T43" fmla="*/ 227 h 247"/>
                  <a:gd name="T44" fmla="*/ 35 w 94"/>
                  <a:gd name="T45" fmla="*/ 231 h 247"/>
                  <a:gd name="T46" fmla="*/ 39 w 94"/>
                  <a:gd name="T47" fmla="*/ 235 h 247"/>
                  <a:gd name="T48" fmla="*/ 36 w 94"/>
                  <a:gd name="T49" fmla="*/ 24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247">
                    <a:moveTo>
                      <a:pt x="36" y="247"/>
                    </a:moveTo>
                    <a:cubicBezTo>
                      <a:pt x="0" y="231"/>
                      <a:pt x="0" y="231"/>
                      <a:pt x="0" y="231"/>
                    </a:cubicBezTo>
                    <a:cubicBezTo>
                      <a:pt x="3" y="219"/>
                      <a:pt x="3" y="219"/>
                      <a:pt x="3" y="219"/>
                    </a:cubicBezTo>
                    <a:cubicBezTo>
                      <a:pt x="4" y="219"/>
                      <a:pt x="5" y="220"/>
                      <a:pt x="7" y="220"/>
                    </a:cubicBezTo>
                    <a:cubicBezTo>
                      <a:pt x="9" y="221"/>
                      <a:pt x="11" y="220"/>
                      <a:pt x="12" y="220"/>
                    </a:cubicBezTo>
                    <a:cubicBezTo>
                      <a:pt x="14" y="219"/>
                      <a:pt x="15" y="218"/>
                      <a:pt x="16" y="215"/>
                    </a:cubicBezTo>
                    <a:cubicBezTo>
                      <a:pt x="17" y="213"/>
                      <a:pt x="18" y="210"/>
                      <a:pt x="20" y="206"/>
                    </a:cubicBezTo>
                    <a:cubicBezTo>
                      <a:pt x="62" y="38"/>
                      <a:pt x="62" y="38"/>
                      <a:pt x="62" y="38"/>
                    </a:cubicBezTo>
                    <a:cubicBezTo>
                      <a:pt x="63" y="35"/>
                      <a:pt x="63" y="31"/>
                      <a:pt x="63" y="29"/>
                    </a:cubicBezTo>
                    <a:cubicBezTo>
                      <a:pt x="64" y="26"/>
                      <a:pt x="63" y="23"/>
                      <a:pt x="62" y="21"/>
                    </a:cubicBezTo>
                    <a:cubicBezTo>
                      <a:pt x="61" y="19"/>
                      <a:pt x="60" y="17"/>
                      <a:pt x="59" y="15"/>
                    </a:cubicBezTo>
                    <a:cubicBezTo>
                      <a:pt x="57" y="13"/>
                      <a:pt x="56" y="12"/>
                      <a:pt x="55" y="11"/>
                    </a:cubicBezTo>
                    <a:cubicBezTo>
                      <a:pt x="58" y="0"/>
                      <a:pt x="58" y="0"/>
                      <a:pt x="58" y="0"/>
                    </a:cubicBezTo>
                    <a:cubicBezTo>
                      <a:pt x="94" y="16"/>
                      <a:pt x="94" y="16"/>
                      <a:pt x="94" y="16"/>
                    </a:cubicBezTo>
                    <a:cubicBezTo>
                      <a:pt x="91" y="27"/>
                      <a:pt x="91" y="27"/>
                      <a:pt x="91" y="27"/>
                    </a:cubicBezTo>
                    <a:cubicBezTo>
                      <a:pt x="90" y="27"/>
                      <a:pt x="89" y="27"/>
                      <a:pt x="87" y="27"/>
                    </a:cubicBezTo>
                    <a:cubicBezTo>
                      <a:pt x="85" y="27"/>
                      <a:pt x="83" y="27"/>
                      <a:pt x="82" y="28"/>
                    </a:cubicBezTo>
                    <a:cubicBezTo>
                      <a:pt x="80" y="28"/>
                      <a:pt x="79" y="30"/>
                      <a:pt x="77" y="33"/>
                    </a:cubicBezTo>
                    <a:cubicBezTo>
                      <a:pt x="76" y="35"/>
                      <a:pt x="75" y="39"/>
                      <a:pt x="74" y="42"/>
                    </a:cubicBezTo>
                    <a:cubicBezTo>
                      <a:pt x="32" y="209"/>
                      <a:pt x="32" y="209"/>
                      <a:pt x="32" y="209"/>
                    </a:cubicBezTo>
                    <a:cubicBezTo>
                      <a:pt x="31" y="213"/>
                      <a:pt x="31" y="216"/>
                      <a:pt x="31" y="219"/>
                    </a:cubicBezTo>
                    <a:cubicBezTo>
                      <a:pt x="30" y="222"/>
                      <a:pt x="31" y="225"/>
                      <a:pt x="32" y="227"/>
                    </a:cubicBezTo>
                    <a:cubicBezTo>
                      <a:pt x="32" y="228"/>
                      <a:pt x="33" y="229"/>
                      <a:pt x="35" y="231"/>
                    </a:cubicBezTo>
                    <a:cubicBezTo>
                      <a:pt x="36" y="233"/>
                      <a:pt x="38" y="234"/>
                      <a:pt x="39" y="235"/>
                    </a:cubicBezTo>
                    <a:lnTo>
                      <a:pt x="36" y="247"/>
                    </a:lnTo>
                    <a:close/>
                  </a:path>
                </a:pathLst>
              </a:custGeom>
              <a:solidFill>
                <a:srgbClr val="898989"/>
              </a:solidFill>
              <a:ln>
                <a:noFill/>
              </a:ln>
            </p:spPr>
            <p:txBody>
              <a:bodyPr anchor="ctr"/>
              <a:lstStyle/>
              <a:p>
                <a:pPr algn="ctr"/>
                <a:endParaRPr/>
              </a:p>
            </p:txBody>
          </p:sp>
          <p:sp>
            <p:nvSpPr>
              <p:cNvPr id="37" name="iṥ1íďé">
                <a:extLst>
                  <a:ext uri="{FF2B5EF4-FFF2-40B4-BE49-F238E27FC236}">
                    <a16:creationId xmlns:a16="http://schemas.microsoft.com/office/drawing/2014/main" id="{582367DA-68AA-4E20-A82E-3D2FC50AC717}"/>
                  </a:ext>
                </a:extLst>
              </p:cNvPr>
              <p:cNvSpPr/>
              <p:nvPr/>
            </p:nvSpPr>
            <p:spPr bwMode="auto">
              <a:xfrm>
                <a:off x="2803526" y="4005263"/>
                <a:ext cx="80963" cy="200025"/>
              </a:xfrm>
              <a:custGeom>
                <a:avLst/>
                <a:gdLst>
                  <a:gd name="T0" fmla="*/ 90 w 103"/>
                  <a:gd name="T1" fmla="*/ 89 h 254"/>
                  <a:gd name="T2" fmla="*/ 86 w 103"/>
                  <a:gd name="T3" fmla="*/ 87 h 254"/>
                  <a:gd name="T4" fmla="*/ 87 w 103"/>
                  <a:gd name="T5" fmla="*/ 72 h 254"/>
                  <a:gd name="T6" fmla="*/ 87 w 103"/>
                  <a:gd name="T7" fmla="*/ 56 h 254"/>
                  <a:gd name="T8" fmla="*/ 86 w 103"/>
                  <a:gd name="T9" fmla="*/ 41 h 254"/>
                  <a:gd name="T10" fmla="*/ 83 w 103"/>
                  <a:gd name="T11" fmla="*/ 33 h 254"/>
                  <a:gd name="T12" fmla="*/ 79 w 103"/>
                  <a:gd name="T13" fmla="*/ 31 h 254"/>
                  <a:gd name="T14" fmla="*/ 74 w 103"/>
                  <a:gd name="T15" fmla="*/ 29 h 254"/>
                  <a:gd name="T16" fmla="*/ 71 w 103"/>
                  <a:gd name="T17" fmla="*/ 27 h 254"/>
                  <a:gd name="T18" fmla="*/ 33 w 103"/>
                  <a:gd name="T19" fmla="*/ 215 h 254"/>
                  <a:gd name="T20" fmla="*/ 31 w 103"/>
                  <a:gd name="T21" fmla="*/ 225 h 254"/>
                  <a:gd name="T22" fmla="*/ 33 w 103"/>
                  <a:gd name="T23" fmla="*/ 233 h 254"/>
                  <a:gd name="T24" fmla="*/ 36 w 103"/>
                  <a:gd name="T25" fmla="*/ 238 h 254"/>
                  <a:gd name="T26" fmla="*/ 41 w 103"/>
                  <a:gd name="T27" fmla="*/ 242 h 254"/>
                  <a:gd name="T28" fmla="*/ 39 w 103"/>
                  <a:gd name="T29" fmla="*/ 254 h 254"/>
                  <a:gd name="T30" fmla="*/ 0 w 103"/>
                  <a:gd name="T31" fmla="*/ 240 h 254"/>
                  <a:gd name="T32" fmla="*/ 2 w 103"/>
                  <a:gd name="T33" fmla="*/ 228 h 254"/>
                  <a:gd name="T34" fmla="*/ 8 w 103"/>
                  <a:gd name="T35" fmla="*/ 229 h 254"/>
                  <a:gd name="T36" fmla="*/ 13 w 103"/>
                  <a:gd name="T37" fmla="*/ 228 h 254"/>
                  <a:gd name="T38" fmla="*/ 17 w 103"/>
                  <a:gd name="T39" fmla="*/ 223 h 254"/>
                  <a:gd name="T40" fmla="*/ 20 w 103"/>
                  <a:gd name="T41" fmla="*/ 212 h 254"/>
                  <a:gd name="T42" fmla="*/ 58 w 103"/>
                  <a:gd name="T43" fmla="*/ 23 h 254"/>
                  <a:gd name="T44" fmla="*/ 55 w 103"/>
                  <a:gd name="T45" fmla="*/ 22 h 254"/>
                  <a:gd name="T46" fmla="*/ 50 w 103"/>
                  <a:gd name="T47" fmla="*/ 21 h 254"/>
                  <a:gd name="T48" fmla="*/ 45 w 103"/>
                  <a:gd name="T49" fmla="*/ 20 h 254"/>
                  <a:gd name="T50" fmla="*/ 40 w 103"/>
                  <a:gd name="T51" fmla="*/ 25 h 254"/>
                  <a:gd name="T52" fmla="*/ 33 w 103"/>
                  <a:gd name="T53" fmla="*/ 37 h 254"/>
                  <a:gd name="T54" fmla="*/ 27 w 103"/>
                  <a:gd name="T55" fmla="*/ 52 h 254"/>
                  <a:gd name="T56" fmla="*/ 22 w 103"/>
                  <a:gd name="T57" fmla="*/ 65 h 254"/>
                  <a:gd name="T58" fmla="*/ 18 w 103"/>
                  <a:gd name="T59" fmla="*/ 63 h 254"/>
                  <a:gd name="T60" fmla="*/ 31 w 103"/>
                  <a:gd name="T61" fmla="*/ 0 h 254"/>
                  <a:gd name="T62" fmla="*/ 103 w 103"/>
                  <a:gd name="T63" fmla="*/ 25 h 254"/>
                  <a:gd name="T64" fmla="*/ 90 w 103"/>
                  <a:gd name="T65" fmla="*/ 8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3" h="254">
                    <a:moveTo>
                      <a:pt x="90" y="89"/>
                    </a:moveTo>
                    <a:cubicBezTo>
                      <a:pt x="86" y="87"/>
                      <a:pt x="86" y="87"/>
                      <a:pt x="86" y="87"/>
                    </a:cubicBezTo>
                    <a:cubicBezTo>
                      <a:pt x="86" y="83"/>
                      <a:pt x="87" y="78"/>
                      <a:pt x="87" y="72"/>
                    </a:cubicBezTo>
                    <a:cubicBezTo>
                      <a:pt x="87" y="67"/>
                      <a:pt x="87" y="61"/>
                      <a:pt x="87" y="56"/>
                    </a:cubicBezTo>
                    <a:cubicBezTo>
                      <a:pt x="87" y="50"/>
                      <a:pt x="87" y="45"/>
                      <a:pt x="86" y="41"/>
                    </a:cubicBezTo>
                    <a:cubicBezTo>
                      <a:pt x="85" y="37"/>
                      <a:pt x="84" y="34"/>
                      <a:pt x="83" y="33"/>
                    </a:cubicBezTo>
                    <a:cubicBezTo>
                      <a:pt x="82" y="32"/>
                      <a:pt x="81" y="32"/>
                      <a:pt x="79" y="31"/>
                    </a:cubicBezTo>
                    <a:cubicBezTo>
                      <a:pt x="77" y="30"/>
                      <a:pt x="76" y="29"/>
                      <a:pt x="74" y="29"/>
                    </a:cubicBezTo>
                    <a:cubicBezTo>
                      <a:pt x="71" y="27"/>
                      <a:pt x="71" y="27"/>
                      <a:pt x="71" y="27"/>
                    </a:cubicBezTo>
                    <a:cubicBezTo>
                      <a:pt x="33" y="215"/>
                      <a:pt x="33" y="215"/>
                      <a:pt x="33" y="215"/>
                    </a:cubicBezTo>
                    <a:cubicBezTo>
                      <a:pt x="32" y="219"/>
                      <a:pt x="31" y="222"/>
                      <a:pt x="31" y="225"/>
                    </a:cubicBezTo>
                    <a:cubicBezTo>
                      <a:pt x="31" y="229"/>
                      <a:pt x="32" y="231"/>
                      <a:pt x="33" y="233"/>
                    </a:cubicBezTo>
                    <a:cubicBezTo>
                      <a:pt x="33" y="235"/>
                      <a:pt x="35" y="236"/>
                      <a:pt x="36" y="238"/>
                    </a:cubicBezTo>
                    <a:cubicBezTo>
                      <a:pt x="38" y="240"/>
                      <a:pt x="40" y="242"/>
                      <a:pt x="41" y="242"/>
                    </a:cubicBezTo>
                    <a:cubicBezTo>
                      <a:pt x="39" y="254"/>
                      <a:pt x="39" y="254"/>
                      <a:pt x="39" y="254"/>
                    </a:cubicBezTo>
                    <a:cubicBezTo>
                      <a:pt x="0" y="240"/>
                      <a:pt x="0" y="240"/>
                      <a:pt x="0" y="240"/>
                    </a:cubicBezTo>
                    <a:cubicBezTo>
                      <a:pt x="2" y="228"/>
                      <a:pt x="2" y="228"/>
                      <a:pt x="2" y="228"/>
                    </a:cubicBezTo>
                    <a:cubicBezTo>
                      <a:pt x="3" y="229"/>
                      <a:pt x="5" y="229"/>
                      <a:pt x="8" y="229"/>
                    </a:cubicBezTo>
                    <a:cubicBezTo>
                      <a:pt x="10" y="229"/>
                      <a:pt x="12" y="229"/>
                      <a:pt x="13" y="228"/>
                    </a:cubicBezTo>
                    <a:cubicBezTo>
                      <a:pt x="14" y="227"/>
                      <a:pt x="16" y="225"/>
                      <a:pt x="17" y="223"/>
                    </a:cubicBezTo>
                    <a:cubicBezTo>
                      <a:pt x="18" y="220"/>
                      <a:pt x="19" y="217"/>
                      <a:pt x="20" y="212"/>
                    </a:cubicBezTo>
                    <a:cubicBezTo>
                      <a:pt x="58" y="23"/>
                      <a:pt x="58" y="23"/>
                      <a:pt x="58" y="23"/>
                    </a:cubicBezTo>
                    <a:cubicBezTo>
                      <a:pt x="55" y="22"/>
                      <a:pt x="55" y="22"/>
                      <a:pt x="55" y="22"/>
                    </a:cubicBezTo>
                    <a:cubicBezTo>
                      <a:pt x="54" y="21"/>
                      <a:pt x="52" y="21"/>
                      <a:pt x="50" y="21"/>
                    </a:cubicBezTo>
                    <a:cubicBezTo>
                      <a:pt x="49" y="20"/>
                      <a:pt x="47" y="20"/>
                      <a:pt x="45" y="20"/>
                    </a:cubicBezTo>
                    <a:cubicBezTo>
                      <a:pt x="44" y="20"/>
                      <a:pt x="42" y="21"/>
                      <a:pt x="40" y="25"/>
                    </a:cubicBezTo>
                    <a:cubicBezTo>
                      <a:pt x="38" y="28"/>
                      <a:pt x="35" y="32"/>
                      <a:pt x="33" y="37"/>
                    </a:cubicBezTo>
                    <a:cubicBezTo>
                      <a:pt x="31" y="41"/>
                      <a:pt x="29" y="46"/>
                      <a:pt x="27" y="52"/>
                    </a:cubicBezTo>
                    <a:cubicBezTo>
                      <a:pt x="25" y="57"/>
                      <a:pt x="23" y="61"/>
                      <a:pt x="22" y="65"/>
                    </a:cubicBezTo>
                    <a:cubicBezTo>
                      <a:pt x="18" y="63"/>
                      <a:pt x="18" y="63"/>
                      <a:pt x="18" y="63"/>
                    </a:cubicBezTo>
                    <a:cubicBezTo>
                      <a:pt x="31" y="0"/>
                      <a:pt x="31" y="0"/>
                      <a:pt x="31" y="0"/>
                    </a:cubicBezTo>
                    <a:cubicBezTo>
                      <a:pt x="103" y="25"/>
                      <a:pt x="103" y="25"/>
                      <a:pt x="103" y="25"/>
                    </a:cubicBezTo>
                    <a:lnTo>
                      <a:pt x="90" y="89"/>
                    </a:lnTo>
                    <a:close/>
                  </a:path>
                </a:pathLst>
              </a:custGeom>
              <a:solidFill>
                <a:srgbClr val="898989"/>
              </a:solidFill>
              <a:ln>
                <a:noFill/>
              </a:ln>
            </p:spPr>
            <p:txBody>
              <a:bodyPr anchor="ctr"/>
              <a:lstStyle/>
              <a:p>
                <a:pPr algn="ctr"/>
                <a:endParaRPr/>
              </a:p>
            </p:txBody>
          </p:sp>
          <p:sp>
            <p:nvSpPr>
              <p:cNvPr id="38" name="íṥḷíḑè">
                <a:extLst>
                  <a:ext uri="{FF2B5EF4-FFF2-40B4-BE49-F238E27FC236}">
                    <a16:creationId xmlns:a16="http://schemas.microsoft.com/office/drawing/2014/main" id="{909C4D1D-BA30-4524-9BFE-59176207CB81}"/>
                  </a:ext>
                </a:extLst>
              </p:cNvPr>
              <p:cNvSpPr/>
              <p:nvPr/>
            </p:nvSpPr>
            <p:spPr bwMode="auto">
              <a:xfrm>
                <a:off x="2876551" y="4029076"/>
                <a:ext cx="74613" cy="200025"/>
              </a:xfrm>
              <a:custGeom>
                <a:avLst/>
                <a:gdLst>
                  <a:gd name="T0" fmla="*/ 95 w 96"/>
                  <a:gd name="T1" fmla="*/ 33 h 254"/>
                  <a:gd name="T2" fmla="*/ 91 w 96"/>
                  <a:gd name="T3" fmla="*/ 34 h 254"/>
                  <a:gd name="T4" fmla="*/ 87 w 96"/>
                  <a:gd name="T5" fmla="*/ 37 h 254"/>
                  <a:gd name="T6" fmla="*/ 83 w 96"/>
                  <a:gd name="T7" fmla="*/ 43 h 254"/>
                  <a:gd name="T8" fmla="*/ 78 w 96"/>
                  <a:gd name="T9" fmla="*/ 53 h 254"/>
                  <a:gd name="T10" fmla="*/ 64 w 96"/>
                  <a:gd name="T11" fmla="*/ 89 h 254"/>
                  <a:gd name="T12" fmla="*/ 47 w 96"/>
                  <a:gd name="T13" fmla="*/ 134 h 254"/>
                  <a:gd name="T14" fmla="*/ 42 w 96"/>
                  <a:gd name="T15" fmla="*/ 151 h 254"/>
                  <a:gd name="T16" fmla="*/ 38 w 96"/>
                  <a:gd name="T17" fmla="*/ 170 h 254"/>
                  <a:gd name="T18" fmla="*/ 31 w 96"/>
                  <a:gd name="T19" fmla="*/ 215 h 254"/>
                  <a:gd name="T20" fmla="*/ 31 w 96"/>
                  <a:gd name="T21" fmla="*/ 226 h 254"/>
                  <a:gd name="T22" fmla="*/ 33 w 96"/>
                  <a:gd name="T23" fmla="*/ 234 h 254"/>
                  <a:gd name="T24" fmla="*/ 37 w 96"/>
                  <a:gd name="T25" fmla="*/ 238 h 254"/>
                  <a:gd name="T26" fmla="*/ 41 w 96"/>
                  <a:gd name="T27" fmla="*/ 242 h 254"/>
                  <a:gd name="T28" fmla="*/ 40 w 96"/>
                  <a:gd name="T29" fmla="*/ 254 h 254"/>
                  <a:gd name="T30" fmla="*/ 0 w 96"/>
                  <a:gd name="T31" fmla="*/ 244 h 254"/>
                  <a:gd name="T32" fmla="*/ 2 w 96"/>
                  <a:gd name="T33" fmla="*/ 232 h 254"/>
                  <a:gd name="T34" fmla="*/ 7 w 96"/>
                  <a:gd name="T35" fmla="*/ 232 h 254"/>
                  <a:gd name="T36" fmla="*/ 12 w 96"/>
                  <a:gd name="T37" fmla="*/ 230 h 254"/>
                  <a:gd name="T38" fmla="*/ 16 w 96"/>
                  <a:gd name="T39" fmla="*/ 224 h 254"/>
                  <a:gd name="T40" fmla="*/ 19 w 96"/>
                  <a:gd name="T41" fmla="*/ 214 h 254"/>
                  <a:gd name="T42" fmla="*/ 27 w 96"/>
                  <a:gd name="T43" fmla="*/ 156 h 254"/>
                  <a:gd name="T44" fmla="*/ 28 w 96"/>
                  <a:gd name="T45" fmla="*/ 146 h 254"/>
                  <a:gd name="T46" fmla="*/ 27 w 96"/>
                  <a:gd name="T47" fmla="*/ 129 h 254"/>
                  <a:gd name="T48" fmla="*/ 26 w 96"/>
                  <a:gd name="T49" fmla="*/ 85 h 254"/>
                  <a:gd name="T50" fmla="*/ 24 w 96"/>
                  <a:gd name="T51" fmla="*/ 44 h 254"/>
                  <a:gd name="T52" fmla="*/ 23 w 96"/>
                  <a:gd name="T53" fmla="*/ 29 h 254"/>
                  <a:gd name="T54" fmla="*/ 21 w 96"/>
                  <a:gd name="T55" fmla="*/ 19 h 254"/>
                  <a:gd name="T56" fmla="*/ 18 w 96"/>
                  <a:gd name="T57" fmla="*/ 15 h 254"/>
                  <a:gd name="T58" fmla="*/ 14 w 96"/>
                  <a:gd name="T59" fmla="*/ 12 h 254"/>
                  <a:gd name="T60" fmla="*/ 16 w 96"/>
                  <a:gd name="T61" fmla="*/ 0 h 254"/>
                  <a:gd name="T62" fmla="*/ 52 w 96"/>
                  <a:gd name="T63" fmla="*/ 9 h 254"/>
                  <a:gd name="T64" fmla="*/ 50 w 96"/>
                  <a:gd name="T65" fmla="*/ 21 h 254"/>
                  <a:gd name="T66" fmla="*/ 41 w 96"/>
                  <a:gd name="T67" fmla="*/ 21 h 254"/>
                  <a:gd name="T68" fmla="*/ 38 w 96"/>
                  <a:gd name="T69" fmla="*/ 26 h 254"/>
                  <a:gd name="T70" fmla="*/ 38 w 96"/>
                  <a:gd name="T71" fmla="*/ 30 h 254"/>
                  <a:gd name="T72" fmla="*/ 38 w 96"/>
                  <a:gd name="T73" fmla="*/ 37 h 254"/>
                  <a:gd name="T74" fmla="*/ 38 w 96"/>
                  <a:gd name="T75" fmla="*/ 47 h 254"/>
                  <a:gd name="T76" fmla="*/ 39 w 96"/>
                  <a:gd name="T77" fmla="*/ 58 h 254"/>
                  <a:gd name="T78" fmla="*/ 40 w 96"/>
                  <a:gd name="T79" fmla="*/ 90 h 254"/>
                  <a:gd name="T80" fmla="*/ 42 w 96"/>
                  <a:gd name="T81" fmla="*/ 130 h 254"/>
                  <a:gd name="T82" fmla="*/ 66 w 96"/>
                  <a:gd name="T83" fmla="*/ 68 h 254"/>
                  <a:gd name="T84" fmla="*/ 75 w 96"/>
                  <a:gd name="T85" fmla="*/ 41 h 254"/>
                  <a:gd name="T86" fmla="*/ 75 w 96"/>
                  <a:gd name="T87" fmla="*/ 34 h 254"/>
                  <a:gd name="T88" fmla="*/ 72 w 96"/>
                  <a:gd name="T89" fmla="*/ 30 h 254"/>
                  <a:gd name="T90" fmla="*/ 69 w 96"/>
                  <a:gd name="T91" fmla="*/ 27 h 254"/>
                  <a:gd name="T92" fmla="*/ 65 w 96"/>
                  <a:gd name="T93" fmla="*/ 25 h 254"/>
                  <a:gd name="T94" fmla="*/ 67 w 96"/>
                  <a:gd name="T95" fmla="*/ 13 h 254"/>
                  <a:gd name="T96" fmla="*/ 96 w 96"/>
                  <a:gd name="T97" fmla="*/ 21 h 254"/>
                  <a:gd name="T98" fmla="*/ 95 w 96"/>
                  <a:gd name="T99" fmla="*/ 3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6" h="254">
                    <a:moveTo>
                      <a:pt x="95" y="33"/>
                    </a:moveTo>
                    <a:cubicBezTo>
                      <a:pt x="94" y="33"/>
                      <a:pt x="93" y="33"/>
                      <a:pt x="91" y="34"/>
                    </a:cubicBezTo>
                    <a:cubicBezTo>
                      <a:pt x="89" y="35"/>
                      <a:pt x="88" y="36"/>
                      <a:pt x="87" y="37"/>
                    </a:cubicBezTo>
                    <a:cubicBezTo>
                      <a:pt x="85" y="40"/>
                      <a:pt x="84" y="41"/>
                      <a:pt x="83" y="43"/>
                    </a:cubicBezTo>
                    <a:cubicBezTo>
                      <a:pt x="82" y="44"/>
                      <a:pt x="81" y="48"/>
                      <a:pt x="78" y="53"/>
                    </a:cubicBezTo>
                    <a:cubicBezTo>
                      <a:pt x="73" y="65"/>
                      <a:pt x="69" y="77"/>
                      <a:pt x="64" y="89"/>
                    </a:cubicBezTo>
                    <a:cubicBezTo>
                      <a:pt x="60" y="101"/>
                      <a:pt x="54" y="116"/>
                      <a:pt x="47" y="134"/>
                    </a:cubicBezTo>
                    <a:cubicBezTo>
                      <a:pt x="45" y="141"/>
                      <a:pt x="43" y="147"/>
                      <a:pt x="42" y="151"/>
                    </a:cubicBezTo>
                    <a:cubicBezTo>
                      <a:pt x="41" y="155"/>
                      <a:pt x="40" y="161"/>
                      <a:pt x="38" y="170"/>
                    </a:cubicBezTo>
                    <a:cubicBezTo>
                      <a:pt x="31" y="215"/>
                      <a:pt x="31" y="215"/>
                      <a:pt x="31" y="215"/>
                    </a:cubicBezTo>
                    <a:cubicBezTo>
                      <a:pt x="31" y="219"/>
                      <a:pt x="31" y="223"/>
                      <a:pt x="31" y="226"/>
                    </a:cubicBezTo>
                    <a:cubicBezTo>
                      <a:pt x="31" y="229"/>
                      <a:pt x="32" y="232"/>
                      <a:pt x="33" y="234"/>
                    </a:cubicBezTo>
                    <a:cubicBezTo>
                      <a:pt x="33" y="235"/>
                      <a:pt x="35" y="236"/>
                      <a:pt x="37" y="238"/>
                    </a:cubicBezTo>
                    <a:cubicBezTo>
                      <a:pt x="38" y="240"/>
                      <a:pt x="40" y="241"/>
                      <a:pt x="41" y="242"/>
                    </a:cubicBezTo>
                    <a:cubicBezTo>
                      <a:pt x="40" y="254"/>
                      <a:pt x="40" y="254"/>
                      <a:pt x="40" y="254"/>
                    </a:cubicBezTo>
                    <a:cubicBezTo>
                      <a:pt x="0" y="244"/>
                      <a:pt x="0" y="244"/>
                      <a:pt x="0" y="244"/>
                    </a:cubicBezTo>
                    <a:cubicBezTo>
                      <a:pt x="2" y="232"/>
                      <a:pt x="2" y="232"/>
                      <a:pt x="2" y="232"/>
                    </a:cubicBezTo>
                    <a:cubicBezTo>
                      <a:pt x="3" y="232"/>
                      <a:pt x="5" y="232"/>
                      <a:pt x="7" y="232"/>
                    </a:cubicBezTo>
                    <a:cubicBezTo>
                      <a:pt x="10" y="232"/>
                      <a:pt x="11" y="231"/>
                      <a:pt x="12" y="230"/>
                    </a:cubicBezTo>
                    <a:cubicBezTo>
                      <a:pt x="14" y="229"/>
                      <a:pt x="15" y="227"/>
                      <a:pt x="16" y="224"/>
                    </a:cubicBezTo>
                    <a:cubicBezTo>
                      <a:pt x="17" y="222"/>
                      <a:pt x="18" y="218"/>
                      <a:pt x="19" y="214"/>
                    </a:cubicBezTo>
                    <a:cubicBezTo>
                      <a:pt x="27" y="156"/>
                      <a:pt x="27" y="156"/>
                      <a:pt x="27" y="156"/>
                    </a:cubicBezTo>
                    <a:cubicBezTo>
                      <a:pt x="28" y="154"/>
                      <a:pt x="28" y="151"/>
                      <a:pt x="28" y="146"/>
                    </a:cubicBezTo>
                    <a:cubicBezTo>
                      <a:pt x="28" y="141"/>
                      <a:pt x="27" y="135"/>
                      <a:pt x="27" y="129"/>
                    </a:cubicBezTo>
                    <a:cubicBezTo>
                      <a:pt x="27" y="115"/>
                      <a:pt x="26" y="101"/>
                      <a:pt x="26" y="85"/>
                    </a:cubicBezTo>
                    <a:cubicBezTo>
                      <a:pt x="25" y="69"/>
                      <a:pt x="25" y="55"/>
                      <a:pt x="24" y="44"/>
                    </a:cubicBezTo>
                    <a:cubicBezTo>
                      <a:pt x="24" y="37"/>
                      <a:pt x="23" y="32"/>
                      <a:pt x="23" y="29"/>
                    </a:cubicBezTo>
                    <a:cubicBezTo>
                      <a:pt x="22" y="25"/>
                      <a:pt x="22" y="22"/>
                      <a:pt x="21" y="19"/>
                    </a:cubicBezTo>
                    <a:cubicBezTo>
                      <a:pt x="20" y="17"/>
                      <a:pt x="19" y="16"/>
                      <a:pt x="18" y="15"/>
                    </a:cubicBezTo>
                    <a:cubicBezTo>
                      <a:pt x="17" y="13"/>
                      <a:pt x="16" y="12"/>
                      <a:pt x="14" y="12"/>
                    </a:cubicBezTo>
                    <a:cubicBezTo>
                      <a:pt x="16" y="0"/>
                      <a:pt x="16" y="0"/>
                      <a:pt x="16" y="0"/>
                    </a:cubicBezTo>
                    <a:cubicBezTo>
                      <a:pt x="52" y="9"/>
                      <a:pt x="52" y="9"/>
                      <a:pt x="52" y="9"/>
                    </a:cubicBezTo>
                    <a:cubicBezTo>
                      <a:pt x="50" y="21"/>
                      <a:pt x="50" y="21"/>
                      <a:pt x="50" y="21"/>
                    </a:cubicBezTo>
                    <a:cubicBezTo>
                      <a:pt x="46" y="20"/>
                      <a:pt x="43" y="20"/>
                      <a:pt x="41" y="21"/>
                    </a:cubicBezTo>
                    <a:cubicBezTo>
                      <a:pt x="39" y="22"/>
                      <a:pt x="38" y="24"/>
                      <a:pt x="38" y="26"/>
                    </a:cubicBezTo>
                    <a:cubicBezTo>
                      <a:pt x="38" y="27"/>
                      <a:pt x="38" y="28"/>
                      <a:pt x="38" y="30"/>
                    </a:cubicBezTo>
                    <a:cubicBezTo>
                      <a:pt x="38" y="32"/>
                      <a:pt x="38" y="34"/>
                      <a:pt x="38" y="37"/>
                    </a:cubicBezTo>
                    <a:cubicBezTo>
                      <a:pt x="38" y="40"/>
                      <a:pt x="38" y="43"/>
                      <a:pt x="38" y="47"/>
                    </a:cubicBezTo>
                    <a:cubicBezTo>
                      <a:pt x="38" y="51"/>
                      <a:pt x="38" y="55"/>
                      <a:pt x="39" y="58"/>
                    </a:cubicBezTo>
                    <a:cubicBezTo>
                      <a:pt x="39" y="69"/>
                      <a:pt x="39" y="79"/>
                      <a:pt x="40" y="90"/>
                    </a:cubicBezTo>
                    <a:cubicBezTo>
                      <a:pt x="40" y="100"/>
                      <a:pt x="41" y="114"/>
                      <a:pt x="42" y="130"/>
                    </a:cubicBezTo>
                    <a:cubicBezTo>
                      <a:pt x="52" y="104"/>
                      <a:pt x="60" y="83"/>
                      <a:pt x="66" y="68"/>
                    </a:cubicBezTo>
                    <a:cubicBezTo>
                      <a:pt x="71" y="53"/>
                      <a:pt x="74" y="44"/>
                      <a:pt x="75" y="41"/>
                    </a:cubicBezTo>
                    <a:cubicBezTo>
                      <a:pt x="75" y="38"/>
                      <a:pt x="75" y="36"/>
                      <a:pt x="75" y="34"/>
                    </a:cubicBezTo>
                    <a:cubicBezTo>
                      <a:pt x="74" y="32"/>
                      <a:pt x="73" y="31"/>
                      <a:pt x="72" y="30"/>
                    </a:cubicBezTo>
                    <a:cubicBezTo>
                      <a:pt x="72" y="29"/>
                      <a:pt x="70" y="28"/>
                      <a:pt x="69" y="27"/>
                    </a:cubicBezTo>
                    <a:cubicBezTo>
                      <a:pt x="68" y="26"/>
                      <a:pt x="67" y="26"/>
                      <a:pt x="65" y="25"/>
                    </a:cubicBezTo>
                    <a:cubicBezTo>
                      <a:pt x="67" y="13"/>
                      <a:pt x="67" y="13"/>
                      <a:pt x="67" y="13"/>
                    </a:cubicBezTo>
                    <a:cubicBezTo>
                      <a:pt x="96" y="21"/>
                      <a:pt x="96" y="21"/>
                      <a:pt x="96" y="21"/>
                    </a:cubicBezTo>
                    <a:lnTo>
                      <a:pt x="95" y="33"/>
                    </a:lnTo>
                    <a:close/>
                  </a:path>
                </a:pathLst>
              </a:custGeom>
              <a:solidFill>
                <a:srgbClr val="898989"/>
              </a:solidFill>
              <a:ln>
                <a:noFill/>
              </a:ln>
            </p:spPr>
            <p:txBody>
              <a:bodyPr anchor="ctr"/>
              <a:lstStyle/>
              <a:p>
                <a:pPr algn="ctr"/>
                <a:endParaRPr/>
              </a:p>
            </p:txBody>
          </p:sp>
          <p:sp>
            <p:nvSpPr>
              <p:cNvPr id="39" name="iṡļiďé">
                <a:extLst>
                  <a:ext uri="{FF2B5EF4-FFF2-40B4-BE49-F238E27FC236}">
                    <a16:creationId xmlns:a16="http://schemas.microsoft.com/office/drawing/2014/main" id="{5AA3E82B-08F7-427F-B7E2-BE5071D1BDF9}"/>
                  </a:ext>
                </a:extLst>
              </p:cNvPr>
              <p:cNvSpPr/>
              <p:nvPr/>
            </p:nvSpPr>
            <p:spPr bwMode="auto">
              <a:xfrm>
                <a:off x="2973388" y="4051301"/>
                <a:ext cx="65088" cy="200025"/>
              </a:xfrm>
              <a:custGeom>
                <a:avLst/>
                <a:gdLst>
                  <a:gd name="T0" fmla="*/ 74 w 83"/>
                  <a:gd name="T1" fmla="*/ 37 h 255"/>
                  <a:gd name="T2" fmla="*/ 81 w 83"/>
                  <a:gd name="T3" fmla="*/ 78 h 255"/>
                  <a:gd name="T4" fmla="*/ 82 w 83"/>
                  <a:gd name="T5" fmla="*/ 131 h 255"/>
                  <a:gd name="T6" fmla="*/ 77 w 83"/>
                  <a:gd name="T7" fmla="*/ 183 h 255"/>
                  <a:gd name="T8" fmla="*/ 66 w 83"/>
                  <a:gd name="T9" fmla="*/ 222 h 255"/>
                  <a:gd name="T10" fmla="*/ 52 w 83"/>
                  <a:gd name="T11" fmla="*/ 247 h 255"/>
                  <a:gd name="T12" fmla="*/ 36 w 83"/>
                  <a:gd name="T13" fmla="*/ 254 h 255"/>
                  <a:gd name="T14" fmla="*/ 20 w 83"/>
                  <a:gd name="T15" fmla="*/ 244 h 255"/>
                  <a:gd name="T16" fmla="*/ 8 w 83"/>
                  <a:gd name="T17" fmla="*/ 216 h 255"/>
                  <a:gd name="T18" fmla="*/ 1 w 83"/>
                  <a:gd name="T19" fmla="*/ 175 h 255"/>
                  <a:gd name="T20" fmla="*/ 0 w 83"/>
                  <a:gd name="T21" fmla="*/ 124 h 255"/>
                  <a:gd name="T22" fmla="*/ 6 w 83"/>
                  <a:gd name="T23" fmla="*/ 72 h 255"/>
                  <a:gd name="T24" fmla="*/ 17 w 83"/>
                  <a:gd name="T25" fmla="*/ 33 h 255"/>
                  <a:gd name="T26" fmla="*/ 31 w 83"/>
                  <a:gd name="T27" fmla="*/ 8 h 255"/>
                  <a:gd name="T28" fmla="*/ 47 w 83"/>
                  <a:gd name="T29" fmla="*/ 0 h 255"/>
                  <a:gd name="T30" fmla="*/ 62 w 83"/>
                  <a:gd name="T31" fmla="*/ 10 h 255"/>
                  <a:gd name="T32" fmla="*/ 74 w 83"/>
                  <a:gd name="T33" fmla="*/ 37 h 255"/>
                  <a:gd name="T34" fmla="*/ 58 w 83"/>
                  <a:gd name="T35" fmla="*/ 208 h 255"/>
                  <a:gd name="T36" fmla="*/ 64 w 83"/>
                  <a:gd name="T37" fmla="*/ 173 h 255"/>
                  <a:gd name="T38" fmla="*/ 68 w 83"/>
                  <a:gd name="T39" fmla="*/ 130 h 255"/>
                  <a:gd name="T40" fmla="*/ 68 w 83"/>
                  <a:gd name="T41" fmla="*/ 84 h 255"/>
                  <a:gd name="T42" fmla="*/ 65 w 83"/>
                  <a:gd name="T43" fmla="*/ 48 h 255"/>
                  <a:gd name="T44" fmla="*/ 57 w 83"/>
                  <a:gd name="T45" fmla="*/ 24 h 255"/>
                  <a:gd name="T46" fmla="*/ 46 w 83"/>
                  <a:gd name="T47" fmla="*/ 15 h 255"/>
                  <a:gd name="T48" fmla="*/ 34 w 83"/>
                  <a:gd name="T49" fmla="*/ 24 h 255"/>
                  <a:gd name="T50" fmla="*/ 24 w 83"/>
                  <a:gd name="T51" fmla="*/ 48 h 255"/>
                  <a:gd name="T52" fmla="*/ 18 w 83"/>
                  <a:gd name="T53" fmla="*/ 83 h 255"/>
                  <a:gd name="T54" fmla="*/ 15 w 83"/>
                  <a:gd name="T55" fmla="*/ 126 h 255"/>
                  <a:gd name="T56" fmla="*/ 14 w 83"/>
                  <a:gd name="T57" fmla="*/ 170 h 255"/>
                  <a:gd name="T58" fmla="*/ 18 w 83"/>
                  <a:gd name="T59" fmla="*/ 206 h 255"/>
                  <a:gd name="T60" fmla="*/ 25 w 83"/>
                  <a:gd name="T61" fmla="*/ 230 h 255"/>
                  <a:gd name="T62" fmla="*/ 36 w 83"/>
                  <a:gd name="T63" fmla="*/ 239 h 255"/>
                  <a:gd name="T64" fmla="*/ 48 w 83"/>
                  <a:gd name="T65" fmla="*/ 232 h 255"/>
                  <a:gd name="T66" fmla="*/ 58 w 83"/>
                  <a:gd name="T67" fmla="*/ 208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3" h="255">
                    <a:moveTo>
                      <a:pt x="74" y="37"/>
                    </a:moveTo>
                    <a:cubicBezTo>
                      <a:pt x="78" y="48"/>
                      <a:pt x="80" y="62"/>
                      <a:pt x="81" y="78"/>
                    </a:cubicBezTo>
                    <a:cubicBezTo>
                      <a:pt x="83" y="94"/>
                      <a:pt x="83" y="112"/>
                      <a:pt x="82" y="131"/>
                    </a:cubicBezTo>
                    <a:cubicBezTo>
                      <a:pt x="81" y="150"/>
                      <a:pt x="79" y="167"/>
                      <a:pt x="77" y="183"/>
                    </a:cubicBezTo>
                    <a:cubicBezTo>
                      <a:pt x="74" y="199"/>
                      <a:pt x="70" y="212"/>
                      <a:pt x="66" y="222"/>
                    </a:cubicBezTo>
                    <a:cubicBezTo>
                      <a:pt x="62" y="233"/>
                      <a:pt x="57" y="241"/>
                      <a:pt x="52" y="247"/>
                    </a:cubicBezTo>
                    <a:cubicBezTo>
                      <a:pt x="47" y="252"/>
                      <a:pt x="41" y="255"/>
                      <a:pt x="36" y="254"/>
                    </a:cubicBezTo>
                    <a:cubicBezTo>
                      <a:pt x="30" y="254"/>
                      <a:pt x="24" y="250"/>
                      <a:pt x="20" y="244"/>
                    </a:cubicBezTo>
                    <a:cubicBezTo>
                      <a:pt x="15" y="237"/>
                      <a:pt x="11" y="228"/>
                      <a:pt x="8" y="216"/>
                    </a:cubicBezTo>
                    <a:cubicBezTo>
                      <a:pt x="5" y="205"/>
                      <a:pt x="3" y="191"/>
                      <a:pt x="1" y="175"/>
                    </a:cubicBezTo>
                    <a:cubicBezTo>
                      <a:pt x="0" y="159"/>
                      <a:pt x="0" y="142"/>
                      <a:pt x="0" y="124"/>
                    </a:cubicBezTo>
                    <a:cubicBezTo>
                      <a:pt x="1" y="105"/>
                      <a:pt x="3" y="87"/>
                      <a:pt x="6" y="72"/>
                    </a:cubicBezTo>
                    <a:cubicBezTo>
                      <a:pt x="9" y="57"/>
                      <a:pt x="12" y="44"/>
                      <a:pt x="17" y="33"/>
                    </a:cubicBezTo>
                    <a:cubicBezTo>
                      <a:pt x="21" y="22"/>
                      <a:pt x="26" y="13"/>
                      <a:pt x="31" y="8"/>
                    </a:cubicBezTo>
                    <a:cubicBezTo>
                      <a:pt x="36" y="2"/>
                      <a:pt x="41" y="0"/>
                      <a:pt x="47" y="0"/>
                    </a:cubicBezTo>
                    <a:cubicBezTo>
                      <a:pt x="53" y="1"/>
                      <a:pt x="58" y="4"/>
                      <a:pt x="62" y="10"/>
                    </a:cubicBezTo>
                    <a:cubicBezTo>
                      <a:pt x="67" y="17"/>
                      <a:pt x="71" y="26"/>
                      <a:pt x="74" y="37"/>
                    </a:cubicBezTo>
                    <a:close/>
                    <a:moveTo>
                      <a:pt x="58" y="208"/>
                    </a:moveTo>
                    <a:cubicBezTo>
                      <a:pt x="60" y="198"/>
                      <a:pt x="63" y="186"/>
                      <a:pt x="64" y="173"/>
                    </a:cubicBezTo>
                    <a:cubicBezTo>
                      <a:pt x="66" y="160"/>
                      <a:pt x="67" y="146"/>
                      <a:pt x="68" y="130"/>
                    </a:cubicBezTo>
                    <a:cubicBezTo>
                      <a:pt x="68" y="113"/>
                      <a:pt x="68" y="98"/>
                      <a:pt x="68" y="84"/>
                    </a:cubicBezTo>
                    <a:cubicBezTo>
                      <a:pt x="67" y="70"/>
                      <a:pt x="66" y="58"/>
                      <a:pt x="65" y="48"/>
                    </a:cubicBezTo>
                    <a:cubicBezTo>
                      <a:pt x="63" y="38"/>
                      <a:pt x="60" y="30"/>
                      <a:pt x="57" y="24"/>
                    </a:cubicBezTo>
                    <a:cubicBezTo>
                      <a:pt x="54" y="19"/>
                      <a:pt x="50" y="16"/>
                      <a:pt x="46" y="15"/>
                    </a:cubicBezTo>
                    <a:cubicBezTo>
                      <a:pt x="41" y="15"/>
                      <a:pt x="37" y="18"/>
                      <a:pt x="34" y="24"/>
                    </a:cubicBezTo>
                    <a:cubicBezTo>
                      <a:pt x="30" y="30"/>
                      <a:pt x="27" y="38"/>
                      <a:pt x="24" y="48"/>
                    </a:cubicBezTo>
                    <a:cubicBezTo>
                      <a:pt x="22" y="58"/>
                      <a:pt x="20" y="70"/>
                      <a:pt x="18" y="83"/>
                    </a:cubicBezTo>
                    <a:cubicBezTo>
                      <a:pt x="17" y="97"/>
                      <a:pt x="16" y="111"/>
                      <a:pt x="15" y="126"/>
                    </a:cubicBezTo>
                    <a:cubicBezTo>
                      <a:pt x="14" y="142"/>
                      <a:pt x="14" y="157"/>
                      <a:pt x="14" y="170"/>
                    </a:cubicBezTo>
                    <a:cubicBezTo>
                      <a:pt x="15" y="183"/>
                      <a:pt x="16" y="195"/>
                      <a:pt x="18" y="206"/>
                    </a:cubicBezTo>
                    <a:cubicBezTo>
                      <a:pt x="20" y="216"/>
                      <a:pt x="22" y="224"/>
                      <a:pt x="25" y="230"/>
                    </a:cubicBezTo>
                    <a:cubicBezTo>
                      <a:pt x="28" y="236"/>
                      <a:pt x="32" y="239"/>
                      <a:pt x="36" y="239"/>
                    </a:cubicBezTo>
                    <a:cubicBezTo>
                      <a:pt x="41" y="240"/>
                      <a:pt x="45" y="237"/>
                      <a:pt x="48" y="232"/>
                    </a:cubicBezTo>
                    <a:cubicBezTo>
                      <a:pt x="52" y="226"/>
                      <a:pt x="55" y="218"/>
                      <a:pt x="58" y="208"/>
                    </a:cubicBezTo>
                    <a:close/>
                  </a:path>
                </a:pathLst>
              </a:custGeom>
              <a:solidFill>
                <a:srgbClr val="898989"/>
              </a:solidFill>
              <a:ln>
                <a:noFill/>
              </a:ln>
            </p:spPr>
            <p:txBody>
              <a:bodyPr anchor="ctr"/>
              <a:lstStyle/>
              <a:p>
                <a:pPr algn="ctr"/>
                <a:endParaRPr/>
              </a:p>
            </p:txBody>
          </p:sp>
          <p:sp>
            <p:nvSpPr>
              <p:cNvPr id="40" name="îṥļîḍè">
                <a:extLst>
                  <a:ext uri="{FF2B5EF4-FFF2-40B4-BE49-F238E27FC236}">
                    <a16:creationId xmlns:a16="http://schemas.microsoft.com/office/drawing/2014/main" id="{3A66E6C0-3FEA-45A0-84DA-A3CE05F2C618}"/>
                  </a:ext>
                </a:extLst>
              </p:cNvPr>
              <p:cNvSpPr/>
              <p:nvPr/>
            </p:nvSpPr>
            <p:spPr bwMode="auto">
              <a:xfrm>
                <a:off x="3033713" y="4057651"/>
                <a:ext cx="52388" cy="190500"/>
              </a:xfrm>
              <a:custGeom>
                <a:avLst/>
                <a:gdLst>
                  <a:gd name="T0" fmla="*/ 67 w 67"/>
                  <a:gd name="T1" fmla="*/ 61 h 243"/>
                  <a:gd name="T2" fmla="*/ 62 w 67"/>
                  <a:gd name="T3" fmla="*/ 61 h 243"/>
                  <a:gd name="T4" fmla="*/ 57 w 67"/>
                  <a:gd name="T5" fmla="*/ 32 h 243"/>
                  <a:gd name="T6" fmla="*/ 50 w 67"/>
                  <a:gd name="T7" fmla="*/ 15 h 243"/>
                  <a:gd name="T8" fmla="*/ 45 w 67"/>
                  <a:gd name="T9" fmla="*/ 14 h 243"/>
                  <a:gd name="T10" fmla="*/ 39 w 67"/>
                  <a:gd name="T11" fmla="*/ 14 h 243"/>
                  <a:gd name="T12" fmla="*/ 25 w 67"/>
                  <a:gd name="T13" fmla="*/ 14 h 243"/>
                  <a:gd name="T14" fmla="*/ 25 w 67"/>
                  <a:gd name="T15" fmla="*/ 111 h 243"/>
                  <a:gd name="T16" fmla="*/ 35 w 67"/>
                  <a:gd name="T17" fmla="*/ 111 h 243"/>
                  <a:gd name="T18" fmla="*/ 42 w 67"/>
                  <a:gd name="T19" fmla="*/ 109 h 243"/>
                  <a:gd name="T20" fmla="*/ 46 w 67"/>
                  <a:gd name="T21" fmla="*/ 101 h 243"/>
                  <a:gd name="T22" fmla="*/ 48 w 67"/>
                  <a:gd name="T23" fmla="*/ 89 h 243"/>
                  <a:gd name="T24" fmla="*/ 49 w 67"/>
                  <a:gd name="T25" fmla="*/ 72 h 243"/>
                  <a:gd name="T26" fmla="*/ 54 w 67"/>
                  <a:gd name="T27" fmla="*/ 72 h 243"/>
                  <a:gd name="T28" fmla="*/ 54 w 67"/>
                  <a:gd name="T29" fmla="*/ 167 h 243"/>
                  <a:gd name="T30" fmla="*/ 49 w 67"/>
                  <a:gd name="T31" fmla="*/ 167 h 243"/>
                  <a:gd name="T32" fmla="*/ 48 w 67"/>
                  <a:gd name="T33" fmla="*/ 150 h 243"/>
                  <a:gd name="T34" fmla="*/ 46 w 67"/>
                  <a:gd name="T35" fmla="*/ 136 h 243"/>
                  <a:gd name="T36" fmla="*/ 41 w 67"/>
                  <a:gd name="T37" fmla="*/ 128 h 243"/>
                  <a:gd name="T38" fmla="*/ 35 w 67"/>
                  <a:gd name="T39" fmla="*/ 125 h 243"/>
                  <a:gd name="T40" fmla="*/ 25 w 67"/>
                  <a:gd name="T41" fmla="*/ 125 h 243"/>
                  <a:gd name="T42" fmla="*/ 25 w 67"/>
                  <a:gd name="T43" fmla="*/ 209 h 243"/>
                  <a:gd name="T44" fmla="*/ 26 w 67"/>
                  <a:gd name="T45" fmla="*/ 219 h 243"/>
                  <a:gd name="T46" fmla="*/ 29 w 67"/>
                  <a:gd name="T47" fmla="*/ 226 h 243"/>
                  <a:gd name="T48" fmla="*/ 32 w 67"/>
                  <a:gd name="T49" fmla="*/ 229 h 243"/>
                  <a:gd name="T50" fmla="*/ 37 w 67"/>
                  <a:gd name="T51" fmla="*/ 231 h 243"/>
                  <a:gd name="T52" fmla="*/ 37 w 67"/>
                  <a:gd name="T53" fmla="*/ 243 h 243"/>
                  <a:gd name="T54" fmla="*/ 0 w 67"/>
                  <a:gd name="T55" fmla="*/ 243 h 243"/>
                  <a:gd name="T56" fmla="*/ 0 w 67"/>
                  <a:gd name="T57" fmla="*/ 231 h 243"/>
                  <a:gd name="T58" fmla="*/ 5 w 67"/>
                  <a:gd name="T59" fmla="*/ 230 h 243"/>
                  <a:gd name="T60" fmla="*/ 9 w 67"/>
                  <a:gd name="T61" fmla="*/ 228 h 243"/>
                  <a:gd name="T62" fmla="*/ 11 w 67"/>
                  <a:gd name="T63" fmla="*/ 221 h 243"/>
                  <a:gd name="T64" fmla="*/ 12 w 67"/>
                  <a:gd name="T65" fmla="*/ 211 h 243"/>
                  <a:gd name="T66" fmla="*/ 12 w 67"/>
                  <a:gd name="T67" fmla="*/ 36 h 243"/>
                  <a:gd name="T68" fmla="*/ 12 w 67"/>
                  <a:gd name="T69" fmla="*/ 26 h 243"/>
                  <a:gd name="T70" fmla="*/ 9 w 67"/>
                  <a:gd name="T71" fmla="*/ 18 h 243"/>
                  <a:gd name="T72" fmla="*/ 4 w 67"/>
                  <a:gd name="T73" fmla="*/ 15 h 243"/>
                  <a:gd name="T74" fmla="*/ 0 w 67"/>
                  <a:gd name="T75" fmla="*/ 12 h 243"/>
                  <a:gd name="T76" fmla="*/ 0 w 67"/>
                  <a:gd name="T77" fmla="*/ 0 h 243"/>
                  <a:gd name="T78" fmla="*/ 67 w 67"/>
                  <a:gd name="T79" fmla="*/ 0 h 243"/>
                  <a:gd name="T80" fmla="*/ 67 w 67"/>
                  <a:gd name="T81" fmla="*/ 6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 h="243">
                    <a:moveTo>
                      <a:pt x="67" y="61"/>
                    </a:moveTo>
                    <a:cubicBezTo>
                      <a:pt x="62" y="61"/>
                      <a:pt x="62" y="61"/>
                      <a:pt x="62" y="61"/>
                    </a:cubicBezTo>
                    <a:cubicBezTo>
                      <a:pt x="62" y="52"/>
                      <a:pt x="60" y="42"/>
                      <a:pt x="57" y="32"/>
                    </a:cubicBezTo>
                    <a:cubicBezTo>
                      <a:pt x="55" y="22"/>
                      <a:pt x="52" y="16"/>
                      <a:pt x="50" y="15"/>
                    </a:cubicBezTo>
                    <a:cubicBezTo>
                      <a:pt x="48" y="15"/>
                      <a:pt x="47" y="14"/>
                      <a:pt x="45" y="14"/>
                    </a:cubicBezTo>
                    <a:cubicBezTo>
                      <a:pt x="43" y="14"/>
                      <a:pt x="42" y="14"/>
                      <a:pt x="39" y="14"/>
                    </a:cubicBezTo>
                    <a:cubicBezTo>
                      <a:pt x="25" y="14"/>
                      <a:pt x="25" y="14"/>
                      <a:pt x="25" y="14"/>
                    </a:cubicBezTo>
                    <a:cubicBezTo>
                      <a:pt x="25" y="111"/>
                      <a:pt x="25" y="111"/>
                      <a:pt x="25" y="111"/>
                    </a:cubicBezTo>
                    <a:cubicBezTo>
                      <a:pt x="35" y="111"/>
                      <a:pt x="35" y="111"/>
                      <a:pt x="35" y="111"/>
                    </a:cubicBezTo>
                    <a:cubicBezTo>
                      <a:pt x="38" y="111"/>
                      <a:pt x="40" y="111"/>
                      <a:pt x="42" y="109"/>
                    </a:cubicBezTo>
                    <a:cubicBezTo>
                      <a:pt x="43" y="107"/>
                      <a:pt x="45" y="104"/>
                      <a:pt x="46" y="101"/>
                    </a:cubicBezTo>
                    <a:cubicBezTo>
                      <a:pt x="47" y="98"/>
                      <a:pt x="47" y="94"/>
                      <a:pt x="48" y="89"/>
                    </a:cubicBezTo>
                    <a:cubicBezTo>
                      <a:pt x="49" y="84"/>
                      <a:pt x="49" y="78"/>
                      <a:pt x="49" y="72"/>
                    </a:cubicBezTo>
                    <a:cubicBezTo>
                      <a:pt x="54" y="72"/>
                      <a:pt x="54" y="72"/>
                      <a:pt x="54" y="72"/>
                    </a:cubicBezTo>
                    <a:cubicBezTo>
                      <a:pt x="54" y="167"/>
                      <a:pt x="54" y="167"/>
                      <a:pt x="54" y="167"/>
                    </a:cubicBezTo>
                    <a:cubicBezTo>
                      <a:pt x="49" y="167"/>
                      <a:pt x="49" y="167"/>
                      <a:pt x="49" y="167"/>
                    </a:cubicBezTo>
                    <a:cubicBezTo>
                      <a:pt x="49" y="162"/>
                      <a:pt x="49" y="157"/>
                      <a:pt x="48" y="150"/>
                    </a:cubicBezTo>
                    <a:cubicBezTo>
                      <a:pt x="47" y="144"/>
                      <a:pt x="47" y="139"/>
                      <a:pt x="46" y="136"/>
                    </a:cubicBezTo>
                    <a:cubicBezTo>
                      <a:pt x="45" y="132"/>
                      <a:pt x="43" y="129"/>
                      <a:pt x="41" y="128"/>
                    </a:cubicBezTo>
                    <a:cubicBezTo>
                      <a:pt x="40" y="126"/>
                      <a:pt x="37" y="125"/>
                      <a:pt x="35" y="125"/>
                    </a:cubicBezTo>
                    <a:cubicBezTo>
                      <a:pt x="25" y="125"/>
                      <a:pt x="25" y="125"/>
                      <a:pt x="25" y="125"/>
                    </a:cubicBezTo>
                    <a:cubicBezTo>
                      <a:pt x="25" y="209"/>
                      <a:pt x="25" y="209"/>
                      <a:pt x="25" y="209"/>
                    </a:cubicBezTo>
                    <a:cubicBezTo>
                      <a:pt x="25" y="213"/>
                      <a:pt x="25" y="216"/>
                      <a:pt x="26" y="219"/>
                    </a:cubicBezTo>
                    <a:cubicBezTo>
                      <a:pt x="26" y="222"/>
                      <a:pt x="27" y="225"/>
                      <a:pt x="29" y="226"/>
                    </a:cubicBezTo>
                    <a:cubicBezTo>
                      <a:pt x="29" y="227"/>
                      <a:pt x="30" y="228"/>
                      <a:pt x="32" y="229"/>
                    </a:cubicBezTo>
                    <a:cubicBezTo>
                      <a:pt x="34" y="230"/>
                      <a:pt x="36" y="231"/>
                      <a:pt x="37" y="231"/>
                    </a:cubicBezTo>
                    <a:cubicBezTo>
                      <a:pt x="37" y="243"/>
                      <a:pt x="37" y="243"/>
                      <a:pt x="37" y="243"/>
                    </a:cubicBezTo>
                    <a:cubicBezTo>
                      <a:pt x="0" y="243"/>
                      <a:pt x="0" y="243"/>
                      <a:pt x="0" y="243"/>
                    </a:cubicBezTo>
                    <a:cubicBezTo>
                      <a:pt x="0" y="231"/>
                      <a:pt x="0" y="231"/>
                      <a:pt x="0" y="231"/>
                    </a:cubicBezTo>
                    <a:cubicBezTo>
                      <a:pt x="1" y="231"/>
                      <a:pt x="3" y="231"/>
                      <a:pt x="5" y="230"/>
                    </a:cubicBezTo>
                    <a:cubicBezTo>
                      <a:pt x="7" y="230"/>
                      <a:pt x="8" y="229"/>
                      <a:pt x="9" y="228"/>
                    </a:cubicBezTo>
                    <a:cubicBezTo>
                      <a:pt x="10" y="227"/>
                      <a:pt x="11" y="224"/>
                      <a:pt x="11" y="221"/>
                    </a:cubicBezTo>
                    <a:cubicBezTo>
                      <a:pt x="12" y="219"/>
                      <a:pt x="12" y="215"/>
                      <a:pt x="12" y="211"/>
                    </a:cubicBezTo>
                    <a:cubicBezTo>
                      <a:pt x="12" y="36"/>
                      <a:pt x="12" y="36"/>
                      <a:pt x="12" y="36"/>
                    </a:cubicBezTo>
                    <a:cubicBezTo>
                      <a:pt x="12" y="32"/>
                      <a:pt x="12" y="28"/>
                      <a:pt x="12" y="26"/>
                    </a:cubicBezTo>
                    <a:cubicBezTo>
                      <a:pt x="11" y="23"/>
                      <a:pt x="10" y="20"/>
                      <a:pt x="9" y="18"/>
                    </a:cubicBezTo>
                    <a:cubicBezTo>
                      <a:pt x="8" y="17"/>
                      <a:pt x="6" y="16"/>
                      <a:pt x="4" y="15"/>
                    </a:cubicBezTo>
                    <a:cubicBezTo>
                      <a:pt x="3" y="13"/>
                      <a:pt x="1" y="13"/>
                      <a:pt x="0" y="12"/>
                    </a:cubicBezTo>
                    <a:cubicBezTo>
                      <a:pt x="0" y="0"/>
                      <a:pt x="0" y="0"/>
                      <a:pt x="0" y="0"/>
                    </a:cubicBezTo>
                    <a:cubicBezTo>
                      <a:pt x="67" y="0"/>
                      <a:pt x="67" y="0"/>
                      <a:pt x="67" y="0"/>
                    </a:cubicBezTo>
                    <a:lnTo>
                      <a:pt x="67" y="61"/>
                    </a:lnTo>
                    <a:close/>
                  </a:path>
                </a:pathLst>
              </a:custGeom>
              <a:solidFill>
                <a:srgbClr val="898989"/>
              </a:solidFill>
              <a:ln>
                <a:noFill/>
              </a:ln>
            </p:spPr>
            <p:txBody>
              <a:bodyPr anchor="ctr"/>
              <a:lstStyle/>
              <a:p>
                <a:pPr algn="ctr"/>
                <a:endParaRPr/>
              </a:p>
            </p:txBody>
          </p:sp>
          <p:sp>
            <p:nvSpPr>
              <p:cNvPr id="41" name="îsḻiḍê">
                <a:extLst>
                  <a:ext uri="{FF2B5EF4-FFF2-40B4-BE49-F238E27FC236}">
                    <a16:creationId xmlns:a16="http://schemas.microsoft.com/office/drawing/2014/main" id="{A5117214-71ED-498D-AFF8-ABDA81A3AC72}"/>
                  </a:ext>
                </a:extLst>
              </p:cNvPr>
              <p:cNvSpPr/>
              <p:nvPr/>
            </p:nvSpPr>
            <p:spPr bwMode="auto">
              <a:xfrm>
                <a:off x="3124201" y="4059238"/>
                <a:ext cx="53975" cy="198438"/>
              </a:xfrm>
              <a:custGeom>
                <a:avLst/>
                <a:gdLst>
                  <a:gd name="T0" fmla="*/ 57 w 68"/>
                  <a:gd name="T1" fmla="*/ 132 h 252"/>
                  <a:gd name="T2" fmla="*/ 63 w 68"/>
                  <a:gd name="T3" fmla="*/ 150 h 252"/>
                  <a:gd name="T4" fmla="*/ 66 w 68"/>
                  <a:gd name="T5" fmla="*/ 174 h 252"/>
                  <a:gd name="T6" fmla="*/ 63 w 68"/>
                  <a:gd name="T7" fmla="*/ 228 h 252"/>
                  <a:gd name="T8" fmla="*/ 44 w 68"/>
                  <a:gd name="T9" fmla="*/ 252 h 252"/>
                  <a:gd name="T10" fmla="*/ 32 w 68"/>
                  <a:gd name="T11" fmla="*/ 248 h 252"/>
                  <a:gd name="T12" fmla="*/ 21 w 68"/>
                  <a:gd name="T13" fmla="*/ 238 h 252"/>
                  <a:gd name="T14" fmla="*/ 20 w 68"/>
                  <a:gd name="T15" fmla="*/ 251 h 252"/>
                  <a:gd name="T16" fmla="*/ 15 w 68"/>
                  <a:gd name="T17" fmla="*/ 251 h 252"/>
                  <a:gd name="T18" fmla="*/ 7 w 68"/>
                  <a:gd name="T19" fmla="*/ 169 h 252"/>
                  <a:gd name="T20" fmla="*/ 12 w 68"/>
                  <a:gd name="T21" fmla="*/ 168 h 252"/>
                  <a:gd name="T22" fmla="*/ 18 w 68"/>
                  <a:gd name="T23" fmla="*/ 195 h 252"/>
                  <a:gd name="T24" fmla="*/ 25 w 68"/>
                  <a:gd name="T25" fmla="*/ 217 h 252"/>
                  <a:gd name="T26" fmla="*/ 34 w 68"/>
                  <a:gd name="T27" fmla="*/ 232 h 252"/>
                  <a:gd name="T28" fmla="*/ 44 w 68"/>
                  <a:gd name="T29" fmla="*/ 237 h 252"/>
                  <a:gd name="T30" fmla="*/ 51 w 68"/>
                  <a:gd name="T31" fmla="*/ 233 h 252"/>
                  <a:gd name="T32" fmla="*/ 55 w 68"/>
                  <a:gd name="T33" fmla="*/ 223 h 252"/>
                  <a:gd name="T34" fmla="*/ 57 w 68"/>
                  <a:gd name="T35" fmla="*/ 210 h 252"/>
                  <a:gd name="T36" fmla="*/ 56 w 68"/>
                  <a:gd name="T37" fmla="*/ 192 h 252"/>
                  <a:gd name="T38" fmla="*/ 51 w 68"/>
                  <a:gd name="T39" fmla="*/ 165 h 252"/>
                  <a:gd name="T40" fmla="*/ 40 w 68"/>
                  <a:gd name="T41" fmla="*/ 148 h 252"/>
                  <a:gd name="T42" fmla="*/ 31 w 68"/>
                  <a:gd name="T43" fmla="*/ 139 h 252"/>
                  <a:gd name="T44" fmla="*/ 21 w 68"/>
                  <a:gd name="T45" fmla="*/ 131 h 252"/>
                  <a:gd name="T46" fmla="*/ 8 w 68"/>
                  <a:gd name="T47" fmla="*/ 108 h 252"/>
                  <a:gd name="T48" fmla="*/ 0 w 68"/>
                  <a:gd name="T49" fmla="*/ 70 h 252"/>
                  <a:gd name="T50" fmla="*/ 0 w 68"/>
                  <a:gd name="T51" fmla="*/ 44 h 252"/>
                  <a:gd name="T52" fmla="*/ 4 w 68"/>
                  <a:gd name="T53" fmla="*/ 22 h 252"/>
                  <a:gd name="T54" fmla="*/ 11 w 68"/>
                  <a:gd name="T55" fmla="*/ 7 h 252"/>
                  <a:gd name="T56" fmla="*/ 20 w 68"/>
                  <a:gd name="T57" fmla="*/ 0 h 252"/>
                  <a:gd name="T58" fmla="*/ 31 w 68"/>
                  <a:gd name="T59" fmla="*/ 4 h 252"/>
                  <a:gd name="T60" fmla="*/ 41 w 68"/>
                  <a:gd name="T61" fmla="*/ 14 h 252"/>
                  <a:gd name="T62" fmla="*/ 42 w 68"/>
                  <a:gd name="T63" fmla="*/ 2 h 252"/>
                  <a:gd name="T64" fmla="*/ 47 w 68"/>
                  <a:gd name="T65" fmla="*/ 2 h 252"/>
                  <a:gd name="T66" fmla="*/ 54 w 68"/>
                  <a:gd name="T67" fmla="*/ 82 h 252"/>
                  <a:gd name="T68" fmla="*/ 50 w 68"/>
                  <a:gd name="T69" fmla="*/ 82 h 252"/>
                  <a:gd name="T70" fmla="*/ 44 w 68"/>
                  <a:gd name="T71" fmla="*/ 57 h 252"/>
                  <a:gd name="T72" fmla="*/ 38 w 68"/>
                  <a:gd name="T73" fmla="*/ 34 h 252"/>
                  <a:gd name="T74" fmla="*/ 30 w 68"/>
                  <a:gd name="T75" fmla="*/ 20 h 252"/>
                  <a:gd name="T76" fmla="*/ 21 w 68"/>
                  <a:gd name="T77" fmla="*/ 15 h 252"/>
                  <a:gd name="T78" fmla="*/ 12 w 68"/>
                  <a:gd name="T79" fmla="*/ 27 h 252"/>
                  <a:gd name="T80" fmla="*/ 10 w 68"/>
                  <a:gd name="T81" fmla="*/ 53 h 252"/>
                  <a:gd name="T82" fmla="*/ 15 w 68"/>
                  <a:gd name="T83" fmla="*/ 78 h 252"/>
                  <a:gd name="T84" fmla="*/ 24 w 68"/>
                  <a:gd name="T85" fmla="*/ 94 h 252"/>
                  <a:gd name="T86" fmla="*/ 34 w 68"/>
                  <a:gd name="T87" fmla="*/ 103 h 252"/>
                  <a:gd name="T88" fmla="*/ 43 w 68"/>
                  <a:gd name="T89" fmla="*/ 111 h 252"/>
                  <a:gd name="T90" fmla="*/ 50 w 68"/>
                  <a:gd name="T91" fmla="*/ 120 h 252"/>
                  <a:gd name="T92" fmla="*/ 57 w 68"/>
                  <a:gd name="T93" fmla="*/ 13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252">
                    <a:moveTo>
                      <a:pt x="57" y="132"/>
                    </a:moveTo>
                    <a:cubicBezTo>
                      <a:pt x="60" y="138"/>
                      <a:pt x="61" y="144"/>
                      <a:pt x="63" y="150"/>
                    </a:cubicBezTo>
                    <a:cubicBezTo>
                      <a:pt x="64" y="157"/>
                      <a:pt x="65" y="165"/>
                      <a:pt x="66" y="174"/>
                    </a:cubicBezTo>
                    <a:cubicBezTo>
                      <a:pt x="68" y="195"/>
                      <a:pt x="67" y="213"/>
                      <a:pt x="63" y="228"/>
                    </a:cubicBezTo>
                    <a:cubicBezTo>
                      <a:pt x="58" y="243"/>
                      <a:pt x="52" y="250"/>
                      <a:pt x="44" y="252"/>
                    </a:cubicBezTo>
                    <a:cubicBezTo>
                      <a:pt x="40" y="252"/>
                      <a:pt x="36" y="251"/>
                      <a:pt x="32" y="248"/>
                    </a:cubicBezTo>
                    <a:cubicBezTo>
                      <a:pt x="28" y="246"/>
                      <a:pt x="24" y="242"/>
                      <a:pt x="21" y="238"/>
                    </a:cubicBezTo>
                    <a:cubicBezTo>
                      <a:pt x="20" y="251"/>
                      <a:pt x="20" y="251"/>
                      <a:pt x="20" y="251"/>
                    </a:cubicBezTo>
                    <a:cubicBezTo>
                      <a:pt x="15" y="251"/>
                      <a:pt x="15" y="251"/>
                      <a:pt x="15" y="251"/>
                    </a:cubicBezTo>
                    <a:cubicBezTo>
                      <a:pt x="7" y="169"/>
                      <a:pt x="7" y="169"/>
                      <a:pt x="7" y="169"/>
                    </a:cubicBezTo>
                    <a:cubicBezTo>
                      <a:pt x="12" y="168"/>
                      <a:pt x="12" y="168"/>
                      <a:pt x="12" y="168"/>
                    </a:cubicBezTo>
                    <a:cubicBezTo>
                      <a:pt x="14" y="178"/>
                      <a:pt x="16" y="187"/>
                      <a:pt x="18" y="195"/>
                    </a:cubicBezTo>
                    <a:cubicBezTo>
                      <a:pt x="20" y="203"/>
                      <a:pt x="22" y="211"/>
                      <a:pt x="25" y="217"/>
                    </a:cubicBezTo>
                    <a:cubicBezTo>
                      <a:pt x="28" y="224"/>
                      <a:pt x="31" y="229"/>
                      <a:pt x="34" y="232"/>
                    </a:cubicBezTo>
                    <a:cubicBezTo>
                      <a:pt x="37" y="236"/>
                      <a:pt x="40" y="237"/>
                      <a:pt x="44" y="237"/>
                    </a:cubicBezTo>
                    <a:cubicBezTo>
                      <a:pt x="47" y="236"/>
                      <a:pt x="49" y="235"/>
                      <a:pt x="51" y="233"/>
                    </a:cubicBezTo>
                    <a:cubicBezTo>
                      <a:pt x="53" y="230"/>
                      <a:pt x="54" y="227"/>
                      <a:pt x="55" y="223"/>
                    </a:cubicBezTo>
                    <a:cubicBezTo>
                      <a:pt x="56" y="219"/>
                      <a:pt x="56" y="215"/>
                      <a:pt x="57" y="210"/>
                    </a:cubicBezTo>
                    <a:cubicBezTo>
                      <a:pt x="57" y="204"/>
                      <a:pt x="57" y="199"/>
                      <a:pt x="56" y="192"/>
                    </a:cubicBezTo>
                    <a:cubicBezTo>
                      <a:pt x="55" y="182"/>
                      <a:pt x="53" y="173"/>
                      <a:pt x="51" y="165"/>
                    </a:cubicBezTo>
                    <a:cubicBezTo>
                      <a:pt x="48" y="157"/>
                      <a:pt x="45" y="152"/>
                      <a:pt x="40" y="148"/>
                    </a:cubicBezTo>
                    <a:cubicBezTo>
                      <a:pt x="38" y="145"/>
                      <a:pt x="34" y="142"/>
                      <a:pt x="31" y="139"/>
                    </a:cubicBezTo>
                    <a:cubicBezTo>
                      <a:pt x="27" y="136"/>
                      <a:pt x="24" y="133"/>
                      <a:pt x="21" y="131"/>
                    </a:cubicBezTo>
                    <a:cubicBezTo>
                      <a:pt x="16" y="125"/>
                      <a:pt x="11" y="118"/>
                      <a:pt x="8" y="108"/>
                    </a:cubicBezTo>
                    <a:cubicBezTo>
                      <a:pt x="4" y="99"/>
                      <a:pt x="2" y="86"/>
                      <a:pt x="0" y="70"/>
                    </a:cubicBezTo>
                    <a:cubicBezTo>
                      <a:pt x="0" y="61"/>
                      <a:pt x="0" y="52"/>
                      <a:pt x="0" y="44"/>
                    </a:cubicBezTo>
                    <a:cubicBezTo>
                      <a:pt x="1" y="36"/>
                      <a:pt x="2" y="28"/>
                      <a:pt x="4" y="22"/>
                    </a:cubicBezTo>
                    <a:cubicBezTo>
                      <a:pt x="6" y="16"/>
                      <a:pt x="8" y="11"/>
                      <a:pt x="11" y="7"/>
                    </a:cubicBezTo>
                    <a:cubicBezTo>
                      <a:pt x="14" y="3"/>
                      <a:pt x="17" y="1"/>
                      <a:pt x="20" y="0"/>
                    </a:cubicBezTo>
                    <a:cubicBezTo>
                      <a:pt x="24" y="0"/>
                      <a:pt x="28" y="1"/>
                      <a:pt x="31" y="4"/>
                    </a:cubicBezTo>
                    <a:cubicBezTo>
                      <a:pt x="35" y="7"/>
                      <a:pt x="38" y="10"/>
                      <a:pt x="41" y="14"/>
                    </a:cubicBezTo>
                    <a:cubicBezTo>
                      <a:pt x="42" y="2"/>
                      <a:pt x="42" y="2"/>
                      <a:pt x="42" y="2"/>
                    </a:cubicBezTo>
                    <a:cubicBezTo>
                      <a:pt x="47" y="2"/>
                      <a:pt x="47" y="2"/>
                      <a:pt x="47" y="2"/>
                    </a:cubicBezTo>
                    <a:cubicBezTo>
                      <a:pt x="54" y="82"/>
                      <a:pt x="54" y="82"/>
                      <a:pt x="54" y="82"/>
                    </a:cubicBezTo>
                    <a:cubicBezTo>
                      <a:pt x="50" y="82"/>
                      <a:pt x="50" y="82"/>
                      <a:pt x="50" y="82"/>
                    </a:cubicBezTo>
                    <a:cubicBezTo>
                      <a:pt x="48" y="73"/>
                      <a:pt x="46" y="65"/>
                      <a:pt x="44" y="57"/>
                    </a:cubicBezTo>
                    <a:cubicBezTo>
                      <a:pt x="42" y="48"/>
                      <a:pt x="40" y="41"/>
                      <a:pt x="38" y="34"/>
                    </a:cubicBezTo>
                    <a:cubicBezTo>
                      <a:pt x="36" y="28"/>
                      <a:pt x="33" y="23"/>
                      <a:pt x="30" y="20"/>
                    </a:cubicBezTo>
                    <a:cubicBezTo>
                      <a:pt x="28" y="16"/>
                      <a:pt x="24" y="15"/>
                      <a:pt x="21" y="15"/>
                    </a:cubicBezTo>
                    <a:cubicBezTo>
                      <a:pt x="17" y="16"/>
                      <a:pt x="14" y="20"/>
                      <a:pt x="12" y="27"/>
                    </a:cubicBezTo>
                    <a:cubicBezTo>
                      <a:pt x="10" y="34"/>
                      <a:pt x="9" y="43"/>
                      <a:pt x="10" y="53"/>
                    </a:cubicBezTo>
                    <a:cubicBezTo>
                      <a:pt x="11" y="63"/>
                      <a:pt x="13" y="72"/>
                      <a:pt x="15" y="78"/>
                    </a:cubicBezTo>
                    <a:cubicBezTo>
                      <a:pt x="17" y="85"/>
                      <a:pt x="20" y="90"/>
                      <a:pt x="24" y="94"/>
                    </a:cubicBezTo>
                    <a:cubicBezTo>
                      <a:pt x="27" y="98"/>
                      <a:pt x="31" y="101"/>
                      <a:pt x="34" y="103"/>
                    </a:cubicBezTo>
                    <a:cubicBezTo>
                      <a:pt x="37" y="106"/>
                      <a:pt x="40" y="108"/>
                      <a:pt x="43" y="111"/>
                    </a:cubicBezTo>
                    <a:cubicBezTo>
                      <a:pt x="45" y="114"/>
                      <a:pt x="48" y="117"/>
                      <a:pt x="50" y="120"/>
                    </a:cubicBezTo>
                    <a:cubicBezTo>
                      <a:pt x="53" y="124"/>
                      <a:pt x="55" y="128"/>
                      <a:pt x="57" y="132"/>
                    </a:cubicBezTo>
                    <a:close/>
                  </a:path>
                </a:pathLst>
              </a:custGeom>
              <a:solidFill>
                <a:srgbClr val="898989"/>
              </a:solidFill>
              <a:ln>
                <a:noFill/>
              </a:ln>
            </p:spPr>
            <p:txBody>
              <a:bodyPr anchor="ctr"/>
              <a:lstStyle/>
              <a:p>
                <a:pPr algn="ctr"/>
                <a:endParaRPr/>
              </a:p>
            </p:txBody>
          </p:sp>
          <p:sp>
            <p:nvSpPr>
              <p:cNvPr id="42" name="îṣ1iḍé">
                <a:extLst>
                  <a:ext uri="{FF2B5EF4-FFF2-40B4-BE49-F238E27FC236}">
                    <a16:creationId xmlns:a16="http://schemas.microsoft.com/office/drawing/2014/main" id="{C9D65439-B53E-4BFF-B268-C9C03F972BE8}"/>
                  </a:ext>
                </a:extLst>
              </p:cNvPr>
              <p:cNvSpPr/>
              <p:nvPr/>
            </p:nvSpPr>
            <p:spPr bwMode="auto">
              <a:xfrm>
                <a:off x="3171826" y="4054476"/>
                <a:ext cx="65088" cy="198438"/>
              </a:xfrm>
              <a:custGeom>
                <a:avLst/>
                <a:gdLst>
                  <a:gd name="T0" fmla="*/ 60 w 84"/>
                  <a:gd name="T1" fmla="*/ 251 h 253"/>
                  <a:gd name="T2" fmla="*/ 44 w 84"/>
                  <a:gd name="T3" fmla="*/ 247 h 253"/>
                  <a:gd name="T4" fmla="*/ 29 w 84"/>
                  <a:gd name="T5" fmla="*/ 225 h 253"/>
                  <a:gd name="T6" fmla="*/ 15 w 84"/>
                  <a:gd name="T7" fmla="*/ 189 h 253"/>
                  <a:gd name="T8" fmla="*/ 4 w 84"/>
                  <a:gd name="T9" fmla="*/ 138 h 253"/>
                  <a:gd name="T10" fmla="*/ 0 w 84"/>
                  <a:gd name="T11" fmla="*/ 85 h 253"/>
                  <a:gd name="T12" fmla="*/ 3 w 84"/>
                  <a:gd name="T13" fmla="*/ 43 h 253"/>
                  <a:gd name="T14" fmla="*/ 12 w 84"/>
                  <a:gd name="T15" fmla="*/ 14 h 253"/>
                  <a:gd name="T16" fmla="*/ 26 w 84"/>
                  <a:gd name="T17" fmla="*/ 1 h 253"/>
                  <a:gd name="T18" fmla="*/ 38 w 84"/>
                  <a:gd name="T19" fmla="*/ 3 h 253"/>
                  <a:gd name="T20" fmla="*/ 49 w 84"/>
                  <a:gd name="T21" fmla="*/ 13 h 253"/>
                  <a:gd name="T22" fmla="*/ 50 w 84"/>
                  <a:gd name="T23" fmla="*/ 1 h 253"/>
                  <a:gd name="T24" fmla="*/ 55 w 84"/>
                  <a:gd name="T25" fmla="*/ 0 h 253"/>
                  <a:gd name="T26" fmla="*/ 68 w 84"/>
                  <a:gd name="T27" fmla="*/ 85 h 253"/>
                  <a:gd name="T28" fmla="*/ 63 w 84"/>
                  <a:gd name="T29" fmla="*/ 86 h 253"/>
                  <a:gd name="T30" fmla="*/ 56 w 84"/>
                  <a:gd name="T31" fmla="*/ 60 h 253"/>
                  <a:gd name="T32" fmla="*/ 48 w 84"/>
                  <a:gd name="T33" fmla="*/ 36 h 253"/>
                  <a:gd name="T34" fmla="*/ 39 w 84"/>
                  <a:gd name="T35" fmla="*/ 20 h 253"/>
                  <a:gd name="T36" fmla="*/ 29 w 84"/>
                  <a:gd name="T37" fmla="*/ 15 h 253"/>
                  <a:gd name="T38" fmla="*/ 19 w 84"/>
                  <a:gd name="T39" fmla="*/ 25 h 253"/>
                  <a:gd name="T40" fmla="*/ 14 w 84"/>
                  <a:gd name="T41" fmla="*/ 49 h 253"/>
                  <a:gd name="T42" fmla="*/ 13 w 84"/>
                  <a:gd name="T43" fmla="*/ 85 h 253"/>
                  <a:gd name="T44" fmla="*/ 18 w 84"/>
                  <a:gd name="T45" fmla="*/ 132 h 253"/>
                  <a:gd name="T46" fmla="*/ 26 w 84"/>
                  <a:gd name="T47" fmla="*/ 174 h 253"/>
                  <a:gd name="T48" fmla="*/ 37 w 84"/>
                  <a:gd name="T49" fmla="*/ 206 h 253"/>
                  <a:gd name="T50" fmla="*/ 49 w 84"/>
                  <a:gd name="T51" fmla="*/ 226 h 253"/>
                  <a:gd name="T52" fmla="*/ 62 w 84"/>
                  <a:gd name="T53" fmla="*/ 231 h 253"/>
                  <a:gd name="T54" fmla="*/ 70 w 84"/>
                  <a:gd name="T55" fmla="*/ 225 h 253"/>
                  <a:gd name="T56" fmla="*/ 75 w 84"/>
                  <a:gd name="T57" fmla="*/ 212 h 253"/>
                  <a:gd name="T58" fmla="*/ 78 w 84"/>
                  <a:gd name="T59" fmla="*/ 194 h 253"/>
                  <a:gd name="T60" fmla="*/ 79 w 84"/>
                  <a:gd name="T61" fmla="*/ 172 h 253"/>
                  <a:gd name="T62" fmla="*/ 84 w 84"/>
                  <a:gd name="T63" fmla="*/ 177 h 253"/>
                  <a:gd name="T64" fmla="*/ 78 w 84"/>
                  <a:gd name="T65" fmla="*/ 231 h 253"/>
                  <a:gd name="T66" fmla="*/ 60 w 84"/>
                  <a:gd name="T67" fmla="*/ 25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253">
                    <a:moveTo>
                      <a:pt x="60" y="251"/>
                    </a:moveTo>
                    <a:cubicBezTo>
                      <a:pt x="55" y="253"/>
                      <a:pt x="50" y="251"/>
                      <a:pt x="44" y="247"/>
                    </a:cubicBezTo>
                    <a:cubicBezTo>
                      <a:pt x="39" y="242"/>
                      <a:pt x="34" y="235"/>
                      <a:pt x="29" y="225"/>
                    </a:cubicBezTo>
                    <a:cubicBezTo>
                      <a:pt x="24" y="216"/>
                      <a:pt x="19" y="203"/>
                      <a:pt x="15" y="189"/>
                    </a:cubicBezTo>
                    <a:cubicBezTo>
                      <a:pt x="11" y="174"/>
                      <a:pt x="7" y="157"/>
                      <a:pt x="4" y="138"/>
                    </a:cubicBezTo>
                    <a:cubicBezTo>
                      <a:pt x="2" y="119"/>
                      <a:pt x="0" y="101"/>
                      <a:pt x="0" y="85"/>
                    </a:cubicBezTo>
                    <a:cubicBezTo>
                      <a:pt x="0" y="69"/>
                      <a:pt x="1" y="55"/>
                      <a:pt x="3" y="43"/>
                    </a:cubicBezTo>
                    <a:cubicBezTo>
                      <a:pt x="5" y="31"/>
                      <a:pt x="8" y="22"/>
                      <a:pt x="12" y="14"/>
                    </a:cubicBezTo>
                    <a:cubicBezTo>
                      <a:pt x="16" y="7"/>
                      <a:pt x="21" y="3"/>
                      <a:pt x="26" y="1"/>
                    </a:cubicBezTo>
                    <a:cubicBezTo>
                      <a:pt x="30" y="0"/>
                      <a:pt x="34" y="1"/>
                      <a:pt x="38" y="3"/>
                    </a:cubicBezTo>
                    <a:cubicBezTo>
                      <a:pt x="42" y="5"/>
                      <a:pt x="46" y="8"/>
                      <a:pt x="49" y="13"/>
                    </a:cubicBezTo>
                    <a:cubicBezTo>
                      <a:pt x="50" y="1"/>
                      <a:pt x="50" y="1"/>
                      <a:pt x="50" y="1"/>
                    </a:cubicBezTo>
                    <a:cubicBezTo>
                      <a:pt x="55" y="0"/>
                      <a:pt x="55" y="0"/>
                      <a:pt x="55" y="0"/>
                    </a:cubicBezTo>
                    <a:cubicBezTo>
                      <a:pt x="68" y="85"/>
                      <a:pt x="68" y="85"/>
                      <a:pt x="68" y="85"/>
                    </a:cubicBezTo>
                    <a:cubicBezTo>
                      <a:pt x="63" y="86"/>
                      <a:pt x="63" y="86"/>
                      <a:pt x="63" y="86"/>
                    </a:cubicBezTo>
                    <a:cubicBezTo>
                      <a:pt x="61" y="78"/>
                      <a:pt x="59" y="69"/>
                      <a:pt x="56" y="60"/>
                    </a:cubicBezTo>
                    <a:cubicBezTo>
                      <a:pt x="53" y="50"/>
                      <a:pt x="51" y="42"/>
                      <a:pt x="48" y="36"/>
                    </a:cubicBezTo>
                    <a:cubicBezTo>
                      <a:pt x="45" y="29"/>
                      <a:pt x="42" y="23"/>
                      <a:pt x="39" y="20"/>
                    </a:cubicBezTo>
                    <a:cubicBezTo>
                      <a:pt x="36" y="16"/>
                      <a:pt x="32" y="15"/>
                      <a:pt x="29" y="15"/>
                    </a:cubicBezTo>
                    <a:cubicBezTo>
                      <a:pt x="25" y="16"/>
                      <a:pt x="22" y="20"/>
                      <a:pt x="19" y="25"/>
                    </a:cubicBezTo>
                    <a:cubicBezTo>
                      <a:pt x="17" y="31"/>
                      <a:pt x="15" y="39"/>
                      <a:pt x="14" y="49"/>
                    </a:cubicBezTo>
                    <a:cubicBezTo>
                      <a:pt x="13" y="58"/>
                      <a:pt x="13" y="70"/>
                      <a:pt x="13" y="85"/>
                    </a:cubicBezTo>
                    <a:cubicBezTo>
                      <a:pt x="14" y="99"/>
                      <a:pt x="16" y="115"/>
                      <a:pt x="18" y="132"/>
                    </a:cubicBezTo>
                    <a:cubicBezTo>
                      <a:pt x="20" y="148"/>
                      <a:pt x="23" y="161"/>
                      <a:pt x="26" y="174"/>
                    </a:cubicBezTo>
                    <a:cubicBezTo>
                      <a:pt x="29" y="186"/>
                      <a:pt x="33" y="197"/>
                      <a:pt x="37" y="206"/>
                    </a:cubicBezTo>
                    <a:cubicBezTo>
                      <a:pt x="41" y="215"/>
                      <a:pt x="45" y="222"/>
                      <a:pt x="49" y="226"/>
                    </a:cubicBezTo>
                    <a:cubicBezTo>
                      <a:pt x="53" y="231"/>
                      <a:pt x="57" y="232"/>
                      <a:pt x="62" y="231"/>
                    </a:cubicBezTo>
                    <a:cubicBezTo>
                      <a:pt x="65" y="231"/>
                      <a:pt x="68" y="228"/>
                      <a:pt x="70" y="225"/>
                    </a:cubicBezTo>
                    <a:cubicBezTo>
                      <a:pt x="72" y="221"/>
                      <a:pt x="74" y="217"/>
                      <a:pt x="75" y="212"/>
                    </a:cubicBezTo>
                    <a:cubicBezTo>
                      <a:pt x="76" y="206"/>
                      <a:pt x="77" y="200"/>
                      <a:pt x="78" y="194"/>
                    </a:cubicBezTo>
                    <a:cubicBezTo>
                      <a:pt x="79" y="187"/>
                      <a:pt x="79" y="180"/>
                      <a:pt x="79" y="172"/>
                    </a:cubicBezTo>
                    <a:cubicBezTo>
                      <a:pt x="84" y="177"/>
                      <a:pt x="84" y="177"/>
                      <a:pt x="84" y="177"/>
                    </a:cubicBezTo>
                    <a:cubicBezTo>
                      <a:pt x="84" y="202"/>
                      <a:pt x="82" y="220"/>
                      <a:pt x="78" y="231"/>
                    </a:cubicBezTo>
                    <a:cubicBezTo>
                      <a:pt x="74" y="243"/>
                      <a:pt x="68" y="250"/>
                      <a:pt x="60" y="251"/>
                    </a:cubicBezTo>
                    <a:close/>
                  </a:path>
                </a:pathLst>
              </a:custGeom>
              <a:solidFill>
                <a:srgbClr val="898989"/>
              </a:solidFill>
              <a:ln>
                <a:noFill/>
              </a:ln>
            </p:spPr>
            <p:txBody>
              <a:bodyPr anchor="ctr"/>
              <a:lstStyle/>
              <a:p>
                <a:pPr algn="ctr"/>
                <a:endParaRPr/>
              </a:p>
            </p:txBody>
          </p:sp>
          <p:sp>
            <p:nvSpPr>
              <p:cNvPr id="43" name="íşľîḋé">
                <a:extLst>
                  <a:ext uri="{FF2B5EF4-FFF2-40B4-BE49-F238E27FC236}">
                    <a16:creationId xmlns:a16="http://schemas.microsoft.com/office/drawing/2014/main" id="{AFC2ED14-F5AA-40F8-A040-6661C6CD5411}"/>
                  </a:ext>
                </a:extLst>
              </p:cNvPr>
              <p:cNvSpPr/>
              <p:nvPr/>
            </p:nvSpPr>
            <p:spPr bwMode="auto">
              <a:xfrm>
                <a:off x="3222626" y="4043363"/>
                <a:ext cx="57150" cy="195263"/>
              </a:xfrm>
              <a:custGeom>
                <a:avLst/>
                <a:gdLst>
                  <a:gd name="T0" fmla="*/ 73 w 73"/>
                  <a:gd name="T1" fmla="*/ 239 h 248"/>
                  <a:gd name="T2" fmla="*/ 35 w 73"/>
                  <a:gd name="T3" fmla="*/ 248 h 248"/>
                  <a:gd name="T4" fmla="*/ 33 w 73"/>
                  <a:gd name="T5" fmla="*/ 236 h 248"/>
                  <a:gd name="T6" fmla="*/ 38 w 73"/>
                  <a:gd name="T7" fmla="*/ 234 h 248"/>
                  <a:gd name="T8" fmla="*/ 42 w 73"/>
                  <a:gd name="T9" fmla="*/ 231 h 248"/>
                  <a:gd name="T10" fmla="*/ 44 w 73"/>
                  <a:gd name="T11" fmla="*/ 224 h 248"/>
                  <a:gd name="T12" fmla="*/ 43 w 73"/>
                  <a:gd name="T13" fmla="*/ 214 h 248"/>
                  <a:gd name="T14" fmla="*/ 18 w 73"/>
                  <a:gd name="T15" fmla="*/ 41 h 248"/>
                  <a:gd name="T16" fmla="*/ 16 w 73"/>
                  <a:gd name="T17" fmla="*/ 31 h 248"/>
                  <a:gd name="T18" fmla="*/ 12 w 73"/>
                  <a:gd name="T19" fmla="*/ 25 h 248"/>
                  <a:gd name="T20" fmla="*/ 7 w 73"/>
                  <a:gd name="T21" fmla="*/ 22 h 248"/>
                  <a:gd name="T22" fmla="*/ 2 w 73"/>
                  <a:gd name="T23" fmla="*/ 21 h 248"/>
                  <a:gd name="T24" fmla="*/ 0 w 73"/>
                  <a:gd name="T25" fmla="*/ 9 h 248"/>
                  <a:gd name="T26" fmla="*/ 38 w 73"/>
                  <a:gd name="T27" fmla="*/ 0 h 248"/>
                  <a:gd name="T28" fmla="*/ 40 w 73"/>
                  <a:gd name="T29" fmla="*/ 12 h 248"/>
                  <a:gd name="T30" fmla="*/ 35 w 73"/>
                  <a:gd name="T31" fmla="*/ 14 h 248"/>
                  <a:gd name="T32" fmla="*/ 31 w 73"/>
                  <a:gd name="T33" fmla="*/ 18 h 248"/>
                  <a:gd name="T34" fmla="*/ 29 w 73"/>
                  <a:gd name="T35" fmla="*/ 25 h 248"/>
                  <a:gd name="T36" fmla="*/ 30 w 73"/>
                  <a:gd name="T37" fmla="*/ 36 h 248"/>
                  <a:gd name="T38" fmla="*/ 55 w 73"/>
                  <a:gd name="T39" fmla="*/ 208 h 248"/>
                  <a:gd name="T40" fmla="*/ 58 w 73"/>
                  <a:gd name="T41" fmla="*/ 218 h 248"/>
                  <a:gd name="T42" fmla="*/ 61 w 73"/>
                  <a:gd name="T43" fmla="*/ 224 h 248"/>
                  <a:gd name="T44" fmla="*/ 66 w 73"/>
                  <a:gd name="T45" fmla="*/ 226 h 248"/>
                  <a:gd name="T46" fmla="*/ 71 w 73"/>
                  <a:gd name="T47" fmla="*/ 227 h 248"/>
                  <a:gd name="T48" fmla="*/ 73 w 73"/>
                  <a:gd name="T49" fmla="*/ 23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 h="248">
                    <a:moveTo>
                      <a:pt x="73" y="239"/>
                    </a:moveTo>
                    <a:cubicBezTo>
                      <a:pt x="35" y="248"/>
                      <a:pt x="35" y="248"/>
                      <a:pt x="35" y="248"/>
                    </a:cubicBezTo>
                    <a:cubicBezTo>
                      <a:pt x="33" y="236"/>
                      <a:pt x="33" y="236"/>
                      <a:pt x="33" y="236"/>
                    </a:cubicBezTo>
                    <a:cubicBezTo>
                      <a:pt x="34" y="236"/>
                      <a:pt x="36" y="235"/>
                      <a:pt x="38" y="234"/>
                    </a:cubicBezTo>
                    <a:cubicBezTo>
                      <a:pt x="40" y="233"/>
                      <a:pt x="41" y="232"/>
                      <a:pt x="42" y="231"/>
                    </a:cubicBezTo>
                    <a:cubicBezTo>
                      <a:pt x="43" y="229"/>
                      <a:pt x="43" y="227"/>
                      <a:pt x="44" y="224"/>
                    </a:cubicBezTo>
                    <a:cubicBezTo>
                      <a:pt x="44" y="222"/>
                      <a:pt x="44" y="218"/>
                      <a:pt x="43" y="214"/>
                    </a:cubicBezTo>
                    <a:cubicBezTo>
                      <a:pt x="18" y="41"/>
                      <a:pt x="18" y="41"/>
                      <a:pt x="18" y="41"/>
                    </a:cubicBezTo>
                    <a:cubicBezTo>
                      <a:pt x="17" y="37"/>
                      <a:pt x="17" y="33"/>
                      <a:pt x="16" y="31"/>
                    </a:cubicBezTo>
                    <a:cubicBezTo>
                      <a:pt x="15" y="28"/>
                      <a:pt x="14" y="26"/>
                      <a:pt x="12" y="25"/>
                    </a:cubicBezTo>
                    <a:cubicBezTo>
                      <a:pt x="10" y="24"/>
                      <a:pt x="9" y="23"/>
                      <a:pt x="7" y="22"/>
                    </a:cubicBezTo>
                    <a:cubicBezTo>
                      <a:pt x="5" y="22"/>
                      <a:pt x="3" y="21"/>
                      <a:pt x="2" y="21"/>
                    </a:cubicBezTo>
                    <a:cubicBezTo>
                      <a:pt x="0" y="9"/>
                      <a:pt x="0" y="9"/>
                      <a:pt x="0" y="9"/>
                    </a:cubicBezTo>
                    <a:cubicBezTo>
                      <a:pt x="38" y="0"/>
                      <a:pt x="38" y="0"/>
                      <a:pt x="38" y="0"/>
                    </a:cubicBezTo>
                    <a:cubicBezTo>
                      <a:pt x="40" y="12"/>
                      <a:pt x="40" y="12"/>
                      <a:pt x="40" y="12"/>
                    </a:cubicBezTo>
                    <a:cubicBezTo>
                      <a:pt x="38" y="12"/>
                      <a:pt x="37" y="13"/>
                      <a:pt x="35" y="14"/>
                    </a:cubicBezTo>
                    <a:cubicBezTo>
                      <a:pt x="34" y="15"/>
                      <a:pt x="33" y="17"/>
                      <a:pt x="31" y="18"/>
                    </a:cubicBezTo>
                    <a:cubicBezTo>
                      <a:pt x="30" y="20"/>
                      <a:pt x="29" y="22"/>
                      <a:pt x="29" y="25"/>
                    </a:cubicBezTo>
                    <a:cubicBezTo>
                      <a:pt x="29" y="29"/>
                      <a:pt x="30" y="32"/>
                      <a:pt x="30" y="36"/>
                    </a:cubicBezTo>
                    <a:cubicBezTo>
                      <a:pt x="55" y="208"/>
                      <a:pt x="55" y="208"/>
                      <a:pt x="55" y="208"/>
                    </a:cubicBezTo>
                    <a:cubicBezTo>
                      <a:pt x="56" y="212"/>
                      <a:pt x="57" y="215"/>
                      <a:pt x="58" y="218"/>
                    </a:cubicBezTo>
                    <a:cubicBezTo>
                      <a:pt x="59" y="221"/>
                      <a:pt x="60" y="223"/>
                      <a:pt x="61" y="224"/>
                    </a:cubicBezTo>
                    <a:cubicBezTo>
                      <a:pt x="62" y="225"/>
                      <a:pt x="64" y="226"/>
                      <a:pt x="66" y="226"/>
                    </a:cubicBezTo>
                    <a:cubicBezTo>
                      <a:pt x="68" y="227"/>
                      <a:pt x="70" y="227"/>
                      <a:pt x="71" y="227"/>
                    </a:cubicBezTo>
                    <a:lnTo>
                      <a:pt x="73" y="239"/>
                    </a:lnTo>
                    <a:close/>
                  </a:path>
                </a:pathLst>
              </a:custGeom>
              <a:solidFill>
                <a:srgbClr val="898989"/>
              </a:solidFill>
              <a:ln>
                <a:noFill/>
              </a:ln>
            </p:spPr>
            <p:txBody>
              <a:bodyPr anchor="ctr"/>
              <a:lstStyle/>
              <a:p>
                <a:pPr algn="ctr"/>
                <a:endParaRPr/>
              </a:p>
            </p:txBody>
          </p:sp>
          <p:sp>
            <p:nvSpPr>
              <p:cNvPr id="44" name="íṣ1iḍe">
                <a:extLst>
                  <a:ext uri="{FF2B5EF4-FFF2-40B4-BE49-F238E27FC236}">
                    <a16:creationId xmlns:a16="http://schemas.microsoft.com/office/drawing/2014/main" id="{6ED4BBC0-E44B-46AE-9421-A43CFC6E7501}"/>
                  </a:ext>
                </a:extLst>
              </p:cNvPr>
              <p:cNvSpPr/>
              <p:nvPr/>
            </p:nvSpPr>
            <p:spPr bwMode="auto">
              <a:xfrm>
                <a:off x="3257551" y="4022726"/>
                <a:ext cx="88900" cy="201613"/>
              </a:xfrm>
              <a:custGeom>
                <a:avLst/>
                <a:gdLst>
                  <a:gd name="T0" fmla="*/ 102 w 114"/>
                  <a:gd name="T1" fmla="*/ 164 h 257"/>
                  <a:gd name="T2" fmla="*/ 114 w 114"/>
                  <a:gd name="T3" fmla="*/ 234 h 257"/>
                  <a:gd name="T4" fmla="*/ 45 w 114"/>
                  <a:gd name="T5" fmla="*/ 257 h 257"/>
                  <a:gd name="T6" fmla="*/ 43 w 114"/>
                  <a:gd name="T7" fmla="*/ 245 h 257"/>
                  <a:gd name="T8" fmla="*/ 47 w 114"/>
                  <a:gd name="T9" fmla="*/ 242 h 257"/>
                  <a:gd name="T10" fmla="*/ 50 w 114"/>
                  <a:gd name="T11" fmla="*/ 238 h 257"/>
                  <a:gd name="T12" fmla="*/ 52 w 114"/>
                  <a:gd name="T13" fmla="*/ 231 h 257"/>
                  <a:gd name="T14" fmla="*/ 51 w 114"/>
                  <a:gd name="T15" fmla="*/ 221 h 257"/>
                  <a:gd name="T16" fmla="*/ 19 w 114"/>
                  <a:gd name="T17" fmla="*/ 51 h 257"/>
                  <a:gd name="T18" fmla="*/ 16 w 114"/>
                  <a:gd name="T19" fmla="*/ 42 h 257"/>
                  <a:gd name="T20" fmla="*/ 12 w 114"/>
                  <a:gd name="T21" fmla="*/ 36 h 257"/>
                  <a:gd name="T22" fmla="*/ 7 w 114"/>
                  <a:gd name="T23" fmla="*/ 33 h 257"/>
                  <a:gd name="T24" fmla="*/ 2 w 114"/>
                  <a:gd name="T25" fmla="*/ 33 h 257"/>
                  <a:gd name="T26" fmla="*/ 0 w 114"/>
                  <a:gd name="T27" fmla="*/ 21 h 257"/>
                  <a:gd name="T28" fmla="*/ 64 w 114"/>
                  <a:gd name="T29" fmla="*/ 0 h 257"/>
                  <a:gd name="T30" fmla="*/ 75 w 114"/>
                  <a:gd name="T31" fmla="*/ 57 h 257"/>
                  <a:gd name="T32" fmla="*/ 71 w 114"/>
                  <a:gd name="T33" fmla="*/ 58 h 257"/>
                  <a:gd name="T34" fmla="*/ 61 w 114"/>
                  <a:gd name="T35" fmla="*/ 33 h 257"/>
                  <a:gd name="T36" fmla="*/ 50 w 114"/>
                  <a:gd name="T37" fmla="*/ 20 h 257"/>
                  <a:gd name="T38" fmla="*/ 46 w 114"/>
                  <a:gd name="T39" fmla="*/ 20 h 257"/>
                  <a:gd name="T40" fmla="*/ 40 w 114"/>
                  <a:gd name="T41" fmla="*/ 22 h 257"/>
                  <a:gd name="T42" fmla="*/ 27 w 114"/>
                  <a:gd name="T43" fmla="*/ 26 h 257"/>
                  <a:gd name="T44" fmla="*/ 45 w 114"/>
                  <a:gd name="T45" fmla="*/ 120 h 257"/>
                  <a:gd name="T46" fmla="*/ 54 w 114"/>
                  <a:gd name="T47" fmla="*/ 117 h 257"/>
                  <a:gd name="T48" fmla="*/ 60 w 114"/>
                  <a:gd name="T49" fmla="*/ 112 h 257"/>
                  <a:gd name="T50" fmla="*/ 62 w 114"/>
                  <a:gd name="T51" fmla="*/ 103 h 257"/>
                  <a:gd name="T52" fmla="*/ 62 w 114"/>
                  <a:gd name="T53" fmla="*/ 89 h 257"/>
                  <a:gd name="T54" fmla="*/ 60 w 114"/>
                  <a:gd name="T55" fmla="*/ 74 h 257"/>
                  <a:gd name="T56" fmla="*/ 65 w 114"/>
                  <a:gd name="T57" fmla="*/ 72 h 257"/>
                  <a:gd name="T58" fmla="*/ 82 w 114"/>
                  <a:gd name="T59" fmla="*/ 165 h 257"/>
                  <a:gd name="T60" fmla="*/ 78 w 114"/>
                  <a:gd name="T61" fmla="*/ 166 h 257"/>
                  <a:gd name="T62" fmla="*/ 73 w 114"/>
                  <a:gd name="T63" fmla="*/ 149 h 257"/>
                  <a:gd name="T64" fmla="*/ 69 w 114"/>
                  <a:gd name="T65" fmla="*/ 137 h 257"/>
                  <a:gd name="T66" fmla="*/ 63 w 114"/>
                  <a:gd name="T67" fmla="*/ 130 h 257"/>
                  <a:gd name="T68" fmla="*/ 57 w 114"/>
                  <a:gd name="T69" fmla="*/ 130 h 257"/>
                  <a:gd name="T70" fmla="*/ 47 w 114"/>
                  <a:gd name="T71" fmla="*/ 133 h 257"/>
                  <a:gd name="T72" fmla="*/ 61 w 114"/>
                  <a:gd name="T73" fmla="*/ 204 h 257"/>
                  <a:gd name="T74" fmla="*/ 64 w 114"/>
                  <a:gd name="T75" fmla="*/ 221 h 257"/>
                  <a:gd name="T76" fmla="*/ 68 w 114"/>
                  <a:gd name="T77" fmla="*/ 229 h 257"/>
                  <a:gd name="T78" fmla="*/ 73 w 114"/>
                  <a:gd name="T79" fmla="*/ 232 h 257"/>
                  <a:gd name="T80" fmla="*/ 81 w 114"/>
                  <a:gd name="T81" fmla="*/ 231 h 257"/>
                  <a:gd name="T82" fmla="*/ 86 w 114"/>
                  <a:gd name="T83" fmla="*/ 229 h 257"/>
                  <a:gd name="T84" fmla="*/ 91 w 114"/>
                  <a:gd name="T85" fmla="*/ 226 h 257"/>
                  <a:gd name="T86" fmla="*/ 95 w 114"/>
                  <a:gd name="T87" fmla="*/ 223 h 257"/>
                  <a:gd name="T88" fmla="*/ 97 w 114"/>
                  <a:gd name="T89" fmla="*/ 217 h 257"/>
                  <a:gd name="T90" fmla="*/ 99 w 114"/>
                  <a:gd name="T91" fmla="*/ 191 h 257"/>
                  <a:gd name="T92" fmla="*/ 98 w 114"/>
                  <a:gd name="T93" fmla="*/ 166 h 257"/>
                  <a:gd name="T94" fmla="*/ 102 w 114"/>
                  <a:gd name="T95" fmla="*/ 164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4" h="257">
                    <a:moveTo>
                      <a:pt x="102" y="164"/>
                    </a:moveTo>
                    <a:cubicBezTo>
                      <a:pt x="114" y="234"/>
                      <a:pt x="114" y="234"/>
                      <a:pt x="114" y="234"/>
                    </a:cubicBezTo>
                    <a:cubicBezTo>
                      <a:pt x="45" y="257"/>
                      <a:pt x="45" y="257"/>
                      <a:pt x="45" y="257"/>
                    </a:cubicBezTo>
                    <a:cubicBezTo>
                      <a:pt x="43" y="245"/>
                      <a:pt x="43" y="245"/>
                      <a:pt x="43" y="245"/>
                    </a:cubicBezTo>
                    <a:cubicBezTo>
                      <a:pt x="44" y="244"/>
                      <a:pt x="45" y="243"/>
                      <a:pt x="47" y="242"/>
                    </a:cubicBezTo>
                    <a:cubicBezTo>
                      <a:pt x="49" y="241"/>
                      <a:pt x="50" y="239"/>
                      <a:pt x="50" y="238"/>
                    </a:cubicBezTo>
                    <a:cubicBezTo>
                      <a:pt x="51" y="236"/>
                      <a:pt x="52" y="234"/>
                      <a:pt x="52" y="231"/>
                    </a:cubicBezTo>
                    <a:cubicBezTo>
                      <a:pt x="52" y="228"/>
                      <a:pt x="51" y="225"/>
                      <a:pt x="51" y="221"/>
                    </a:cubicBezTo>
                    <a:cubicBezTo>
                      <a:pt x="19" y="51"/>
                      <a:pt x="19" y="51"/>
                      <a:pt x="19" y="51"/>
                    </a:cubicBezTo>
                    <a:cubicBezTo>
                      <a:pt x="18" y="48"/>
                      <a:pt x="17" y="44"/>
                      <a:pt x="16" y="42"/>
                    </a:cubicBezTo>
                    <a:cubicBezTo>
                      <a:pt x="15" y="39"/>
                      <a:pt x="14" y="37"/>
                      <a:pt x="12" y="36"/>
                    </a:cubicBezTo>
                    <a:cubicBezTo>
                      <a:pt x="11" y="35"/>
                      <a:pt x="9" y="34"/>
                      <a:pt x="7" y="33"/>
                    </a:cubicBezTo>
                    <a:cubicBezTo>
                      <a:pt x="5" y="33"/>
                      <a:pt x="4" y="33"/>
                      <a:pt x="2" y="33"/>
                    </a:cubicBezTo>
                    <a:cubicBezTo>
                      <a:pt x="0" y="21"/>
                      <a:pt x="0" y="21"/>
                      <a:pt x="0" y="21"/>
                    </a:cubicBezTo>
                    <a:cubicBezTo>
                      <a:pt x="64" y="0"/>
                      <a:pt x="64" y="0"/>
                      <a:pt x="64" y="0"/>
                    </a:cubicBezTo>
                    <a:cubicBezTo>
                      <a:pt x="75" y="57"/>
                      <a:pt x="75" y="57"/>
                      <a:pt x="75" y="57"/>
                    </a:cubicBezTo>
                    <a:cubicBezTo>
                      <a:pt x="71" y="58"/>
                      <a:pt x="71" y="58"/>
                      <a:pt x="71" y="58"/>
                    </a:cubicBezTo>
                    <a:cubicBezTo>
                      <a:pt x="68" y="50"/>
                      <a:pt x="65" y="42"/>
                      <a:pt x="61" y="33"/>
                    </a:cubicBezTo>
                    <a:cubicBezTo>
                      <a:pt x="56" y="24"/>
                      <a:pt x="53" y="20"/>
                      <a:pt x="50" y="20"/>
                    </a:cubicBezTo>
                    <a:cubicBezTo>
                      <a:pt x="49" y="20"/>
                      <a:pt x="47" y="20"/>
                      <a:pt x="46" y="20"/>
                    </a:cubicBezTo>
                    <a:cubicBezTo>
                      <a:pt x="44" y="21"/>
                      <a:pt x="42" y="21"/>
                      <a:pt x="40" y="22"/>
                    </a:cubicBezTo>
                    <a:cubicBezTo>
                      <a:pt x="27" y="26"/>
                      <a:pt x="27" y="26"/>
                      <a:pt x="27" y="26"/>
                    </a:cubicBezTo>
                    <a:cubicBezTo>
                      <a:pt x="45" y="120"/>
                      <a:pt x="45" y="120"/>
                      <a:pt x="45" y="120"/>
                    </a:cubicBezTo>
                    <a:cubicBezTo>
                      <a:pt x="54" y="117"/>
                      <a:pt x="54" y="117"/>
                      <a:pt x="54" y="117"/>
                    </a:cubicBezTo>
                    <a:cubicBezTo>
                      <a:pt x="57" y="116"/>
                      <a:pt x="59" y="114"/>
                      <a:pt x="60" y="112"/>
                    </a:cubicBezTo>
                    <a:cubicBezTo>
                      <a:pt x="61" y="110"/>
                      <a:pt x="62" y="107"/>
                      <a:pt x="62" y="103"/>
                    </a:cubicBezTo>
                    <a:cubicBezTo>
                      <a:pt x="62" y="99"/>
                      <a:pt x="62" y="95"/>
                      <a:pt x="62" y="89"/>
                    </a:cubicBezTo>
                    <a:cubicBezTo>
                      <a:pt x="62" y="84"/>
                      <a:pt x="61" y="79"/>
                      <a:pt x="60" y="74"/>
                    </a:cubicBezTo>
                    <a:cubicBezTo>
                      <a:pt x="65" y="72"/>
                      <a:pt x="65" y="72"/>
                      <a:pt x="65" y="72"/>
                    </a:cubicBezTo>
                    <a:cubicBezTo>
                      <a:pt x="82" y="165"/>
                      <a:pt x="82" y="165"/>
                      <a:pt x="82" y="165"/>
                    </a:cubicBezTo>
                    <a:cubicBezTo>
                      <a:pt x="78" y="166"/>
                      <a:pt x="78" y="166"/>
                      <a:pt x="78" y="166"/>
                    </a:cubicBezTo>
                    <a:cubicBezTo>
                      <a:pt x="77" y="161"/>
                      <a:pt x="75" y="155"/>
                      <a:pt x="73" y="149"/>
                    </a:cubicBezTo>
                    <a:cubicBezTo>
                      <a:pt x="71" y="144"/>
                      <a:pt x="70" y="140"/>
                      <a:pt x="69" y="137"/>
                    </a:cubicBezTo>
                    <a:cubicBezTo>
                      <a:pt x="67" y="133"/>
                      <a:pt x="65" y="131"/>
                      <a:pt x="63" y="130"/>
                    </a:cubicBezTo>
                    <a:cubicBezTo>
                      <a:pt x="61" y="129"/>
                      <a:pt x="59" y="129"/>
                      <a:pt x="57" y="130"/>
                    </a:cubicBezTo>
                    <a:cubicBezTo>
                      <a:pt x="47" y="133"/>
                      <a:pt x="47" y="133"/>
                      <a:pt x="47" y="133"/>
                    </a:cubicBezTo>
                    <a:cubicBezTo>
                      <a:pt x="61" y="204"/>
                      <a:pt x="61" y="204"/>
                      <a:pt x="61" y="204"/>
                    </a:cubicBezTo>
                    <a:cubicBezTo>
                      <a:pt x="62" y="211"/>
                      <a:pt x="63" y="217"/>
                      <a:pt x="64" y="221"/>
                    </a:cubicBezTo>
                    <a:cubicBezTo>
                      <a:pt x="65" y="225"/>
                      <a:pt x="67" y="228"/>
                      <a:pt x="68" y="229"/>
                    </a:cubicBezTo>
                    <a:cubicBezTo>
                      <a:pt x="70" y="231"/>
                      <a:pt x="71" y="232"/>
                      <a:pt x="73" y="232"/>
                    </a:cubicBezTo>
                    <a:cubicBezTo>
                      <a:pt x="75" y="232"/>
                      <a:pt x="77" y="232"/>
                      <a:pt x="81" y="231"/>
                    </a:cubicBezTo>
                    <a:cubicBezTo>
                      <a:pt x="82" y="230"/>
                      <a:pt x="84" y="230"/>
                      <a:pt x="86" y="229"/>
                    </a:cubicBezTo>
                    <a:cubicBezTo>
                      <a:pt x="88" y="228"/>
                      <a:pt x="90" y="227"/>
                      <a:pt x="91" y="226"/>
                    </a:cubicBezTo>
                    <a:cubicBezTo>
                      <a:pt x="92" y="226"/>
                      <a:pt x="94" y="224"/>
                      <a:pt x="95" y="223"/>
                    </a:cubicBezTo>
                    <a:cubicBezTo>
                      <a:pt x="96" y="221"/>
                      <a:pt x="97" y="219"/>
                      <a:pt x="97" y="217"/>
                    </a:cubicBezTo>
                    <a:cubicBezTo>
                      <a:pt x="98" y="211"/>
                      <a:pt x="99" y="202"/>
                      <a:pt x="99" y="191"/>
                    </a:cubicBezTo>
                    <a:cubicBezTo>
                      <a:pt x="98" y="179"/>
                      <a:pt x="98" y="171"/>
                      <a:pt x="98" y="166"/>
                    </a:cubicBezTo>
                    <a:lnTo>
                      <a:pt x="102" y="164"/>
                    </a:lnTo>
                    <a:close/>
                  </a:path>
                </a:pathLst>
              </a:custGeom>
              <a:solidFill>
                <a:srgbClr val="898989"/>
              </a:solidFill>
              <a:ln>
                <a:noFill/>
              </a:ln>
            </p:spPr>
            <p:txBody>
              <a:bodyPr anchor="ctr"/>
              <a:lstStyle/>
              <a:p>
                <a:pPr algn="ctr"/>
                <a:endParaRPr/>
              </a:p>
            </p:txBody>
          </p:sp>
          <p:sp>
            <p:nvSpPr>
              <p:cNvPr id="45" name="işľíḑê">
                <a:extLst>
                  <a:ext uri="{FF2B5EF4-FFF2-40B4-BE49-F238E27FC236}">
                    <a16:creationId xmlns:a16="http://schemas.microsoft.com/office/drawing/2014/main" id="{05CBB044-FA1C-48BD-AB18-2CB503606613}"/>
                  </a:ext>
                </a:extLst>
              </p:cNvPr>
              <p:cNvSpPr/>
              <p:nvPr/>
            </p:nvSpPr>
            <p:spPr bwMode="auto">
              <a:xfrm>
                <a:off x="3314701" y="4000501"/>
                <a:ext cx="95250" cy="207963"/>
              </a:xfrm>
              <a:custGeom>
                <a:avLst/>
                <a:gdLst>
                  <a:gd name="T0" fmla="*/ 91 w 123"/>
                  <a:gd name="T1" fmla="*/ 12 h 265"/>
                  <a:gd name="T2" fmla="*/ 86 w 123"/>
                  <a:gd name="T3" fmla="*/ 16 h 265"/>
                  <a:gd name="T4" fmla="*/ 83 w 123"/>
                  <a:gd name="T5" fmla="*/ 23 h 265"/>
                  <a:gd name="T6" fmla="*/ 83 w 123"/>
                  <a:gd name="T7" fmla="*/ 40 h 265"/>
                  <a:gd name="T8" fmla="*/ 88 w 123"/>
                  <a:gd name="T9" fmla="*/ 70 h 265"/>
                  <a:gd name="T10" fmla="*/ 123 w 123"/>
                  <a:gd name="T11" fmla="*/ 242 h 265"/>
                  <a:gd name="T12" fmla="*/ 118 w 123"/>
                  <a:gd name="T13" fmla="*/ 243 h 265"/>
                  <a:gd name="T14" fmla="*/ 29 w 123"/>
                  <a:gd name="T15" fmla="*/ 69 h 265"/>
                  <a:gd name="T16" fmla="*/ 54 w 123"/>
                  <a:gd name="T17" fmla="*/ 190 h 265"/>
                  <a:gd name="T18" fmla="*/ 61 w 123"/>
                  <a:gd name="T19" fmla="*/ 221 h 265"/>
                  <a:gd name="T20" fmla="*/ 67 w 123"/>
                  <a:gd name="T21" fmla="*/ 236 h 265"/>
                  <a:gd name="T22" fmla="*/ 74 w 123"/>
                  <a:gd name="T23" fmla="*/ 240 h 265"/>
                  <a:gd name="T24" fmla="*/ 80 w 123"/>
                  <a:gd name="T25" fmla="*/ 242 h 265"/>
                  <a:gd name="T26" fmla="*/ 83 w 123"/>
                  <a:gd name="T27" fmla="*/ 254 h 265"/>
                  <a:gd name="T28" fmla="*/ 49 w 123"/>
                  <a:gd name="T29" fmla="*/ 265 h 265"/>
                  <a:gd name="T30" fmla="*/ 46 w 123"/>
                  <a:gd name="T31" fmla="*/ 254 h 265"/>
                  <a:gd name="T32" fmla="*/ 51 w 123"/>
                  <a:gd name="T33" fmla="*/ 249 h 265"/>
                  <a:gd name="T34" fmla="*/ 55 w 123"/>
                  <a:gd name="T35" fmla="*/ 242 h 265"/>
                  <a:gd name="T36" fmla="*/ 55 w 123"/>
                  <a:gd name="T37" fmla="*/ 227 h 265"/>
                  <a:gd name="T38" fmla="*/ 49 w 123"/>
                  <a:gd name="T39" fmla="*/ 194 h 265"/>
                  <a:gd name="T40" fmla="*/ 25 w 123"/>
                  <a:gd name="T41" fmla="*/ 78 h 265"/>
                  <a:gd name="T42" fmla="*/ 21 w 123"/>
                  <a:gd name="T43" fmla="*/ 63 h 265"/>
                  <a:gd name="T44" fmla="*/ 16 w 123"/>
                  <a:gd name="T45" fmla="*/ 52 h 265"/>
                  <a:gd name="T46" fmla="*/ 9 w 123"/>
                  <a:gd name="T47" fmla="*/ 45 h 265"/>
                  <a:gd name="T48" fmla="*/ 2 w 123"/>
                  <a:gd name="T49" fmla="*/ 43 h 265"/>
                  <a:gd name="T50" fmla="*/ 0 w 123"/>
                  <a:gd name="T51" fmla="*/ 31 h 265"/>
                  <a:gd name="T52" fmla="*/ 23 w 123"/>
                  <a:gd name="T53" fmla="*/ 23 h 265"/>
                  <a:gd name="T54" fmla="*/ 106 w 123"/>
                  <a:gd name="T55" fmla="*/ 186 h 265"/>
                  <a:gd name="T56" fmla="*/ 83 w 123"/>
                  <a:gd name="T57" fmla="*/ 74 h 265"/>
                  <a:gd name="T58" fmla="*/ 76 w 123"/>
                  <a:gd name="T59" fmla="*/ 43 h 265"/>
                  <a:gd name="T60" fmla="*/ 70 w 123"/>
                  <a:gd name="T61" fmla="*/ 29 h 265"/>
                  <a:gd name="T62" fmla="*/ 64 w 123"/>
                  <a:gd name="T63" fmla="*/ 25 h 265"/>
                  <a:gd name="T64" fmla="*/ 57 w 123"/>
                  <a:gd name="T65" fmla="*/ 23 h 265"/>
                  <a:gd name="T66" fmla="*/ 55 w 123"/>
                  <a:gd name="T67" fmla="*/ 12 h 265"/>
                  <a:gd name="T68" fmla="*/ 89 w 123"/>
                  <a:gd name="T69" fmla="*/ 0 h 265"/>
                  <a:gd name="T70" fmla="*/ 91 w 123"/>
                  <a:gd name="T71" fmla="*/ 1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3" h="265">
                    <a:moveTo>
                      <a:pt x="91" y="12"/>
                    </a:moveTo>
                    <a:cubicBezTo>
                      <a:pt x="90" y="12"/>
                      <a:pt x="88" y="14"/>
                      <a:pt x="86" y="16"/>
                    </a:cubicBezTo>
                    <a:cubicBezTo>
                      <a:pt x="85" y="18"/>
                      <a:pt x="83" y="21"/>
                      <a:pt x="83" y="23"/>
                    </a:cubicBezTo>
                    <a:cubicBezTo>
                      <a:pt x="82" y="26"/>
                      <a:pt x="82" y="32"/>
                      <a:pt x="83" y="40"/>
                    </a:cubicBezTo>
                    <a:cubicBezTo>
                      <a:pt x="84" y="48"/>
                      <a:pt x="86" y="58"/>
                      <a:pt x="88" y="70"/>
                    </a:cubicBezTo>
                    <a:cubicBezTo>
                      <a:pt x="123" y="242"/>
                      <a:pt x="123" y="242"/>
                      <a:pt x="123" y="242"/>
                    </a:cubicBezTo>
                    <a:cubicBezTo>
                      <a:pt x="118" y="243"/>
                      <a:pt x="118" y="243"/>
                      <a:pt x="118" y="243"/>
                    </a:cubicBezTo>
                    <a:cubicBezTo>
                      <a:pt x="29" y="69"/>
                      <a:pt x="29" y="69"/>
                      <a:pt x="29" y="69"/>
                    </a:cubicBezTo>
                    <a:cubicBezTo>
                      <a:pt x="54" y="190"/>
                      <a:pt x="54" y="190"/>
                      <a:pt x="54" y="190"/>
                    </a:cubicBezTo>
                    <a:cubicBezTo>
                      <a:pt x="57" y="204"/>
                      <a:pt x="59" y="214"/>
                      <a:pt x="61" y="221"/>
                    </a:cubicBezTo>
                    <a:cubicBezTo>
                      <a:pt x="63" y="228"/>
                      <a:pt x="65" y="233"/>
                      <a:pt x="67" y="236"/>
                    </a:cubicBezTo>
                    <a:cubicBezTo>
                      <a:pt x="69" y="238"/>
                      <a:pt x="71" y="239"/>
                      <a:pt x="74" y="240"/>
                    </a:cubicBezTo>
                    <a:cubicBezTo>
                      <a:pt x="77" y="242"/>
                      <a:pt x="79" y="242"/>
                      <a:pt x="80" y="242"/>
                    </a:cubicBezTo>
                    <a:cubicBezTo>
                      <a:pt x="83" y="254"/>
                      <a:pt x="83" y="254"/>
                      <a:pt x="83" y="254"/>
                    </a:cubicBezTo>
                    <a:cubicBezTo>
                      <a:pt x="49" y="265"/>
                      <a:pt x="49" y="265"/>
                      <a:pt x="49" y="265"/>
                    </a:cubicBezTo>
                    <a:cubicBezTo>
                      <a:pt x="46" y="254"/>
                      <a:pt x="46" y="254"/>
                      <a:pt x="46" y="254"/>
                    </a:cubicBezTo>
                    <a:cubicBezTo>
                      <a:pt x="47" y="253"/>
                      <a:pt x="49" y="251"/>
                      <a:pt x="51" y="249"/>
                    </a:cubicBezTo>
                    <a:cubicBezTo>
                      <a:pt x="53" y="246"/>
                      <a:pt x="54" y="244"/>
                      <a:pt x="55" y="242"/>
                    </a:cubicBezTo>
                    <a:cubicBezTo>
                      <a:pt x="55" y="238"/>
                      <a:pt x="55" y="233"/>
                      <a:pt x="55" y="227"/>
                    </a:cubicBezTo>
                    <a:cubicBezTo>
                      <a:pt x="54" y="220"/>
                      <a:pt x="52" y="209"/>
                      <a:pt x="49" y="194"/>
                    </a:cubicBezTo>
                    <a:cubicBezTo>
                      <a:pt x="25" y="78"/>
                      <a:pt x="25" y="78"/>
                      <a:pt x="25" y="78"/>
                    </a:cubicBezTo>
                    <a:cubicBezTo>
                      <a:pt x="24" y="73"/>
                      <a:pt x="23" y="68"/>
                      <a:pt x="21" y="63"/>
                    </a:cubicBezTo>
                    <a:cubicBezTo>
                      <a:pt x="20" y="58"/>
                      <a:pt x="18" y="55"/>
                      <a:pt x="16" y="52"/>
                    </a:cubicBezTo>
                    <a:cubicBezTo>
                      <a:pt x="14" y="49"/>
                      <a:pt x="12" y="47"/>
                      <a:pt x="9" y="45"/>
                    </a:cubicBezTo>
                    <a:cubicBezTo>
                      <a:pt x="6" y="43"/>
                      <a:pt x="4" y="43"/>
                      <a:pt x="2" y="43"/>
                    </a:cubicBezTo>
                    <a:cubicBezTo>
                      <a:pt x="0" y="31"/>
                      <a:pt x="0" y="31"/>
                      <a:pt x="0" y="31"/>
                    </a:cubicBezTo>
                    <a:cubicBezTo>
                      <a:pt x="23" y="23"/>
                      <a:pt x="23" y="23"/>
                      <a:pt x="23" y="23"/>
                    </a:cubicBezTo>
                    <a:cubicBezTo>
                      <a:pt x="106" y="186"/>
                      <a:pt x="106" y="186"/>
                      <a:pt x="106" y="186"/>
                    </a:cubicBezTo>
                    <a:cubicBezTo>
                      <a:pt x="83" y="74"/>
                      <a:pt x="83" y="74"/>
                      <a:pt x="83" y="74"/>
                    </a:cubicBezTo>
                    <a:cubicBezTo>
                      <a:pt x="80" y="60"/>
                      <a:pt x="78" y="50"/>
                      <a:pt x="76" y="43"/>
                    </a:cubicBezTo>
                    <a:cubicBezTo>
                      <a:pt x="74" y="36"/>
                      <a:pt x="72" y="31"/>
                      <a:pt x="70" y="29"/>
                    </a:cubicBezTo>
                    <a:cubicBezTo>
                      <a:pt x="69" y="27"/>
                      <a:pt x="67" y="26"/>
                      <a:pt x="64" y="25"/>
                    </a:cubicBezTo>
                    <a:cubicBezTo>
                      <a:pt x="61" y="24"/>
                      <a:pt x="59" y="23"/>
                      <a:pt x="57" y="23"/>
                    </a:cubicBezTo>
                    <a:cubicBezTo>
                      <a:pt x="55" y="12"/>
                      <a:pt x="55" y="12"/>
                      <a:pt x="55" y="12"/>
                    </a:cubicBezTo>
                    <a:cubicBezTo>
                      <a:pt x="89" y="0"/>
                      <a:pt x="89" y="0"/>
                      <a:pt x="89" y="0"/>
                    </a:cubicBezTo>
                    <a:lnTo>
                      <a:pt x="91" y="12"/>
                    </a:lnTo>
                    <a:close/>
                  </a:path>
                </a:pathLst>
              </a:custGeom>
              <a:solidFill>
                <a:srgbClr val="898989"/>
              </a:solidFill>
              <a:ln>
                <a:noFill/>
              </a:ln>
            </p:spPr>
            <p:txBody>
              <a:bodyPr anchor="ctr"/>
              <a:lstStyle/>
              <a:p>
                <a:pPr algn="ctr"/>
                <a:endParaRPr/>
              </a:p>
            </p:txBody>
          </p:sp>
          <p:sp>
            <p:nvSpPr>
              <p:cNvPr id="46" name="îṥ1îďê">
                <a:extLst>
                  <a:ext uri="{FF2B5EF4-FFF2-40B4-BE49-F238E27FC236}">
                    <a16:creationId xmlns:a16="http://schemas.microsoft.com/office/drawing/2014/main" id="{A4D73FB8-896D-46D2-A0F0-A24C0946AAE9}"/>
                  </a:ext>
                </a:extLst>
              </p:cNvPr>
              <p:cNvSpPr/>
              <p:nvPr/>
            </p:nvSpPr>
            <p:spPr bwMode="auto">
              <a:xfrm>
                <a:off x="3392488" y="3979863"/>
                <a:ext cx="76200" cy="198438"/>
              </a:xfrm>
              <a:custGeom>
                <a:avLst/>
                <a:gdLst>
                  <a:gd name="T0" fmla="*/ 77 w 97"/>
                  <a:gd name="T1" fmla="*/ 249 h 251"/>
                  <a:gd name="T2" fmla="*/ 61 w 97"/>
                  <a:gd name="T3" fmla="*/ 246 h 251"/>
                  <a:gd name="T4" fmla="*/ 44 w 97"/>
                  <a:gd name="T5" fmla="*/ 228 h 251"/>
                  <a:gd name="T6" fmla="*/ 27 w 97"/>
                  <a:gd name="T7" fmla="*/ 194 h 251"/>
                  <a:gd name="T8" fmla="*/ 12 w 97"/>
                  <a:gd name="T9" fmla="*/ 145 h 251"/>
                  <a:gd name="T10" fmla="*/ 2 w 97"/>
                  <a:gd name="T11" fmla="*/ 94 h 251"/>
                  <a:gd name="T12" fmla="*/ 1 w 97"/>
                  <a:gd name="T13" fmla="*/ 51 h 251"/>
                  <a:gd name="T14" fmla="*/ 7 w 97"/>
                  <a:gd name="T15" fmla="*/ 21 h 251"/>
                  <a:gd name="T16" fmla="*/ 20 w 97"/>
                  <a:gd name="T17" fmla="*/ 6 h 251"/>
                  <a:gd name="T18" fmla="*/ 32 w 97"/>
                  <a:gd name="T19" fmla="*/ 6 h 251"/>
                  <a:gd name="T20" fmla="*/ 44 w 97"/>
                  <a:gd name="T21" fmla="*/ 14 h 251"/>
                  <a:gd name="T22" fmla="*/ 44 w 97"/>
                  <a:gd name="T23" fmla="*/ 2 h 251"/>
                  <a:gd name="T24" fmla="*/ 49 w 97"/>
                  <a:gd name="T25" fmla="*/ 0 h 251"/>
                  <a:gd name="T26" fmla="*/ 69 w 97"/>
                  <a:gd name="T27" fmla="*/ 82 h 251"/>
                  <a:gd name="T28" fmla="*/ 64 w 97"/>
                  <a:gd name="T29" fmla="*/ 84 h 251"/>
                  <a:gd name="T30" fmla="*/ 55 w 97"/>
                  <a:gd name="T31" fmla="*/ 59 h 251"/>
                  <a:gd name="T32" fmla="*/ 45 w 97"/>
                  <a:gd name="T33" fmla="*/ 37 h 251"/>
                  <a:gd name="T34" fmla="*/ 34 w 97"/>
                  <a:gd name="T35" fmla="*/ 22 h 251"/>
                  <a:gd name="T36" fmla="*/ 24 w 97"/>
                  <a:gd name="T37" fmla="*/ 19 h 251"/>
                  <a:gd name="T38" fmla="*/ 16 w 97"/>
                  <a:gd name="T39" fmla="*/ 31 h 251"/>
                  <a:gd name="T40" fmla="*/ 12 w 97"/>
                  <a:gd name="T41" fmla="*/ 55 h 251"/>
                  <a:gd name="T42" fmla="*/ 15 w 97"/>
                  <a:gd name="T43" fmla="*/ 91 h 251"/>
                  <a:gd name="T44" fmla="*/ 25 w 97"/>
                  <a:gd name="T45" fmla="*/ 137 h 251"/>
                  <a:gd name="T46" fmla="*/ 37 w 97"/>
                  <a:gd name="T47" fmla="*/ 177 h 251"/>
                  <a:gd name="T48" fmla="*/ 50 w 97"/>
                  <a:gd name="T49" fmla="*/ 207 h 251"/>
                  <a:gd name="T50" fmla="*/ 64 w 97"/>
                  <a:gd name="T51" fmla="*/ 225 h 251"/>
                  <a:gd name="T52" fmla="*/ 77 w 97"/>
                  <a:gd name="T53" fmla="*/ 228 h 251"/>
                  <a:gd name="T54" fmla="*/ 85 w 97"/>
                  <a:gd name="T55" fmla="*/ 221 h 251"/>
                  <a:gd name="T56" fmla="*/ 89 w 97"/>
                  <a:gd name="T57" fmla="*/ 207 h 251"/>
                  <a:gd name="T58" fmla="*/ 90 w 97"/>
                  <a:gd name="T59" fmla="*/ 188 h 251"/>
                  <a:gd name="T60" fmla="*/ 88 w 97"/>
                  <a:gd name="T61" fmla="*/ 167 h 251"/>
                  <a:gd name="T62" fmla="*/ 94 w 97"/>
                  <a:gd name="T63" fmla="*/ 171 h 251"/>
                  <a:gd name="T64" fmla="*/ 93 w 97"/>
                  <a:gd name="T65" fmla="*/ 226 h 251"/>
                  <a:gd name="T66" fmla="*/ 77 w 97"/>
                  <a:gd name="T67" fmla="*/ 249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 h="251">
                    <a:moveTo>
                      <a:pt x="77" y="249"/>
                    </a:moveTo>
                    <a:cubicBezTo>
                      <a:pt x="73" y="251"/>
                      <a:pt x="67" y="250"/>
                      <a:pt x="61" y="246"/>
                    </a:cubicBezTo>
                    <a:cubicBezTo>
                      <a:pt x="56" y="243"/>
                      <a:pt x="50" y="237"/>
                      <a:pt x="44" y="228"/>
                    </a:cubicBezTo>
                    <a:cubicBezTo>
                      <a:pt x="38" y="219"/>
                      <a:pt x="32" y="208"/>
                      <a:pt x="27" y="194"/>
                    </a:cubicBezTo>
                    <a:cubicBezTo>
                      <a:pt x="21" y="180"/>
                      <a:pt x="16" y="164"/>
                      <a:pt x="12" y="145"/>
                    </a:cubicBezTo>
                    <a:cubicBezTo>
                      <a:pt x="7" y="127"/>
                      <a:pt x="4" y="110"/>
                      <a:pt x="2" y="94"/>
                    </a:cubicBezTo>
                    <a:cubicBezTo>
                      <a:pt x="1" y="78"/>
                      <a:pt x="0" y="64"/>
                      <a:pt x="1" y="51"/>
                    </a:cubicBezTo>
                    <a:cubicBezTo>
                      <a:pt x="2" y="39"/>
                      <a:pt x="4" y="29"/>
                      <a:pt x="7" y="21"/>
                    </a:cubicBezTo>
                    <a:cubicBezTo>
                      <a:pt x="11" y="13"/>
                      <a:pt x="15" y="8"/>
                      <a:pt x="20" y="6"/>
                    </a:cubicBezTo>
                    <a:cubicBezTo>
                      <a:pt x="24" y="4"/>
                      <a:pt x="28" y="4"/>
                      <a:pt x="32" y="6"/>
                    </a:cubicBezTo>
                    <a:cubicBezTo>
                      <a:pt x="36" y="7"/>
                      <a:pt x="40" y="10"/>
                      <a:pt x="44" y="14"/>
                    </a:cubicBezTo>
                    <a:cubicBezTo>
                      <a:pt x="44" y="2"/>
                      <a:pt x="44" y="2"/>
                      <a:pt x="44" y="2"/>
                    </a:cubicBezTo>
                    <a:cubicBezTo>
                      <a:pt x="49" y="0"/>
                      <a:pt x="49" y="0"/>
                      <a:pt x="49" y="0"/>
                    </a:cubicBezTo>
                    <a:cubicBezTo>
                      <a:pt x="69" y="82"/>
                      <a:pt x="69" y="82"/>
                      <a:pt x="69" y="82"/>
                    </a:cubicBezTo>
                    <a:cubicBezTo>
                      <a:pt x="64" y="84"/>
                      <a:pt x="64" y="84"/>
                      <a:pt x="64" y="84"/>
                    </a:cubicBezTo>
                    <a:cubicBezTo>
                      <a:pt x="62" y="76"/>
                      <a:pt x="59" y="68"/>
                      <a:pt x="55" y="59"/>
                    </a:cubicBezTo>
                    <a:cubicBezTo>
                      <a:pt x="52" y="50"/>
                      <a:pt x="48" y="43"/>
                      <a:pt x="45" y="37"/>
                    </a:cubicBezTo>
                    <a:cubicBezTo>
                      <a:pt x="42" y="30"/>
                      <a:pt x="38" y="25"/>
                      <a:pt x="34" y="22"/>
                    </a:cubicBezTo>
                    <a:cubicBezTo>
                      <a:pt x="31" y="19"/>
                      <a:pt x="28" y="18"/>
                      <a:pt x="24" y="19"/>
                    </a:cubicBezTo>
                    <a:cubicBezTo>
                      <a:pt x="21" y="21"/>
                      <a:pt x="18" y="25"/>
                      <a:pt x="16" y="31"/>
                    </a:cubicBezTo>
                    <a:cubicBezTo>
                      <a:pt x="14" y="37"/>
                      <a:pt x="13" y="45"/>
                      <a:pt x="12" y="55"/>
                    </a:cubicBezTo>
                    <a:cubicBezTo>
                      <a:pt x="12" y="65"/>
                      <a:pt x="13" y="77"/>
                      <a:pt x="15" y="91"/>
                    </a:cubicBezTo>
                    <a:cubicBezTo>
                      <a:pt x="18" y="105"/>
                      <a:pt x="21" y="120"/>
                      <a:pt x="25" y="137"/>
                    </a:cubicBezTo>
                    <a:cubicBezTo>
                      <a:pt x="28" y="152"/>
                      <a:pt x="32" y="165"/>
                      <a:pt x="37" y="177"/>
                    </a:cubicBezTo>
                    <a:cubicBezTo>
                      <a:pt x="41" y="189"/>
                      <a:pt x="45" y="199"/>
                      <a:pt x="50" y="207"/>
                    </a:cubicBezTo>
                    <a:cubicBezTo>
                      <a:pt x="55" y="215"/>
                      <a:pt x="59" y="221"/>
                      <a:pt x="64" y="225"/>
                    </a:cubicBezTo>
                    <a:cubicBezTo>
                      <a:pt x="69" y="229"/>
                      <a:pt x="73" y="230"/>
                      <a:pt x="77" y="228"/>
                    </a:cubicBezTo>
                    <a:cubicBezTo>
                      <a:pt x="80" y="227"/>
                      <a:pt x="83" y="224"/>
                      <a:pt x="85" y="221"/>
                    </a:cubicBezTo>
                    <a:cubicBezTo>
                      <a:pt x="87" y="217"/>
                      <a:pt x="88" y="212"/>
                      <a:pt x="89" y="207"/>
                    </a:cubicBezTo>
                    <a:cubicBezTo>
                      <a:pt x="89" y="201"/>
                      <a:pt x="90" y="195"/>
                      <a:pt x="90" y="188"/>
                    </a:cubicBezTo>
                    <a:cubicBezTo>
                      <a:pt x="90" y="182"/>
                      <a:pt x="89" y="174"/>
                      <a:pt x="88" y="167"/>
                    </a:cubicBezTo>
                    <a:cubicBezTo>
                      <a:pt x="94" y="171"/>
                      <a:pt x="94" y="171"/>
                      <a:pt x="94" y="171"/>
                    </a:cubicBezTo>
                    <a:cubicBezTo>
                      <a:pt x="97" y="195"/>
                      <a:pt x="96" y="213"/>
                      <a:pt x="93" y="226"/>
                    </a:cubicBezTo>
                    <a:cubicBezTo>
                      <a:pt x="90" y="238"/>
                      <a:pt x="85" y="245"/>
                      <a:pt x="77" y="249"/>
                    </a:cubicBezTo>
                    <a:close/>
                  </a:path>
                </a:pathLst>
              </a:custGeom>
              <a:solidFill>
                <a:srgbClr val="898989"/>
              </a:solidFill>
              <a:ln>
                <a:noFill/>
              </a:ln>
            </p:spPr>
            <p:txBody>
              <a:bodyPr anchor="ctr"/>
              <a:lstStyle/>
              <a:p>
                <a:pPr algn="ctr"/>
                <a:endParaRPr/>
              </a:p>
            </p:txBody>
          </p:sp>
          <p:sp>
            <p:nvSpPr>
              <p:cNvPr id="47" name="îś1îḓe">
                <a:extLst>
                  <a:ext uri="{FF2B5EF4-FFF2-40B4-BE49-F238E27FC236}">
                    <a16:creationId xmlns:a16="http://schemas.microsoft.com/office/drawing/2014/main" id="{39C87C6E-ED98-4ABF-A75D-6726EDEDC1CE}"/>
                  </a:ext>
                </a:extLst>
              </p:cNvPr>
              <p:cNvSpPr/>
              <p:nvPr/>
            </p:nvSpPr>
            <p:spPr bwMode="auto">
              <a:xfrm>
                <a:off x="3438526" y="3952876"/>
                <a:ext cx="103188" cy="203200"/>
              </a:xfrm>
              <a:custGeom>
                <a:avLst/>
                <a:gdLst>
                  <a:gd name="T0" fmla="*/ 115 w 133"/>
                  <a:gd name="T1" fmla="*/ 156 h 258"/>
                  <a:gd name="T2" fmla="*/ 133 w 133"/>
                  <a:gd name="T3" fmla="*/ 224 h 258"/>
                  <a:gd name="T4" fmla="*/ 67 w 133"/>
                  <a:gd name="T5" fmla="*/ 258 h 258"/>
                  <a:gd name="T6" fmla="*/ 64 w 133"/>
                  <a:gd name="T7" fmla="*/ 246 h 258"/>
                  <a:gd name="T8" fmla="*/ 68 w 133"/>
                  <a:gd name="T9" fmla="*/ 243 h 258"/>
                  <a:gd name="T10" fmla="*/ 71 w 133"/>
                  <a:gd name="T11" fmla="*/ 239 h 258"/>
                  <a:gd name="T12" fmla="*/ 71 w 133"/>
                  <a:gd name="T13" fmla="*/ 231 h 258"/>
                  <a:gd name="T14" fmla="*/ 69 w 133"/>
                  <a:gd name="T15" fmla="*/ 221 h 258"/>
                  <a:gd name="T16" fmla="*/ 21 w 133"/>
                  <a:gd name="T17" fmla="*/ 58 h 258"/>
                  <a:gd name="T18" fmla="*/ 18 w 133"/>
                  <a:gd name="T19" fmla="*/ 49 h 258"/>
                  <a:gd name="T20" fmla="*/ 13 w 133"/>
                  <a:gd name="T21" fmla="*/ 44 h 258"/>
                  <a:gd name="T22" fmla="*/ 8 w 133"/>
                  <a:gd name="T23" fmla="*/ 42 h 258"/>
                  <a:gd name="T24" fmla="*/ 3 w 133"/>
                  <a:gd name="T25" fmla="*/ 43 h 258"/>
                  <a:gd name="T26" fmla="*/ 0 w 133"/>
                  <a:gd name="T27" fmla="*/ 31 h 258"/>
                  <a:gd name="T28" fmla="*/ 61 w 133"/>
                  <a:gd name="T29" fmla="*/ 0 h 258"/>
                  <a:gd name="T30" fmla="*/ 78 w 133"/>
                  <a:gd name="T31" fmla="*/ 54 h 258"/>
                  <a:gd name="T32" fmla="*/ 73 w 133"/>
                  <a:gd name="T33" fmla="*/ 56 h 258"/>
                  <a:gd name="T34" fmla="*/ 61 w 133"/>
                  <a:gd name="T35" fmla="*/ 33 h 258"/>
                  <a:gd name="T36" fmla="*/ 49 w 133"/>
                  <a:gd name="T37" fmla="*/ 22 h 258"/>
                  <a:gd name="T38" fmla="*/ 45 w 133"/>
                  <a:gd name="T39" fmla="*/ 23 h 258"/>
                  <a:gd name="T40" fmla="*/ 39 w 133"/>
                  <a:gd name="T41" fmla="*/ 25 h 258"/>
                  <a:gd name="T42" fmla="*/ 27 w 133"/>
                  <a:gd name="T43" fmla="*/ 32 h 258"/>
                  <a:gd name="T44" fmla="*/ 54 w 133"/>
                  <a:gd name="T45" fmla="*/ 122 h 258"/>
                  <a:gd name="T46" fmla="*/ 63 w 133"/>
                  <a:gd name="T47" fmla="*/ 117 h 258"/>
                  <a:gd name="T48" fmla="*/ 68 w 133"/>
                  <a:gd name="T49" fmla="*/ 112 h 258"/>
                  <a:gd name="T50" fmla="*/ 69 w 133"/>
                  <a:gd name="T51" fmla="*/ 102 h 258"/>
                  <a:gd name="T52" fmla="*/ 68 w 133"/>
                  <a:gd name="T53" fmla="*/ 89 h 258"/>
                  <a:gd name="T54" fmla="*/ 65 w 133"/>
                  <a:gd name="T55" fmla="*/ 74 h 258"/>
                  <a:gd name="T56" fmla="*/ 69 w 133"/>
                  <a:gd name="T57" fmla="*/ 71 h 258"/>
                  <a:gd name="T58" fmla="*/ 95 w 133"/>
                  <a:gd name="T59" fmla="*/ 160 h 258"/>
                  <a:gd name="T60" fmla="*/ 91 w 133"/>
                  <a:gd name="T61" fmla="*/ 162 h 258"/>
                  <a:gd name="T62" fmla="*/ 85 w 133"/>
                  <a:gd name="T63" fmla="*/ 147 h 258"/>
                  <a:gd name="T64" fmla="*/ 79 w 133"/>
                  <a:gd name="T65" fmla="*/ 135 h 258"/>
                  <a:gd name="T66" fmla="*/ 73 w 133"/>
                  <a:gd name="T67" fmla="*/ 129 h 258"/>
                  <a:gd name="T68" fmla="*/ 66 w 133"/>
                  <a:gd name="T69" fmla="*/ 130 h 258"/>
                  <a:gd name="T70" fmla="*/ 57 w 133"/>
                  <a:gd name="T71" fmla="*/ 135 h 258"/>
                  <a:gd name="T72" fmla="*/ 78 w 133"/>
                  <a:gd name="T73" fmla="*/ 203 h 258"/>
                  <a:gd name="T74" fmla="*/ 83 w 133"/>
                  <a:gd name="T75" fmla="*/ 219 h 258"/>
                  <a:gd name="T76" fmla="*/ 87 w 133"/>
                  <a:gd name="T77" fmla="*/ 227 h 258"/>
                  <a:gd name="T78" fmla="*/ 93 w 133"/>
                  <a:gd name="T79" fmla="*/ 228 h 258"/>
                  <a:gd name="T80" fmla="*/ 100 w 133"/>
                  <a:gd name="T81" fmla="*/ 226 h 258"/>
                  <a:gd name="T82" fmla="*/ 105 w 133"/>
                  <a:gd name="T83" fmla="*/ 223 h 258"/>
                  <a:gd name="T84" fmla="*/ 110 w 133"/>
                  <a:gd name="T85" fmla="*/ 220 h 258"/>
                  <a:gd name="T86" fmla="*/ 114 w 133"/>
                  <a:gd name="T87" fmla="*/ 215 h 258"/>
                  <a:gd name="T88" fmla="*/ 115 w 133"/>
                  <a:gd name="T89" fmla="*/ 209 h 258"/>
                  <a:gd name="T90" fmla="*/ 114 w 133"/>
                  <a:gd name="T91" fmla="*/ 183 h 258"/>
                  <a:gd name="T92" fmla="*/ 111 w 133"/>
                  <a:gd name="T93" fmla="*/ 158 h 258"/>
                  <a:gd name="T94" fmla="*/ 115 w 133"/>
                  <a:gd name="T95" fmla="*/ 15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 h="258">
                    <a:moveTo>
                      <a:pt x="115" y="156"/>
                    </a:moveTo>
                    <a:cubicBezTo>
                      <a:pt x="133" y="224"/>
                      <a:pt x="133" y="224"/>
                      <a:pt x="133" y="224"/>
                    </a:cubicBezTo>
                    <a:cubicBezTo>
                      <a:pt x="67" y="258"/>
                      <a:pt x="67" y="258"/>
                      <a:pt x="67" y="258"/>
                    </a:cubicBezTo>
                    <a:cubicBezTo>
                      <a:pt x="64" y="246"/>
                      <a:pt x="64" y="246"/>
                      <a:pt x="64" y="246"/>
                    </a:cubicBezTo>
                    <a:cubicBezTo>
                      <a:pt x="65" y="245"/>
                      <a:pt x="66" y="244"/>
                      <a:pt x="68" y="243"/>
                    </a:cubicBezTo>
                    <a:cubicBezTo>
                      <a:pt x="69" y="241"/>
                      <a:pt x="70" y="240"/>
                      <a:pt x="71" y="239"/>
                    </a:cubicBezTo>
                    <a:cubicBezTo>
                      <a:pt x="72" y="236"/>
                      <a:pt x="72" y="234"/>
                      <a:pt x="71" y="231"/>
                    </a:cubicBezTo>
                    <a:cubicBezTo>
                      <a:pt x="71" y="228"/>
                      <a:pt x="70" y="225"/>
                      <a:pt x="69" y="221"/>
                    </a:cubicBezTo>
                    <a:cubicBezTo>
                      <a:pt x="21" y="58"/>
                      <a:pt x="21" y="58"/>
                      <a:pt x="21" y="58"/>
                    </a:cubicBezTo>
                    <a:cubicBezTo>
                      <a:pt x="20" y="55"/>
                      <a:pt x="19" y="52"/>
                      <a:pt x="18" y="49"/>
                    </a:cubicBezTo>
                    <a:cubicBezTo>
                      <a:pt x="16" y="47"/>
                      <a:pt x="15" y="45"/>
                      <a:pt x="13" y="44"/>
                    </a:cubicBezTo>
                    <a:cubicBezTo>
                      <a:pt x="12" y="43"/>
                      <a:pt x="10" y="43"/>
                      <a:pt x="8" y="42"/>
                    </a:cubicBezTo>
                    <a:cubicBezTo>
                      <a:pt x="6" y="42"/>
                      <a:pt x="4" y="42"/>
                      <a:pt x="3" y="43"/>
                    </a:cubicBezTo>
                    <a:cubicBezTo>
                      <a:pt x="0" y="31"/>
                      <a:pt x="0" y="31"/>
                      <a:pt x="0" y="31"/>
                    </a:cubicBezTo>
                    <a:cubicBezTo>
                      <a:pt x="61" y="0"/>
                      <a:pt x="61" y="0"/>
                      <a:pt x="61" y="0"/>
                    </a:cubicBezTo>
                    <a:cubicBezTo>
                      <a:pt x="78" y="54"/>
                      <a:pt x="78" y="54"/>
                      <a:pt x="78" y="54"/>
                    </a:cubicBezTo>
                    <a:cubicBezTo>
                      <a:pt x="73" y="56"/>
                      <a:pt x="73" y="56"/>
                      <a:pt x="73" y="56"/>
                    </a:cubicBezTo>
                    <a:cubicBezTo>
                      <a:pt x="70" y="49"/>
                      <a:pt x="66" y="41"/>
                      <a:pt x="61" y="33"/>
                    </a:cubicBezTo>
                    <a:cubicBezTo>
                      <a:pt x="56" y="25"/>
                      <a:pt x="52" y="22"/>
                      <a:pt x="49" y="22"/>
                    </a:cubicBezTo>
                    <a:cubicBezTo>
                      <a:pt x="48" y="22"/>
                      <a:pt x="47" y="22"/>
                      <a:pt x="45" y="23"/>
                    </a:cubicBezTo>
                    <a:cubicBezTo>
                      <a:pt x="43" y="24"/>
                      <a:pt x="41" y="24"/>
                      <a:pt x="39" y="25"/>
                    </a:cubicBezTo>
                    <a:cubicBezTo>
                      <a:pt x="27" y="32"/>
                      <a:pt x="27" y="32"/>
                      <a:pt x="27" y="32"/>
                    </a:cubicBezTo>
                    <a:cubicBezTo>
                      <a:pt x="54" y="122"/>
                      <a:pt x="54" y="122"/>
                      <a:pt x="54" y="122"/>
                    </a:cubicBezTo>
                    <a:cubicBezTo>
                      <a:pt x="63" y="117"/>
                      <a:pt x="63" y="117"/>
                      <a:pt x="63" y="117"/>
                    </a:cubicBezTo>
                    <a:cubicBezTo>
                      <a:pt x="65" y="116"/>
                      <a:pt x="67" y="114"/>
                      <a:pt x="68" y="112"/>
                    </a:cubicBezTo>
                    <a:cubicBezTo>
                      <a:pt x="69" y="110"/>
                      <a:pt x="69" y="106"/>
                      <a:pt x="69" y="102"/>
                    </a:cubicBezTo>
                    <a:cubicBezTo>
                      <a:pt x="69" y="99"/>
                      <a:pt x="69" y="94"/>
                      <a:pt x="68" y="89"/>
                    </a:cubicBezTo>
                    <a:cubicBezTo>
                      <a:pt x="67" y="83"/>
                      <a:pt x="66" y="78"/>
                      <a:pt x="65" y="74"/>
                    </a:cubicBezTo>
                    <a:cubicBezTo>
                      <a:pt x="69" y="71"/>
                      <a:pt x="69" y="71"/>
                      <a:pt x="69" y="71"/>
                    </a:cubicBezTo>
                    <a:cubicBezTo>
                      <a:pt x="95" y="160"/>
                      <a:pt x="95" y="160"/>
                      <a:pt x="95" y="160"/>
                    </a:cubicBezTo>
                    <a:cubicBezTo>
                      <a:pt x="91" y="162"/>
                      <a:pt x="91" y="162"/>
                      <a:pt x="91" y="162"/>
                    </a:cubicBezTo>
                    <a:cubicBezTo>
                      <a:pt x="89" y="157"/>
                      <a:pt x="87" y="152"/>
                      <a:pt x="85" y="147"/>
                    </a:cubicBezTo>
                    <a:cubicBezTo>
                      <a:pt x="83" y="141"/>
                      <a:pt x="81" y="137"/>
                      <a:pt x="79" y="135"/>
                    </a:cubicBezTo>
                    <a:cubicBezTo>
                      <a:pt x="77" y="132"/>
                      <a:pt x="75" y="130"/>
                      <a:pt x="73" y="129"/>
                    </a:cubicBezTo>
                    <a:cubicBezTo>
                      <a:pt x="71" y="129"/>
                      <a:pt x="69" y="129"/>
                      <a:pt x="66" y="130"/>
                    </a:cubicBezTo>
                    <a:cubicBezTo>
                      <a:pt x="57" y="135"/>
                      <a:pt x="57" y="135"/>
                      <a:pt x="57" y="135"/>
                    </a:cubicBezTo>
                    <a:cubicBezTo>
                      <a:pt x="78" y="203"/>
                      <a:pt x="78" y="203"/>
                      <a:pt x="78" y="203"/>
                    </a:cubicBezTo>
                    <a:cubicBezTo>
                      <a:pt x="80" y="210"/>
                      <a:pt x="81" y="215"/>
                      <a:pt x="83" y="219"/>
                    </a:cubicBezTo>
                    <a:cubicBezTo>
                      <a:pt x="84" y="222"/>
                      <a:pt x="86" y="225"/>
                      <a:pt x="87" y="227"/>
                    </a:cubicBezTo>
                    <a:cubicBezTo>
                      <a:pt x="89" y="228"/>
                      <a:pt x="91" y="229"/>
                      <a:pt x="93" y="228"/>
                    </a:cubicBezTo>
                    <a:cubicBezTo>
                      <a:pt x="94" y="228"/>
                      <a:pt x="97" y="227"/>
                      <a:pt x="100" y="226"/>
                    </a:cubicBezTo>
                    <a:cubicBezTo>
                      <a:pt x="101" y="225"/>
                      <a:pt x="103" y="224"/>
                      <a:pt x="105" y="223"/>
                    </a:cubicBezTo>
                    <a:cubicBezTo>
                      <a:pt x="107" y="222"/>
                      <a:pt x="109" y="221"/>
                      <a:pt x="110" y="220"/>
                    </a:cubicBezTo>
                    <a:cubicBezTo>
                      <a:pt x="111" y="219"/>
                      <a:pt x="112" y="217"/>
                      <a:pt x="114" y="215"/>
                    </a:cubicBezTo>
                    <a:cubicBezTo>
                      <a:pt x="115" y="213"/>
                      <a:pt x="115" y="211"/>
                      <a:pt x="115" y="209"/>
                    </a:cubicBezTo>
                    <a:cubicBezTo>
                      <a:pt x="116" y="203"/>
                      <a:pt x="115" y="194"/>
                      <a:pt x="114" y="183"/>
                    </a:cubicBezTo>
                    <a:cubicBezTo>
                      <a:pt x="113" y="172"/>
                      <a:pt x="112" y="164"/>
                      <a:pt x="111" y="158"/>
                    </a:cubicBezTo>
                    <a:lnTo>
                      <a:pt x="115" y="156"/>
                    </a:lnTo>
                    <a:close/>
                  </a:path>
                </a:pathLst>
              </a:custGeom>
              <a:solidFill>
                <a:srgbClr val="898989"/>
              </a:solidFill>
              <a:ln>
                <a:noFill/>
              </a:ln>
            </p:spPr>
            <p:txBody>
              <a:bodyPr anchor="ctr"/>
              <a:lstStyle/>
              <a:p>
                <a:pPr algn="ctr"/>
                <a:endParaRPr/>
              </a:p>
            </p:txBody>
          </p:sp>
          <p:sp>
            <p:nvSpPr>
              <p:cNvPr id="48" name="íşḻiḓe">
                <a:extLst>
                  <a:ext uri="{FF2B5EF4-FFF2-40B4-BE49-F238E27FC236}">
                    <a16:creationId xmlns:a16="http://schemas.microsoft.com/office/drawing/2014/main" id="{7C123004-D749-4A75-9EDC-CA25DA79C4FD}"/>
                  </a:ext>
                </a:extLst>
              </p:cNvPr>
              <p:cNvSpPr/>
              <p:nvPr/>
            </p:nvSpPr>
            <p:spPr bwMode="auto">
              <a:xfrm>
                <a:off x="3540126" y="3905251"/>
                <a:ext cx="101600" cy="193675"/>
              </a:xfrm>
              <a:custGeom>
                <a:avLst/>
                <a:gdLst>
                  <a:gd name="T0" fmla="*/ 131 w 131"/>
                  <a:gd name="T1" fmla="*/ 189 h 245"/>
                  <a:gd name="T2" fmla="*/ 100 w 131"/>
                  <a:gd name="T3" fmla="*/ 212 h 245"/>
                  <a:gd name="T4" fmla="*/ 96 w 131"/>
                  <a:gd name="T5" fmla="*/ 201 h 245"/>
                  <a:gd name="T6" fmla="*/ 101 w 131"/>
                  <a:gd name="T7" fmla="*/ 193 h 245"/>
                  <a:gd name="T8" fmla="*/ 101 w 131"/>
                  <a:gd name="T9" fmla="*/ 186 h 245"/>
                  <a:gd name="T10" fmla="*/ 100 w 131"/>
                  <a:gd name="T11" fmla="*/ 182 h 245"/>
                  <a:gd name="T12" fmla="*/ 98 w 131"/>
                  <a:gd name="T13" fmla="*/ 179 h 245"/>
                  <a:gd name="T14" fmla="*/ 72 w 131"/>
                  <a:gd name="T15" fmla="*/ 136 h 245"/>
                  <a:gd name="T16" fmla="*/ 46 w 131"/>
                  <a:gd name="T17" fmla="*/ 155 h 245"/>
                  <a:gd name="T18" fmla="*/ 51 w 131"/>
                  <a:gd name="T19" fmla="*/ 175 h 245"/>
                  <a:gd name="T20" fmla="*/ 55 w 131"/>
                  <a:gd name="T21" fmla="*/ 191 h 245"/>
                  <a:gd name="T22" fmla="*/ 59 w 131"/>
                  <a:gd name="T23" fmla="*/ 202 h 245"/>
                  <a:gd name="T24" fmla="*/ 61 w 131"/>
                  <a:gd name="T25" fmla="*/ 209 h 245"/>
                  <a:gd name="T26" fmla="*/ 69 w 131"/>
                  <a:gd name="T27" fmla="*/ 216 h 245"/>
                  <a:gd name="T28" fmla="*/ 78 w 131"/>
                  <a:gd name="T29" fmla="*/ 214 h 245"/>
                  <a:gd name="T30" fmla="*/ 82 w 131"/>
                  <a:gd name="T31" fmla="*/ 225 h 245"/>
                  <a:gd name="T32" fmla="*/ 54 w 131"/>
                  <a:gd name="T33" fmla="*/ 245 h 245"/>
                  <a:gd name="T34" fmla="*/ 50 w 131"/>
                  <a:gd name="T35" fmla="*/ 235 h 245"/>
                  <a:gd name="T36" fmla="*/ 52 w 131"/>
                  <a:gd name="T37" fmla="*/ 230 h 245"/>
                  <a:gd name="T38" fmla="*/ 54 w 131"/>
                  <a:gd name="T39" fmla="*/ 224 h 245"/>
                  <a:gd name="T40" fmla="*/ 54 w 131"/>
                  <a:gd name="T41" fmla="*/ 213 h 245"/>
                  <a:gd name="T42" fmla="*/ 51 w 131"/>
                  <a:gd name="T43" fmla="*/ 199 h 245"/>
                  <a:gd name="T44" fmla="*/ 25 w 131"/>
                  <a:gd name="T45" fmla="*/ 101 h 245"/>
                  <a:gd name="T46" fmla="*/ 0 w 131"/>
                  <a:gd name="T47" fmla="*/ 3 h 245"/>
                  <a:gd name="T48" fmla="*/ 4 w 131"/>
                  <a:gd name="T49" fmla="*/ 0 h 245"/>
                  <a:gd name="T50" fmla="*/ 106 w 131"/>
                  <a:gd name="T51" fmla="*/ 165 h 245"/>
                  <a:gd name="T52" fmla="*/ 112 w 131"/>
                  <a:gd name="T53" fmla="*/ 173 h 245"/>
                  <a:gd name="T54" fmla="*/ 118 w 131"/>
                  <a:gd name="T55" fmla="*/ 178 h 245"/>
                  <a:gd name="T56" fmla="*/ 123 w 131"/>
                  <a:gd name="T57" fmla="*/ 179 h 245"/>
                  <a:gd name="T58" fmla="*/ 127 w 131"/>
                  <a:gd name="T59" fmla="*/ 178 h 245"/>
                  <a:gd name="T60" fmla="*/ 131 w 131"/>
                  <a:gd name="T61" fmla="*/ 189 h 245"/>
                  <a:gd name="T62" fmla="*/ 64 w 131"/>
                  <a:gd name="T63" fmla="*/ 124 h 245"/>
                  <a:gd name="T64" fmla="*/ 18 w 131"/>
                  <a:gd name="T65" fmla="*/ 50 h 245"/>
                  <a:gd name="T66" fmla="*/ 42 w 131"/>
                  <a:gd name="T67" fmla="*/ 141 h 245"/>
                  <a:gd name="T68" fmla="*/ 64 w 131"/>
                  <a:gd name="T69" fmla="*/ 12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1" h="245">
                    <a:moveTo>
                      <a:pt x="131" y="189"/>
                    </a:moveTo>
                    <a:cubicBezTo>
                      <a:pt x="100" y="212"/>
                      <a:pt x="100" y="212"/>
                      <a:pt x="100" y="212"/>
                    </a:cubicBezTo>
                    <a:cubicBezTo>
                      <a:pt x="96" y="201"/>
                      <a:pt x="96" y="201"/>
                      <a:pt x="96" y="201"/>
                    </a:cubicBezTo>
                    <a:cubicBezTo>
                      <a:pt x="98" y="199"/>
                      <a:pt x="100" y="196"/>
                      <a:pt x="101" y="193"/>
                    </a:cubicBezTo>
                    <a:cubicBezTo>
                      <a:pt x="102" y="190"/>
                      <a:pt x="102" y="188"/>
                      <a:pt x="101" y="186"/>
                    </a:cubicBezTo>
                    <a:cubicBezTo>
                      <a:pt x="101" y="185"/>
                      <a:pt x="101" y="184"/>
                      <a:pt x="100" y="182"/>
                    </a:cubicBezTo>
                    <a:cubicBezTo>
                      <a:pt x="99" y="181"/>
                      <a:pt x="99" y="180"/>
                      <a:pt x="98" y="179"/>
                    </a:cubicBezTo>
                    <a:cubicBezTo>
                      <a:pt x="72" y="136"/>
                      <a:pt x="72" y="136"/>
                      <a:pt x="72" y="136"/>
                    </a:cubicBezTo>
                    <a:cubicBezTo>
                      <a:pt x="46" y="155"/>
                      <a:pt x="46" y="155"/>
                      <a:pt x="46" y="155"/>
                    </a:cubicBezTo>
                    <a:cubicBezTo>
                      <a:pt x="48" y="163"/>
                      <a:pt x="49" y="170"/>
                      <a:pt x="51" y="175"/>
                    </a:cubicBezTo>
                    <a:cubicBezTo>
                      <a:pt x="53" y="181"/>
                      <a:pt x="54" y="186"/>
                      <a:pt x="55" y="191"/>
                    </a:cubicBezTo>
                    <a:cubicBezTo>
                      <a:pt x="57" y="196"/>
                      <a:pt x="58" y="199"/>
                      <a:pt x="59" y="202"/>
                    </a:cubicBezTo>
                    <a:cubicBezTo>
                      <a:pt x="60" y="205"/>
                      <a:pt x="61" y="207"/>
                      <a:pt x="61" y="209"/>
                    </a:cubicBezTo>
                    <a:cubicBezTo>
                      <a:pt x="63" y="213"/>
                      <a:pt x="66" y="215"/>
                      <a:pt x="69" y="216"/>
                    </a:cubicBezTo>
                    <a:cubicBezTo>
                      <a:pt x="72" y="216"/>
                      <a:pt x="75" y="216"/>
                      <a:pt x="78" y="214"/>
                    </a:cubicBezTo>
                    <a:cubicBezTo>
                      <a:pt x="82" y="225"/>
                      <a:pt x="82" y="225"/>
                      <a:pt x="82" y="225"/>
                    </a:cubicBezTo>
                    <a:cubicBezTo>
                      <a:pt x="54" y="245"/>
                      <a:pt x="54" y="245"/>
                      <a:pt x="54" y="245"/>
                    </a:cubicBezTo>
                    <a:cubicBezTo>
                      <a:pt x="50" y="235"/>
                      <a:pt x="50" y="235"/>
                      <a:pt x="50" y="235"/>
                    </a:cubicBezTo>
                    <a:cubicBezTo>
                      <a:pt x="51" y="234"/>
                      <a:pt x="51" y="232"/>
                      <a:pt x="52" y="230"/>
                    </a:cubicBezTo>
                    <a:cubicBezTo>
                      <a:pt x="53" y="229"/>
                      <a:pt x="54" y="226"/>
                      <a:pt x="54" y="224"/>
                    </a:cubicBezTo>
                    <a:cubicBezTo>
                      <a:pt x="54" y="220"/>
                      <a:pt x="54" y="217"/>
                      <a:pt x="54" y="213"/>
                    </a:cubicBezTo>
                    <a:cubicBezTo>
                      <a:pt x="53" y="210"/>
                      <a:pt x="52" y="205"/>
                      <a:pt x="51" y="199"/>
                    </a:cubicBezTo>
                    <a:cubicBezTo>
                      <a:pt x="43" y="170"/>
                      <a:pt x="35" y="137"/>
                      <a:pt x="25" y="101"/>
                    </a:cubicBezTo>
                    <a:cubicBezTo>
                      <a:pt x="16" y="64"/>
                      <a:pt x="7" y="32"/>
                      <a:pt x="0" y="3"/>
                    </a:cubicBezTo>
                    <a:cubicBezTo>
                      <a:pt x="4" y="0"/>
                      <a:pt x="4" y="0"/>
                      <a:pt x="4" y="0"/>
                    </a:cubicBezTo>
                    <a:cubicBezTo>
                      <a:pt x="106" y="165"/>
                      <a:pt x="106" y="165"/>
                      <a:pt x="106" y="165"/>
                    </a:cubicBezTo>
                    <a:cubicBezTo>
                      <a:pt x="109" y="168"/>
                      <a:pt x="111" y="171"/>
                      <a:pt x="112" y="173"/>
                    </a:cubicBezTo>
                    <a:cubicBezTo>
                      <a:pt x="114" y="175"/>
                      <a:pt x="116" y="177"/>
                      <a:pt x="118" y="178"/>
                    </a:cubicBezTo>
                    <a:cubicBezTo>
                      <a:pt x="119" y="179"/>
                      <a:pt x="121" y="179"/>
                      <a:pt x="123" y="179"/>
                    </a:cubicBezTo>
                    <a:cubicBezTo>
                      <a:pt x="124" y="179"/>
                      <a:pt x="126" y="179"/>
                      <a:pt x="127" y="178"/>
                    </a:cubicBezTo>
                    <a:cubicBezTo>
                      <a:pt x="131" y="189"/>
                      <a:pt x="131" y="189"/>
                      <a:pt x="131" y="189"/>
                    </a:cubicBezTo>
                    <a:close/>
                    <a:moveTo>
                      <a:pt x="64" y="124"/>
                    </a:moveTo>
                    <a:cubicBezTo>
                      <a:pt x="18" y="50"/>
                      <a:pt x="18" y="50"/>
                      <a:pt x="18" y="50"/>
                    </a:cubicBezTo>
                    <a:cubicBezTo>
                      <a:pt x="42" y="141"/>
                      <a:pt x="42" y="141"/>
                      <a:pt x="42" y="141"/>
                    </a:cubicBezTo>
                    <a:lnTo>
                      <a:pt x="64" y="124"/>
                    </a:lnTo>
                    <a:close/>
                  </a:path>
                </a:pathLst>
              </a:custGeom>
              <a:solidFill>
                <a:srgbClr val="898989"/>
              </a:solidFill>
              <a:ln>
                <a:noFill/>
              </a:ln>
            </p:spPr>
            <p:txBody>
              <a:bodyPr anchor="ctr"/>
              <a:lstStyle/>
              <a:p>
                <a:pPr algn="ctr"/>
                <a:endParaRPr/>
              </a:p>
            </p:txBody>
          </p:sp>
          <p:sp>
            <p:nvSpPr>
              <p:cNvPr id="49" name="iSliḋê">
                <a:extLst>
                  <a:ext uri="{FF2B5EF4-FFF2-40B4-BE49-F238E27FC236}">
                    <a16:creationId xmlns:a16="http://schemas.microsoft.com/office/drawing/2014/main" id="{C1E848E0-FC21-4A0A-89F4-DF486F6E5034}"/>
                  </a:ext>
                </a:extLst>
              </p:cNvPr>
              <p:cNvSpPr/>
              <p:nvPr/>
            </p:nvSpPr>
            <p:spPr bwMode="auto">
              <a:xfrm>
                <a:off x="3557588" y="3838576"/>
                <a:ext cx="133350" cy="211138"/>
              </a:xfrm>
              <a:custGeom>
                <a:avLst/>
                <a:gdLst>
                  <a:gd name="T0" fmla="*/ 81 w 170"/>
                  <a:gd name="T1" fmla="*/ 10 h 268"/>
                  <a:gd name="T2" fmla="*/ 78 w 170"/>
                  <a:gd name="T3" fmla="*/ 16 h 268"/>
                  <a:gd name="T4" fmla="*/ 76 w 170"/>
                  <a:gd name="T5" fmla="*/ 24 h 268"/>
                  <a:gd name="T6" fmla="*/ 81 w 170"/>
                  <a:gd name="T7" fmla="*/ 40 h 268"/>
                  <a:gd name="T8" fmla="*/ 94 w 170"/>
                  <a:gd name="T9" fmla="*/ 66 h 268"/>
                  <a:gd name="T10" fmla="*/ 170 w 170"/>
                  <a:gd name="T11" fmla="*/ 213 h 268"/>
                  <a:gd name="T12" fmla="*/ 166 w 170"/>
                  <a:gd name="T13" fmla="*/ 217 h 268"/>
                  <a:gd name="T14" fmla="*/ 38 w 170"/>
                  <a:gd name="T15" fmla="*/ 91 h 268"/>
                  <a:gd name="T16" fmla="*/ 92 w 170"/>
                  <a:gd name="T17" fmla="*/ 195 h 268"/>
                  <a:gd name="T18" fmla="*/ 106 w 170"/>
                  <a:gd name="T19" fmla="*/ 221 h 268"/>
                  <a:gd name="T20" fmla="*/ 116 w 170"/>
                  <a:gd name="T21" fmla="*/ 232 h 268"/>
                  <a:gd name="T22" fmla="*/ 123 w 170"/>
                  <a:gd name="T23" fmla="*/ 233 h 268"/>
                  <a:gd name="T24" fmla="*/ 129 w 170"/>
                  <a:gd name="T25" fmla="*/ 232 h 268"/>
                  <a:gd name="T26" fmla="*/ 135 w 170"/>
                  <a:gd name="T27" fmla="*/ 242 h 268"/>
                  <a:gd name="T28" fmla="*/ 106 w 170"/>
                  <a:gd name="T29" fmla="*/ 268 h 268"/>
                  <a:gd name="T30" fmla="*/ 101 w 170"/>
                  <a:gd name="T31" fmla="*/ 258 h 268"/>
                  <a:gd name="T32" fmla="*/ 104 w 170"/>
                  <a:gd name="T33" fmla="*/ 251 h 268"/>
                  <a:gd name="T34" fmla="*/ 105 w 170"/>
                  <a:gd name="T35" fmla="*/ 243 h 268"/>
                  <a:gd name="T36" fmla="*/ 101 w 170"/>
                  <a:gd name="T37" fmla="*/ 229 h 268"/>
                  <a:gd name="T38" fmla="*/ 88 w 170"/>
                  <a:gd name="T39" fmla="*/ 200 h 268"/>
                  <a:gd name="T40" fmla="*/ 36 w 170"/>
                  <a:gd name="T41" fmla="*/ 102 h 268"/>
                  <a:gd name="T42" fmla="*/ 29 w 170"/>
                  <a:gd name="T43" fmla="*/ 89 h 268"/>
                  <a:gd name="T44" fmla="*/ 21 w 170"/>
                  <a:gd name="T45" fmla="*/ 81 h 268"/>
                  <a:gd name="T46" fmla="*/ 12 w 170"/>
                  <a:gd name="T47" fmla="*/ 78 h 268"/>
                  <a:gd name="T48" fmla="*/ 5 w 170"/>
                  <a:gd name="T49" fmla="*/ 79 h 268"/>
                  <a:gd name="T50" fmla="*/ 0 w 170"/>
                  <a:gd name="T51" fmla="*/ 69 h 268"/>
                  <a:gd name="T52" fmla="*/ 20 w 170"/>
                  <a:gd name="T53" fmla="*/ 50 h 268"/>
                  <a:gd name="T54" fmla="*/ 139 w 170"/>
                  <a:gd name="T55" fmla="*/ 168 h 268"/>
                  <a:gd name="T56" fmla="*/ 90 w 170"/>
                  <a:gd name="T57" fmla="*/ 72 h 268"/>
                  <a:gd name="T58" fmla="*/ 75 w 170"/>
                  <a:gd name="T59" fmla="*/ 46 h 268"/>
                  <a:gd name="T60" fmla="*/ 66 w 170"/>
                  <a:gd name="T61" fmla="*/ 36 h 268"/>
                  <a:gd name="T62" fmla="*/ 59 w 170"/>
                  <a:gd name="T63" fmla="*/ 34 h 268"/>
                  <a:gd name="T64" fmla="*/ 53 w 170"/>
                  <a:gd name="T65" fmla="*/ 36 h 268"/>
                  <a:gd name="T66" fmla="*/ 47 w 170"/>
                  <a:gd name="T67" fmla="*/ 26 h 268"/>
                  <a:gd name="T68" fmla="*/ 76 w 170"/>
                  <a:gd name="T69" fmla="*/ 0 h 268"/>
                  <a:gd name="T70" fmla="*/ 81 w 170"/>
                  <a:gd name="T71" fmla="*/ 1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0" h="268">
                    <a:moveTo>
                      <a:pt x="81" y="10"/>
                    </a:moveTo>
                    <a:cubicBezTo>
                      <a:pt x="80" y="11"/>
                      <a:pt x="79" y="13"/>
                      <a:pt x="78" y="16"/>
                    </a:cubicBezTo>
                    <a:cubicBezTo>
                      <a:pt x="77" y="19"/>
                      <a:pt x="76" y="22"/>
                      <a:pt x="76" y="24"/>
                    </a:cubicBezTo>
                    <a:cubicBezTo>
                      <a:pt x="76" y="28"/>
                      <a:pt x="78" y="33"/>
                      <a:pt x="81" y="40"/>
                    </a:cubicBezTo>
                    <a:cubicBezTo>
                      <a:pt x="84" y="47"/>
                      <a:pt x="88" y="56"/>
                      <a:pt x="94" y="66"/>
                    </a:cubicBezTo>
                    <a:cubicBezTo>
                      <a:pt x="170" y="213"/>
                      <a:pt x="170" y="213"/>
                      <a:pt x="170" y="213"/>
                    </a:cubicBezTo>
                    <a:cubicBezTo>
                      <a:pt x="166" y="217"/>
                      <a:pt x="166" y="217"/>
                      <a:pt x="166" y="217"/>
                    </a:cubicBezTo>
                    <a:cubicBezTo>
                      <a:pt x="38" y="91"/>
                      <a:pt x="38" y="91"/>
                      <a:pt x="38" y="91"/>
                    </a:cubicBezTo>
                    <a:cubicBezTo>
                      <a:pt x="92" y="195"/>
                      <a:pt x="92" y="195"/>
                      <a:pt x="92" y="195"/>
                    </a:cubicBezTo>
                    <a:cubicBezTo>
                      <a:pt x="98" y="206"/>
                      <a:pt x="103" y="215"/>
                      <a:pt x="106" y="221"/>
                    </a:cubicBezTo>
                    <a:cubicBezTo>
                      <a:pt x="110" y="226"/>
                      <a:pt x="113" y="230"/>
                      <a:pt x="116" y="232"/>
                    </a:cubicBezTo>
                    <a:cubicBezTo>
                      <a:pt x="117" y="233"/>
                      <a:pt x="120" y="234"/>
                      <a:pt x="123" y="233"/>
                    </a:cubicBezTo>
                    <a:cubicBezTo>
                      <a:pt x="127" y="233"/>
                      <a:pt x="129" y="232"/>
                      <a:pt x="129" y="232"/>
                    </a:cubicBezTo>
                    <a:cubicBezTo>
                      <a:pt x="135" y="242"/>
                      <a:pt x="135" y="242"/>
                      <a:pt x="135" y="242"/>
                    </a:cubicBezTo>
                    <a:cubicBezTo>
                      <a:pt x="106" y="268"/>
                      <a:pt x="106" y="268"/>
                      <a:pt x="106" y="268"/>
                    </a:cubicBezTo>
                    <a:cubicBezTo>
                      <a:pt x="101" y="258"/>
                      <a:pt x="101" y="258"/>
                      <a:pt x="101" y="258"/>
                    </a:cubicBezTo>
                    <a:cubicBezTo>
                      <a:pt x="101" y="257"/>
                      <a:pt x="102" y="255"/>
                      <a:pt x="104" y="251"/>
                    </a:cubicBezTo>
                    <a:cubicBezTo>
                      <a:pt x="105" y="248"/>
                      <a:pt x="106" y="245"/>
                      <a:pt x="105" y="243"/>
                    </a:cubicBezTo>
                    <a:cubicBezTo>
                      <a:pt x="105" y="239"/>
                      <a:pt x="104" y="235"/>
                      <a:pt x="101" y="229"/>
                    </a:cubicBezTo>
                    <a:cubicBezTo>
                      <a:pt x="99" y="223"/>
                      <a:pt x="94" y="214"/>
                      <a:pt x="88" y="200"/>
                    </a:cubicBezTo>
                    <a:cubicBezTo>
                      <a:pt x="36" y="102"/>
                      <a:pt x="36" y="102"/>
                      <a:pt x="36" y="102"/>
                    </a:cubicBezTo>
                    <a:cubicBezTo>
                      <a:pt x="34" y="97"/>
                      <a:pt x="31" y="93"/>
                      <a:pt x="29" y="89"/>
                    </a:cubicBezTo>
                    <a:cubicBezTo>
                      <a:pt x="26" y="86"/>
                      <a:pt x="23" y="83"/>
                      <a:pt x="21" y="81"/>
                    </a:cubicBezTo>
                    <a:cubicBezTo>
                      <a:pt x="18" y="79"/>
                      <a:pt x="15" y="78"/>
                      <a:pt x="12" y="78"/>
                    </a:cubicBezTo>
                    <a:cubicBezTo>
                      <a:pt x="9" y="77"/>
                      <a:pt x="7" y="78"/>
                      <a:pt x="5" y="79"/>
                    </a:cubicBezTo>
                    <a:cubicBezTo>
                      <a:pt x="0" y="69"/>
                      <a:pt x="0" y="69"/>
                      <a:pt x="0" y="69"/>
                    </a:cubicBezTo>
                    <a:cubicBezTo>
                      <a:pt x="20" y="50"/>
                      <a:pt x="20" y="50"/>
                      <a:pt x="20" y="50"/>
                    </a:cubicBezTo>
                    <a:cubicBezTo>
                      <a:pt x="139" y="168"/>
                      <a:pt x="139" y="168"/>
                      <a:pt x="139" y="168"/>
                    </a:cubicBezTo>
                    <a:cubicBezTo>
                      <a:pt x="90" y="72"/>
                      <a:pt x="90" y="72"/>
                      <a:pt x="90" y="72"/>
                    </a:cubicBezTo>
                    <a:cubicBezTo>
                      <a:pt x="84" y="61"/>
                      <a:pt x="79" y="52"/>
                      <a:pt x="75" y="46"/>
                    </a:cubicBezTo>
                    <a:cubicBezTo>
                      <a:pt x="71" y="40"/>
                      <a:pt x="68" y="37"/>
                      <a:pt x="66" y="36"/>
                    </a:cubicBezTo>
                    <a:cubicBezTo>
                      <a:pt x="64" y="35"/>
                      <a:pt x="62" y="34"/>
                      <a:pt x="59" y="34"/>
                    </a:cubicBezTo>
                    <a:cubicBezTo>
                      <a:pt x="56" y="35"/>
                      <a:pt x="54" y="35"/>
                      <a:pt x="53" y="36"/>
                    </a:cubicBezTo>
                    <a:cubicBezTo>
                      <a:pt x="47" y="26"/>
                      <a:pt x="47" y="26"/>
                      <a:pt x="47" y="26"/>
                    </a:cubicBezTo>
                    <a:cubicBezTo>
                      <a:pt x="76" y="0"/>
                      <a:pt x="76" y="0"/>
                      <a:pt x="76" y="0"/>
                    </a:cubicBezTo>
                    <a:lnTo>
                      <a:pt x="81" y="10"/>
                    </a:lnTo>
                    <a:close/>
                  </a:path>
                </a:pathLst>
              </a:custGeom>
              <a:solidFill>
                <a:srgbClr val="898989"/>
              </a:solidFill>
              <a:ln>
                <a:noFill/>
              </a:ln>
            </p:spPr>
            <p:txBody>
              <a:bodyPr anchor="ctr"/>
              <a:lstStyle/>
              <a:p>
                <a:pPr algn="ctr"/>
                <a:endParaRPr/>
              </a:p>
            </p:txBody>
          </p:sp>
          <p:sp>
            <p:nvSpPr>
              <p:cNvPr id="50" name="íṡļïďè">
                <a:extLst>
                  <a:ext uri="{FF2B5EF4-FFF2-40B4-BE49-F238E27FC236}">
                    <a16:creationId xmlns:a16="http://schemas.microsoft.com/office/drawing/2014/main" id="{1927F256-C6E0-4DC5-B8BC-7D4EA5ED56BA}"/>
                  </a:ext>
                </a:extLst>
              </p:cNvPr>
              <p:cNvSpPr/>
              <p:nvPr/>
            </p:nvSpPr>
            <p:spPr bwMode="auto">
              <a:xfrm>
                <a:off x="3624263" y="3802063"/>
                <a:ext cx="112713" cy="185738"/>
              </a:xfrm>
              <a:custGeom>
                <a:avLst/>
                <a:gdLst>
                  <a:gd name="T0" fmla="*/ 119 w 144"/>
                  <a:gd name="T1" fmla="*/ 77 h 236"/>
                  <a:gd name="T2" fmla="*/ 137 w 144"/>
                  <a:gd name="T3" fmla="*/ 125 h 236"/>
                  <a:gd name="T4" fmla="*/ 144 w 144"/>
                  <a:gd name="T5" fmla="*/ 164 h 236"/>
                  <a:gd name="T6" fmla="*/ 140 w 144"/>
                  <a:gd name="T7" fmla="*/ 193 h 236"/>
                  <a:gd name="T8" fmla="*/ 129 w 144"/>
                  <a:gd name="T9" fmla="*/ 211 h 236"/>
                  <a:gd name="T10" fmla="*/ 99 w 144"/>
                  <a:gd name="T11" fmla="*/ 236 h 236"/>
                  <a:gd name="T12" fmla="*/ 94 w 144"/>
                  <a:gd name="T13" fmla="*/ 226 h 236"/>
                  <a:gd name="T14" fmla="*/ 98 w 144"/>
                  <a:gd name="T15" fmla="*/ 222 h 236"/>
                  <a:gd name="T16" fmla="*/ 100 w 144"/>
                  <a:gd name="T17" fmla="*/ 218 h 236"/>
                  <a:gd name="T18" fmla="*/ 99 w 144"/>
                  <a:gd name="T19" fmla="*/ 210 h 236"/>
                  <a:gd name="T20" fmla="*/ 96 w 144"/>
                  <a:gd name="T21" fmla="*/ 201 h 236"/>
                  <a:gd name="T22" fmla="*/ 24 w 144"/>
                  <a:gd name="T23" fmla="*/ 53 h 236"/>
                  <a:gd name="T24" fmla="*/ 19 w 144"/>
                  <a:gd name="T25" fmla="*/ 45 h 236"/>
                  <a:gd name="T26" fmla="*/ 14 w 144"/>
                  <a:gd name="T27" fmla="*/ 41 h 236"/>
                  <a:gd name="T28" fmla="*/ 9 w 144"/>
                  <a:gd name="T29" fmla="*/ 40 h 236"/>
                  <a:gd name="T30" fmla="*/ 5 w 144"/>
                  <a:gd name="T31" fmla="*/ 42 h 236"/>
                  <a:gd name="T32" fmla="*/ 0 w 144"/>
                  <a:gd name="T33" fmla="*/ 31 h 236"/>
                  <a:gd name="T34" fmla="*/ 31 w 144"/>
                  <a:gd name="T35" fmla="*/ 5 h 236"/>
                  <a:gd name="T36" fmla="*/ 47 w 144"/>
                  <a:gd name="T37" fmla="*/ 0 h 236"/>
                  <a:gd name="T38" fmla="*/ 65 w 144"/>
                  <a:gd name="T39" fmla="*/ 6 h 236"/>
                  <a:gd name="T40" fmla="*/ 91 w 144"/>
                  <a:gd name="T41" fmla="*/ 31 h 236"/>
                  <a:gd name="T42" fmla="*/ 119 w 144"/>
                  <a:gd name="T43" fmla="*/ 77 h 236"/>
                  <a:gd name="T44" fmla="*/ 106 w 144"/>
                  <a:gd name="T45" fmla="*/ 87 h 236"/>
                  <a:gd name="T46" fmla="*/ 86 w 144"/>
                  <a:gd name="T47" fmla="*/ 52 h 236"/>
                  <a:gd name="T48" fmla="*/ 67 w 144"/>
                  <a:gd name="T49" fmla="*/ 27 h 236"/>
                  <a:gd name="T50" fmla="*/ 49 w 144"/>
                  <a:gd name="T51" fmla="*/ 16 h 236"/>
                  <a:gd name="T52" fmla="*/ 34 w 144"/>
                  <a:gd name="T53" fmla="*/ 19 h 236"/>
                  <a:gd name="T54" fmla="*/ 30 w 144"/>
                  <a:gd name="T55" fmla="*/ 23 h 236"/>
                  <a:gd name="T56" fmla="*/ 26 w 144"/>
                  <a:gd name="T57" fmla="*/ 27 h 236"/>
                  <a:gd name="T58" fmla="*/ 103 w 144"/>
                  <a:gd name="T59" fmla="*/ 184 h 236"/>
                  <a:gd name="T60" fmla="*/ 114 w 144"/>
                  <a:gd name="T61" fmla="*/ 200 h 236"/>
                  <a:gd name="T62" fmla="*/ 125 w 144"/>
                  <a:gd name="T63" fmla="*/ 198 h 236"/>
                  <a:gd name="T64" fmla="*/ 133 w 144"/>
                  <a:gd name="T65" fmla="*/ 182 h 236"/>
                  <a:gd name="T66" fmla="*/ 132 w 144"/>
                  <a:gd name="T67" fmla="*/ 157 h 236"/>
                  <a:gd name="T68" fmla="*/ 123 w 144"/>
                  <a:gd name="T69" fmla="*/ 125 h 236"/>
                  <a:gd name="T70" fmla="*/ 106 w 144"/>
                  <a:gd name="T71" fmla="*/ 8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236">
                    <a:moveTo>
                      <a:pt x="119" y="77"/>
                    </a:moveTo>
                    <a:cubicBezTo>
                      <a:pt x="127" y="94"/>
                      <a:pt x="134" y="110"/>
                      <a:pt x="137" y="125"/>
                    </a:cubicBezTo>
                    <a:cubicBezTo>
                      <a:pt x="141" y="140"/>
                      <a:pt x="144" y="153"/>
                      <a:pt x="144" y="164"/>
                    </a:cubicBezTo>
                    <a:cubicBezTo>
                      <a:pt x="144" y="176"/>
                      <a:pt x="143" y="185"/>
                      <a:pt x="140" y="193"/>
                    </a:cubicBezTo>
                    <a:cubicBezTo>
                      <a:pt x="138" y="201"/>
                      <a:pt x="134" y="207"/>
                      <a:pt x="129" y="211"/>
                    </a:cubicBezTo>
                    <a:cubicBezTo>
                      <a:pt x="99" y="236"/>
                      <a:pt x="99" y="236"/>
                      <a:pt x="99" y="236"/>
                    </a:cubicBezTo>
                    <a:cubicBezTo>
                      <a:pt x="94" y="226"/>
                      <a:pt x="94" y="226"/>
                      <a:pt x="94" y="226"/>
                    </a:cubicBezTo>
                    <a:cubicBezTo>
                      <a:pt x="95" y="225"/>
                      <a:pt x="96" y="224"/>
                      <a:pt x="98" y="222"/>
                    </a:cubicBezTo>
                    <a:cubicBezTo>
                      <a:pt x="99" y="220"/>
                      <a:pt x="100" y="219"/>
                      <a:pt x="100" y="218"/>
                    </a:cubicBezTo>
                    <a:cubicBezTo>
                      <a:pt x="100" y="215"/>
                      <a:pt x="100" y="213"/>
                      <a:pt x="99" y="210"/>
                    </a:cubicBezTo>
                    <a:cubicBezTo>
                      <a:pt x="99" y="207"/>
                      <a:pt x="97" y="204"/>
                      <a:pt x="96" y="201"/>
                    </a:cubicBezTo>
                    <a:cubicBezTo>
                      <a:pt x="24" y="53"/>
                      <a:pt x="24" y="53"/>
                      <a:pt x="24" y="53"/>
                    </a:cubicBezTo>
                    <a:cubicBezTo>
                      <a:pt x="22" y="50"/>
                      <a:pt x="21" y="47"/>
                      <a:pt x="19" y="45"/>
                    </a:cubicBezTo>
                    <a:cubicBezTo>
                      <a:pt x="17" y="43"/>
                      <a:pt x="15" y="41"/>
                      <a:pt x="14" y="41"/>
                    </a:cubicBezTo>
                    <a:cubicBezTo>
                      <a:pt x="12" y="40"/>
                      <a:pt x="10" y="40"/>
                      <a:pt x="9" y="40"/>
                    </a:cubicBezTo>
                    <a:cubicBezTo>
                      <a:pt x="7" y="41"/>
                      <a:pt x="6" y="41"/>
                      <a:pt x="5" y="42"/>
                    </a:cubicBezTo>
                    <a:cubicBezTo>
                      <a:pt x="0" y="31"/>
                      <a:pt x="0" y="31"/>
                      <a:pt x="0" y="31"/>
                    </a:cubicBezTo>
                    <a:cubicBezTo>
                      <a:pt x="31" y="5"/>
                      <a:pt x="31" y="5"/>
                      <a:pt x="31" y="5"/>
                    </a:cubicBezTo>
                    <a:cubicBezTo>
                      <a:pt x="36" y="1"/>
                      <a:pt x="41" y="0"/>
                      <a:pt x="47" y="0"/>
                    </a:cubicBezTo>
                    <a:cubicBezTo>
                      <a:pt x="53" y="0"/>
                      <a:pt x="59" y="2"/>
                      <a:pt x="65" y="6"/>
                    </a:cubicBezTo>
                    <a:cubicBezTo>
                      <a:pt x="74" y="11"/>
                      <a:pt x="82" y="19"/>
                      <a:pt x="91" y="31"/>
                    </a:cubicBezTo>
                    <a:cubicBezTo>
                      <a:pt x="101" y="43"/>
                      <a:pt x="110" y="58"/>
                      <a:pt x="119" y="77"/>
                    </a:cubicBezTo>
                    <a:close/>
                    <a:moveTo>
                      <a:pt x="106" y="87"/>
                    </a:moveTo>
                    <a:cubicBezTo>
                      <a:pt x="100" y="74"/>
                      <a:pt x="93" y="62"/>
                      <a:pt x="86" y="52"/>
                    </a:cubicBezTo>
                    <a:cubicBezTo>
                      <a:pt x="80" y="42"/>
                      <a:pt x="73" y="34"/>
                      <a:pt x="67" y="27"/>
                    </a:cubicBezTo>
                    <a:cubicBezTo>
                      <a:pt x="60" y="21"/>
                      <a:pt x="55" y="18"/>
                      <a:pt x="49" y="16"/>
                    </a:cubicBezTo>
                    <a:cubicBezTo>
                      <a:pt x="43" y="14"/>
                      <a:pt x="38" y="15"/>
                      <a:pt x="34" y="19"/>
                    </a:cubicBezTo>
                    <a:cubicBezTo>
                      <a:pt x="33" y="20"/>
                      <a:pt x="31" y="21"/>
                      <a:pt x="30" y="23"/>
                    </a:cubicBezTo>
                    <a:cubicBezTo>
                      <a:pt x="28" y="25"/>
                      <a:pt x="27" y="26"/>
                      <a:pt x="26" y="27"/>
                    </a:cubicBezTo>
                    <a:cubicBezTo>
                      <a:pt x="103" y="184"/>
                      <a:pt x="103" y="184"/>
                      <a:pt x="103" y="184"/>
                    </a:cubicBezTo>
                    <a:cubicBezTo>
                      <a:pt x="107" y="193"/>
                      <a:pt x="111" y="198"/>
                      <a:pt x="114" y="200"/>
                    </a:cubicBezTo>
                    <a:cubicBezTo>
                      <a:pt x="118" y="202"/>
                      <a:pt x="121" y="201"/>
                      <a:pt x="125" y="198"/>
                    </a:cubicBezTo>
                    <a:cubicBezTo>
                      <a:pt x="129" y="194"/>
                      <a:pt x="132" y="189"/>
                      <a:pt x="133" y="182"/>
                    </a:cubicBezTo>
                    <a:cubicBezTo>
                      <a:pt x="134" y="175"/>
                      <a:pt x="134" y="167"/>
                      <a:pt x="132" y="157"/>
                    </a:cubicBezTo>
                    <a:cubicBezTo>
                      <a:pt x="130" y="148"/>
                      <a:pt x="127" y="137"/>
                      <a:pt x="123" y="125"/>
                    </a:cubicBezTo>
                    <a:cubicBezTo>
                      <a:pt x="119" y="114"/>
                      <a:pt x="113" y="101"/>
                      <a:pt x="106" y="87"/>
                    </a:cubicBezTo>
                    <a:close/>
                  </a:path>
                </a:pathLst>
              </a:custGeom>
              <a:solidFill>
                <a:srgbClr val="898989"/>
              </a:solidFill>
              <a:ln>
                <a:noFill/>
              </a:ln>
            </p:spPr>
            <p:txBody>
              <a:bodyPr anchor="ctr"/>
              <a:lstStyle/>
              <a:p>
                <a:pPr algn="ctr"/>
                <a:endParaRPr/>
              </a:p>
            </p:txBody>
          </p:sp>
          <p:sp>
            <p:nvSpPr>
              <p:cNvPr id="51" name="íṡ1íḍê">
                <a:extLst>
                  <a:ext uri="{FF2B5EF4-FFF2-40B4-BE49-F238E27FC236}">
                    <a16:creationId xmlns:a16="http://schemas.microsoft.com/office/drawing/2014/main" id="{7392700E-72FA-43E5-B856-DD07F26BF1EC}"/>
                  </a:ext>
                </a:extLst>
              </p:cNvPr>
              <p:cNvSpPr/>
              <p:nvPr/>
            </p:nvSpPr>
            <p:spPr bwMode="auto">
              <a:xfrm>
                <a:off x="3683001" y="3697288"/>
                <a:ext cx="142875" cy="160338"/>
              </a:xfrm>
              <a:custGeom>
                <a:avLst/>
                <a:gdLst>
                  <a:gd name="T0" fmla="*/ 84 w 183"/>
                  <a:gd name="T1" fmla="*/ 39 h 204"/>
                  <a:gd name="T2" fmla="*/ 82 w 183"/>
                  <a:gd name="T3" fmla="*/ 43 h 204"/>
                  <a:gd name="T4" fmla="*/ 72 w 183"/>
                  <a:gd name="T5" fmla="*/ 37 h 204"/>
                  <a:gd name="T6" fmla="*/ 60 w 183"/>
                  <a:gd name="T7" fmla="*/ 31 h 204"/>
                  <a:gd name="T8" fmla="*/ 49 w 183"/>
                  <a:gd name="T9" fmla="*/ 27 h 204"/>
                  <a:gd name="T10" fmla="*/ 43 w 183"/>
                  <a:gd name="T11" fmla="*/ 27 h 204"/>
                  <a:gd name="T12" fmla="*/ 39 w 183"/>
                  <a:gd name="T13" fmla="*/ 32 h 204"/>
                  <a:gd name="T14" fmla="*/ 36 w 183"/>
                  <a:gd name="T15" fmla="*/ 37 h 204"/>
                  <a:gd name="T16" fmla="*/ 34 w 183"/>
                  <a:gd name="T17" fmla="*/ 41 h 204"/>
                  <a:gd name="T18" fmla="*/ 154 w 183"/>
                  <a:gd name="T19" fmla="*/ 155 h 204"/>
                  <a:gd name="T20" fmla="*/ 161 w 183"/>
                  <a:gd name="T21" fmla="*/ 160 h 204"/>
                  <a:gd name="T22" fmla="*/ 167 w 183"/>
                  <a:gd name="T23" fmla="*/ 161 h 204"/>
                  <a:gd name="T24" fmla="*/ 171 w 183"/>
                  <a:gd name="T25" fmla="*/ 158 h 204"/>
                  <a:gd name="T26" fmla="*/ 176 w 183"/>
                  <a:gd name="T27" fmla="*/ 153 h 204"/>
                  <a:gd name="T28" fmla="*/ 183 w 183"/>
                  <a:gd name="T29" fmla="*/ 161 h 204"/>
                  <a:gd name="T30" fmla="*/ 160 w 183"/>
                  <a:gd name="T31" fmla="*/ 204 h 204"/>
                  <a:gd name="T32" fmla="*/ 152 w 183"/>
                  <a:gd name="T33" fmla="*/ 196 h 204"/>
                  <a:gd name="T34" fmla="*/ 155 w 183"/>
                  <a:gd name="T35" fmla="*/ 190 h 204"/>
                  <a:gd name="T36" fmla="*/ 156 w 183"/>
                  <a:gd name="T37" fmla="*/ 184 h 204"/>
                  <a:gd name="T38" fmla="*/ 154 w 183"/>
                  <a:gd name="T39" fmla="*/ 177 h 204"/>
                  <a:gd name="T40" fmla="*/ 147 w 183"/>
                  <a:gd name="T41" fmla="*/ 169 h 204"/>
                  <a:gd name="T42" fmla="*/ 26 w 183"/>
                  <a:gd name="T43" fmla="*/ 55 h 204"/>
                  <a:gd name="T44" fmla="*/ 24 w 183"/>
                  <a:gd name="T45" fmla="*/ 58 h 204"/>
                  <a:gd name="T46" fmla="*/ 22 w 183"/>
                  <a:gd name="T47" fmla="*/ 63 h 204"/>
                  <a:gd name="T48" fmla="*/ 19 w 183"/>
                  <a:gd name="T49" fmla="*/ 70 h 204"/>
                  <a:gd name="T50" fmla="*/ 21 w 183"/>
                  <a:gd name="T51" fmla="*/ 78 h 204"/>
                  <a:gd name="T52" fmla="*/ 27 w 183"/>
                  <a:gd name="T53" fmla="*/ 90 h 204"/>
                  <a:gd name="T54" fmla="*/ 36 w 183"/>
                  <a:gd name="T55" fmla="*/ 103 h 204"/>
                  <a:gd name="T56" fmla="*/ 43 w 183"/>
                  <a:gd name="T57" fmla="*/ 114 h 204"/>
                  <a:gd name="T58" fmla="*/ 41 w 183"/>
                  <a:gd name="T59" fmla="*/ 118 h 204"/>
                  <a:gd name="T60" fmla="*/ 0 w 183"/>
                  <a:gd name="T61" fmla="*/ 80 h 204"/>
                  <a:gd name="T62" fmla="*/ 44 w 183"/>
                  <a:gd name="T63" fmla="*/ 0 h 204"/>
                  <a:gd name="T64" fmla="*/ 84 w 183"/>
                  <a:gd name="T65" fmla="*/ 39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3" h="204">
                    <a:moveTo>
                      <a:pt x="84" y="39"/>
                    </a:moveTo>
                    <a:cubicBezTo>
                      <a:pt x="82" y="43"/>
                      <a:pt x="82" y="43"/>
                      <a:pt x="82" y="43"/>
                    </a:cubicBezTo>
                    <a:cubicBezTo>
                      <a:pt x="79" y="41"/>
                      <a:pt x="76" y="39"/>
                      <a:pt x="72" y="37"/>
                    </a:cubicBezTo>
                    <a:cubicBezTo>
                      <a:pt x="68" y="35"/>
                      <a:pt x="64" y="33"/>
                      <a:pt x="60" y="31"/>
                    </a:cubicBezTo>
                    <a:cubicBezTo>
                      <a:pt x="56" y="29"/>
                      <a:pt x="52" y="28"/>
                      <a:pt x="49" y="27"/>
                    </a:cubicBezTo>
                    <a:cubicBezTo>
                      <a:pt x="46" y="26"/>
                      <a:pt x="44" y="26"/>
                      <a:pt x="43" y="27"/>
                    </a:cubicBezTo>
                    <a:cubicBezTo>
                      <a:pt x="42" y="29"/>
                      <a:pt x="40" y="30"/>
                      <a:pt x="39" y="32"/>
                    </a:cubicBezTo>
                    <a:cubicBezTo>
                      <a:pt x="38" y="34"/>
                      <a:pt x="37" y="36"/>
                      <a:pt x="36" y="37"/>
                    </a:cubicBezTo>
                    <a:cubicBezTo>
                      <a:pt x="34" y="41"/>
                      <a:pt x="34" y="41"/>
                      <a:pt x="34" y="41"/>
                    </a:cubicBezTo>
                    <a:cubicBezTo>
                      <a:pt x="154" y="155"/>
                      <a:pt x="154" y="155"/>
                      <a:pt x="154" y="155"/>
                    </a:cubicBezTo>
                    <a:cubicBezTo>
                      <a:pt x="156" y="157"/>
                      <a:pt x="158" y="158"/>
                      <a:pt x="161" y="160"/>
                    </a:cubicBezTo>
                    <a:cubicBezTo>
                      <a:pt x="163" y="161"/>
                      <a:pt x="165" y="161"/>
                      <a:pt x="167" y="161"/>
                    </a:cubicBezTo>
                    <a:cubicBezTo>
                      <a:pt x="168" y="161"/>
                      <a:pt x="169" y="160"/>
                      <a:pt x="171" y="158"/>
                    </a:cubicBezTo>
                    <a:cubicBezTo>
                      <a:pt x="174" y="156"/>
                      <a:pt x="175" y="155"/>
                      <a:pt x="176" y="153"/>
                    </a:cubicBezTo>
                    <a:cubicBezTo>
                      <a:pt x="183" y="161"/>
                      <a:pt x="183" y="161"/>
                      <a:pt x="183" y="161"/>
                    </a:cubicBezTo>
                    <a:cubicBezTo>
                      <a:pt x="160" y="204"/>
                      <a:pt x="160" y="204"/>
                      <a:pt x="160" y="204"/>
                    </a:cubicBezTo>
                    <a:cubicBezTo>
                      <a:pt x="152" y="196"/>
                      <a:pt x="152" y="196"/>
                      <a:pt x="152" y="196"/>
                    </a:cubicBezTo>
                    <a:cubicBezTo>
                      <a:pt x="153" y="195"/>
                      <a:pt x="154" y="193"/>
                      <a:pt x="155" y="190"/>
                    </a:cubicBezTo>
                    <a:cubicBezTo>
                      <a:pt x="156" y="187"/>
                      <a:pt x="156" y="185"/>
                      <a:pt x="156" y="184"/>
                    </a:cubicBezTo>
                    <a:cubicBezTo>
                      <a:pt x="156" y="181"/>
                      <a:pt x="155" y="179"/>
                      <a:pt x="154" y="177"/>
                    </a:cubicBezTo>
                    <a:cubicBezTo>
                      <a:pt x="152" y="174"/>
                      <a:pt x="150" y="172"/>
                      <a:pt x="147" y="169"/>
                    </a:cubicBezTo>
                    <a:cubicBezTo>
                      <a:pt x="26" y="55"/>
                      <a:pt x="26" y="55"/>
                      <a:pt x="26" y="55"/>
                    </a:cubicBezTo>
                    <a:cubicBezTo>
                      <a:pt x="24" y="58"/>
                      <a:pt x="24" y="58"/>
                      <a:pt x="24" y="58"/>
                    </a:cubicBezTo>
                    <a:cubicBezTo>
                      <a:pt x="24" y="60"/>
                      <a:pt x="23" y="61"/>
                      <a:pt x="22" y="63"/>
                    </a:cubicBezTo>
                    <a:cubicBezTo>
                      <a:pt x="21" y="66"/>
                      <a:pt x="20" y="68"/>
                      <a:pt x="19" y="70"/>
                    </a:cubicBezTo>
                    <a:cubicBezTo>
                      <a:pt x="19" y="71"/>
                      <a:pt x="19" y="74"/>
                      <a:pt x="21" y="78"/>
                    </a:cubicBezTo>
                    <a:cubicBezTo>
                      <a:pt x="23" y="82"/>
                      <a:pt x="25" y="86"/>
                      <a:pt x="27" y="90"/>
                    </a:cubicBezTo>
                    <a:cubicBezTo>
                      <a:pt x="30" y="95"/>
                      <a:pt x="33" y="99"/>
                      <a:pt x="36" y="103"/>
                    </a:cubicBezTo>
                    <a:cubicBezTo>
                      <a:pt x="39" y="108"/>
                      <a:pt x="41" y="111"/>
                      <a:pt x="43" y="114"/>
                    </a:cubicBezTo>
                    <a:cubicBezTo>
                      <a:pt x="41" y="118"/>
                      <a:pt x="41" y="118"/>
                      <a:pt x="41" y="118"/>
                    </a:cubicBezTo>
                    <a:cubicBezTo>
                      <a:pt x="0" y="80"/>
                      <a:pt x="0" y="80"/>
                      <a:pt x="0" y="80"/>
                    </a:cubicBezTo>
                    <a:cubicBezTo>
                      <a:pt x="44" y="0"/>
                      <a:pt x="44" y="0"/>
                      <a:pt x="44" y="0"/>
                    </a:cubicBezTo>
                    <a:lnTo>
                      <a:pt x="84" y="39"/>
                    </a:lnTo>
                    <a:close/>
                  </a:path>
                </a:pathLst>
              </a:custGeom>
              <a:solidFill>
                <a:srgbClr val="898989"/>
              </a:solidFill>
              <a:ln>
                <a:noFill/>
              </a:ln>
            </p:spPr>
            <p:txBody>
              <a:bodyPr anchor="ctr"/>
              <a:lstStyle/>
              <a:p>
                <a:pPr algn="ctr"/>
                <a:endParaRPr/>
              </a:p>
            </p:txBody>
          </p:sp>
          <p:sp>
            <p:nvSpPr>
              <p:cNvPr id="52" name="íṥ1îdê">
                <a:extLst>
                  <a:ext uri="{FF2B5EF4-FFF2-40B4-BE49-F238E27FC236}">
                    <a16:creationId xmlns:a16="http://schemas.microsoft.com/office/drawing/2014/main" id="{B31FF8D8-53DA-4F89-BF23-6D381C80027E}"/>
                  </a:ext>
                </a:extLst>
              </p:cNvPr>
              <p:cNvSpPr/>
              <p:nvPr/>
            </p:nvSpPr>
            <p:spPr bwMode="auto">
              <a:xfrm>
                <a:off x="3717926" y="3638551"/>
                <a:ext cx="152400" cy="160338"/>
              </a:xfrm>
              <a:custGeom>
                <a:avLst/>
                <a:gdLst>
                  <a:gd name="T0" fmla="*/ 149 w 194"/>
                  <a:gd name="T1" fmla="*/ 85 h 203"/>
                  <a:gd name="T2" fmla="*/ 194 w 194"/>
                  <a:gd name="T3" fmla="*/ 125 h 203"/>
                  <a:gd name="T4" fmla="*/ 156 w 194"/>
                  <a:gd name="T5" fmla="*/ 203 h 203"/>
                  <a:gd name="T6" fmla="*/ 148 w 194"/>
                  <a:gd name="T7" fmla="*/ 197 h 203"/>
                  <a:gd name="T8" fmla="*/ 150 w 194"/>
                  <a:gd name="T9" fmla="*/ 191 h 203"/>
                  <a:gd name="T10" fmla="*/ 150 w 194"/>
                  <a:gd name="T11" fmla="*/ 185 h 203"/>
                  <a:gd name="T12" fmla="*/ 148 w 194"/>
                  <a:gd name="T13" fmla="*/ 179 h 203"/>
                  <a:gd name="T14" fmla="*/ 141 w 194"/>
                  <a:gd name="T15" fmla="*/ 172 h 203"/>
                  <a:gd name="T16" fmla="*/ 29 w 194"/>
                  <a:gd name="T17" fmla="*/ 79 h 203"/>
                  <a:gd name="T18" fmla="*/ 22 w 194"/>
                  <a:gd name="T19" fmla="*/ 74 h 203"/>
                  <a:gd name="T20" fmla="*/ 16 w 194"/>
                  <a:gd name="T21" fmla="*/ 73 h 203"/>
                  <a:gd name="T22" fmla="*/ 11 w 194"/>
                  <a:gd name="T23" fmla="*/ 76 h 203"/>
                  <a:gd name="T24" fmla="*/ 8 w 194"/>
                  <a:gd name="T25" fmla="*/ 80 h 203"/>
                  <a:gd name="T26" fmla="*/ 0 w 194"/>
                  <a:gd name="T27" fmla="*/ 73 h 203"/>
                  <a:gd name="T28" fmla="*/ 35 w 194"/>
                  <a:gd name="T29" fmla="*/ 0 h 203"/>
                  <a:gd name="T30" fmla="*/ 73 w 194"/>
                  <a:gd name="T31" fmla="*/ 31 h 203"/>
                  <a:gd name="T32" fmla="*/ 70 w 194"/>
                  <a:gd name="T33" fmla="*/ 36 h 203"/>
                  <a:gd name="T34" fmla="*/ 50 w 194"/>
                  <a:gd name="T35" fmla="*/ 27 h 203"/>
                  <a:gd name="T36" fmla="*/ 36 w 194"/>
                  <a:gd name="T37" fmla="*/ 27 h 203"/>
                  <a:gd name="T38" fmla="*/ 32 w 194"/>
                  <a:gd name="T39" fmla="*/ 32 h 203"/>
                  <a:gd name="T40" fmla="*/ 29 w 194"/>
                  <a:gd name="T41" fmla="*/ 38 h 203"/>
                  <a:gd name="T42" fmla="*/ 22 w 194"/>
                  <a:gd name="T43" fmla="*/ 53 h 203"/>
                  <a:gd name="T44" fmla="*/ 84 w 194"/>
                  <a:gd name="T45" fmla="*/ 105 h 203"/>
                  <a:gd name="T46" fmla="*/ 89 w 194"/>
                  <a:gd name="T47" fmla="*/ 94 h 203"/>
                  <a:gd name="T48" fmla="*/ 91 w 194"/>
                  <a:gd name="T49" fmla="*/ 85 h 203"/>
                  <a:gd name="T50" fmla="*/ 88 w 194"/>
                  <a:gd name="T51" fmla="*/ 76 h 203"/>
                  <a:gd name="T52" fmla="*/ 81 w 194"/>
                  <a:gd name="T53" fmla="*/ 67 h 203"/>
                  <a:gd name="T54" fmla="*/ 71 w 194"/>
                  <a:gd name="T55" fmla="*/ 57 h 203"/>
                  <a:gd name="T56" fmla="*/ 74 w 194"/>
                  <a:gd name="T57" fmla="*/ 52 h 203"/>
                  <a:gd name="T58" fmla="*/ 135 w 194"/>
                  <a:gd name="T59" fmla="*/ 103 h 203"/>
                  <a:gd name="T60" fmla="*/ 132 w 194"/>
                  <a:gd name="T61" fmla="*/ 108 h 203"/>
                  <a:gd name="T62" fmla="*/ 120 w 194"/>
                  <a:gd name="T63" fmla="*/ 100 h 203"/>
                  <a:gd name="T64" fmla="*/ 111 w 194"/>
                  <a:gd name="T65" fmla="*/ 95 h 203"/>
                  <a:gd name="T66" fmla="*/ 103 w 194"/>
                  <a:gd name="T67" fmla="*/ 95 h 203"/>
                  <a:gd name="T68" fmla="*/ 98 w 194"/>
                  <a:gd name="T69" fmla="*/ 101 h 203"/>
                  <a:gd name="T70" fmla="*/ 93 w 194"/>
                  <a:gd name="T71" fmla="*/ 112 h 203"/>
                  <a:gd name="T72" fmla="*/ 140 w 194"/>
                  <a:gd name="T73" fmla="*/ 151 h 203"/>
                  <a:gd name="T74" fmla="*/ 151 w 194"/>
                  <a:gd name="T75" fmla="*/ 160 h 203"/>
                  <a:gd name="T76" fmla="*/ 158 w 194"/>
                  <a:gd name="T77" fmla="*/ 163 h 203"/>
                  <a:gd name="T78" fmla="*/ 163 w 194"/>
                  <a:gd name="T79" fmla="*/ 160 h 203"/>
                  <a:gd name="T80" fmla="*/ 168 w 194"/>
                  <a:gd name="T81" fmla="*/ 152 h 203"/>
                  <a:gd name="T82" fmla="*/ 171 w 194"/>
                  <a:gd name="T83" fmla="*/ 146 h 203"/>
                  <a:gd name="T84" fmla="*/ 173 w 194"/>
                  <a:gd name="T85" fmla="*/ 140 h 203"/>
                  <a:gd name="T86" fmla="*/ 174 w 194"/>
                  <a:gd name="T87" fmla="*/ 133 h 203"/>
                  <a:gd name="T88" fmla="*/ 173 w 194"/>
                  <a:gd name="T89" fmla="*/ 127 h 203"/>
                  <a:gd name="T90" fmla="*/ 160 w 194"/>
                  <a:gd name="T91" fmla="*/ 107 h 203"/>
                  <a:gd name="T92" fmla="*/ 146 w 194"/>
                  <a:gd name="T93" fmla="*/ 89 h 203"/>
                  <a:gd name="T94" fmla="*/ 149 w 194"/>
                  <a:gd name="T95" fmla="*/ 8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03">
                    <a:moveTo>
                      <a:pt x="149" y="85"/>
                    </a:moveTo>
                    <a:cubicBezTo>
                      <a:pt x="194" y="125"/>
                      <a:pt x="194" y="125"/>
                      <a:pt x="194" y="125"/>
                    </a:cubicBezTo>
                    <a:cubicBezTo>
                      <a:pt x="156" y="203"/>
                      <a:pt x="156" y="203"/>
                      <a:pt x="156" y="203"/>
                    </a:cubicBezTo>
                    <a:cubicBezTo>
                      <a:pt x="148" y="197"/>
                      <a:pt x="148" y="197"/>
                      <a:pt x="148" y="197"/>
                    </a:cubicBezTo>
                    <a:cubicBezTo>
                      <a:pt x="149" y="195"/>
                      <a:pt x="149" y="193"/>
                      <a:pt x="150" y="191"/>
                    </a:cubicBezTo>
                    <a:cubicBezTo>
                      <a:pt x="150" y="188"/>
                      <a:pt x="151" y="186"/>
                      <a:pt x="150" y="185"/>
                    </a:cubicBezTo>
                    <a:cubicBezTo>
                      <a:pt x="150" y="183"/>
                      <a:pt x="149" y="181"/>
                      <a:pt x="148" y="179"/>
                    </a:cubicBezTo>
                    <a:cubicBezTo>
                      <a:pt x="146" y="177"/>
                      <a:pt x="144" y="175"/>
                      <a:pt x="141" y="172"/>
                    </a:cubicBezTo>
                    <a:cubicBezTo>
                      <a:pt x="29" y="79"/>
                      <a:pt x="29" y="79"/>
                      <a:pt x="29" y="79"/>
                    </a:cubicBezTo>
                    <a:cubicBezTo>
                      <a:pt x="27" y="77"/>
                      <a:pt x="24" y="75"/>
                      <a:pt x="22" y="74"/>
                    </a:cubicBezTo>
                    <a:cubicBezTo>
                      <a:pt x="20" y="73"/>
                      <a:pt x="18" y="73"/>
                      <a:pt x="16" y="73"/>
                    </a:cubicBezTo>
                    <a:cubicBezTo>
                      <a:pt x="15" y="74"/>
                      <a:pt x="13" y="75"/>
                      <a:pt x="11" y="76"/>
                    </a:cubicBezTo>
                    <a:cubicBezTo>
                      <a:pt x="10" y="78"/>
                      <a:pt x="8" y="79"/>
                      <a:pt x="8" y="80"/>
                    </a:cubicBezTo>
                    <a:cubicBezTo>
                      <a:pt x="0" y="73"/>
                      <a:pt x="0" y="73"/>
                      <a:pt x="0" y="73"/>
                    </a:cubicBezTo>
                    <a:cubicBezTo>
                      <a:pt x="35" y="0"/>
                      <a:pt x="35" y="0"/>
                      <a:pt x="35" y="0"/>
                    </a:cubicBezTo>
                    <a:cubicBezTo>
                      <a:pt x="73" y="31"/>
                      <a:pt x="73" y="31"/>
                      <a:pt x="73" y="31"/>
                    </a:cubicBezTo>
                    <a:cubicBezTo>
                      <a:pt x="70" y="36"/>
                      <a:pt x="70" y="36"/>
                      <a:pt x="70" y="36"/>
                    </a:cubicBezTo>
                    <a:cubicBezTo>
                      <a:pt x="64" y="33"/>
                      <a:pt x="58" y="30"/>
                      <a:pt x="50" y="27"/>
                    </a:cubicBezTo>
                    <a:cubicBezTo>
                      <a:pt x="42" y="25"/>
                      <a:pt x="37" y="25"/>
                      <a:pt x="36" y="27"/>
                    </a:cubicBezTo>
                    <a:cubicBezTo>
                      <a:pt x="35" y="28"/>
                      <a:pt x="34" y="30"/>
                      <a:pt x="32" y="32"/>
                    </a:cubicBezTo>
                    <a:cubicBezTo>
                      <a:pt x="31" y="33"/>
                      <a:pt x="30" y="36"/>
                      <a:pt x="29" y="38"/>
                    </a:cubicBezTo>
                    <a:cubicBezTo>
                      <a:pt x="22" y="53"/>
                      <a:pt x="22" y="53"/>
                      <a:pt x="22" y="53"/>
                    </a:cubicBezTo>
                    <a:cubicBezTo>
                      <a:pt x="84" y="105"/>
                      <a:pt x="84" y="105"/>
                      <a:pt x="84" y="105"/>
                    </a:cubicBezTo>
                    <a:cubicBezTo>
                      <a:pt x="89" y="94"/>
                      <a:pt x="89" y="94"/>
                      <a:pt x="89" y="94"/>
                    </a:cubicBezTo>
                    <a:cubicBezTo>
                      <a:pt x="91" y="91"/>
                      <a:pt x="91" y="88"/>
                      <a:pt x="91" y="85"/>
                    </a:cubicBezTo>
                    <a:cubicBezTo>
                      <a:pt x="91" y="83"/>
                      <a:pt x="90" y="80"/>
                      <a:pt x="88" y="76"/>
                    </a:cubicBezTo>
                    <a:cubicBezTo>
                      <a:pt x="86" y="74"/>
                      <a:pt x="84" y="71"/>
                      <a:pt x="81" y="67"/>
                    </a:cubicBezTo>
                    <a:cubicBezTo>
                      <a:pt x="77" y="63"/>
                      <a:pt x="74" y="60"/>
                      <a:pt x="71" y="57"/>
                    </a:cubicBezTo>
                    <a:cubicBezTo>
                      <a:pt x="74" y="52"/>
                      <a:pt x="74" y="52"/>
                      <a:pt x="74" y="52"/>
                    </a:cubicBezTo>
                    <a:cubicBezTo>
                      <a:pt x="135" y="103"/>
                      <a:pt x="135" y="103"/>
                      <a:pt x="135" y="103"/>
                    </a:cubicBezTo>
                    <a:cubicBezTo>
                      <a:pt x="132" y="108"/>
                      <a:pt x="132" y="108"/>
                      <a:pt x="132" y="108"/>
                    </a:cubicBezTo>
                    <a:cubicBezTo>
                      <a:pt x="129" y="105"/>
                      <a:pt x="125" y="103"/>
                      <a:pt x="120" y="100"/>
                    </a:cubicBezTo>
                    <a:cubicBezTo>
                      <a:pt x="116" y="98"/>
                      <a:pt x="113" y="96"/>
                      <a:pt x="111" y="95"/>
                    </a:cubicBezTo>
                    <a:cubicBezTo>
                      <a:pt x="107" y="94"/>
                      <a:pt x="104" y="94"/>
                      <a:pt x="103" y="95"/>
                    </a:cubicBezTo>
                    <a:cubicBezTo>
                      <a:pt x="101" y="96"/>
                      <a:pt x="99" y="98"/>
                      <a:pt x="98" y="101"/>
                    </a:cubicBezTo>
                    <a:cubicBezTo>
                      <a:pt x="93" y="112"/>
                      <a:pt x="93" y="112"/>
                      <a:pt x="93" y="112"/>
                    </a:cubicBezTo>
                    <a:cubicBezTo>
                      <a:pt x="140" y="151"/>
                      <a:pt x="140" y="151"/>
                      <a:pt x="140" y="151"/>
                    </a:cubicBezTo>
                    <a:cubicBezTo>
                      <a:pt x="144" y="155"/>
                      <a:pt x="148" y="158"/>
                      <a:pt x="151" y="160"/>
                    </a:cubicBezTo>
                    <a:cubicBezTo>
                      <a:pt x="154" y="162"/>
                      <a:pt x="156" y="163"/>
                      <a:pt x="158" y="163"/>
                    </a:cubicBezTo>
                    <a:cubicBezTo>
                      <a:pt x="160" y="163"/>
                      <a:pt x="162" y="162"/>
                      <a:pt x="163" y="160"/>
                    </a:cubicBezTo>
                    <a:cubicBezTo>
                      <a:pt x="165" y="158"/>
                      <a:pt x="166" y="156"/>
                      <a:pt x="168" y="152"/>
                    </a:cubicBezTo>
                    <a:cubicBezTo>
                      <a:pt x="169" y="151"/>
                      <a:pt x="170" y="149"/>
                      <a:pt x="171" y="146"/>
                    </a:cubicBezTo>
                    <a:cubicBezTo>
                      <a:pt x="172" y="144"/>
                      <a:pt x="173" y="142"/>
                      <a:pt x="173" y="140"/>
                    </a:cubicBezTo>
                    <a:cubicBezTo>
                      <a:pt x="174" y="138"/>
                      <a:pt x="174" y="136"/>
                      <a:pt x="174" y="133"/>
                    </a:cubicBezTo>
                    <a:cubicBezTo>
                      <a:pt x="174" y="131"/>
                      <a:pt x="174" y="129"/>
                      <a:pt x="173" y="127"/>
                    </a:cubicBezTo>
                    <a:cubicBezTo>
                      <a:pt x="170" y="122"/>
                      <a:pt x="166" y="115"/>
                      <a:pt x="160" y="107"/>
                    </a:cubicBezTo>
                    <a:cubicBezTo>
                      <a:pt x="154" y="99"/>
                      <a:pt x="149" y="93"/>
                      <a:pt x="146" y="89"/>
                    </a:cubicBezTo>
                    <a:lnTo>
                      <a:pt x="149" y="85"/>
                    </a:lnTo>
                    <a:close/>
                  </a:path>
                </a:pathLst>
              </a:custGeom>
              <a:solidFill>
                <a:srgbClr val="898989"/>
              </a:solidFill>
              <a:ln>
                <a:noFill/>
              </a:ln>
            </p:spPr>
            <p:txBody>
              <a:bodyPr anchor="ctr"/>
              <a:lstStyle/>
              <a:p>
                <a:pPr algn="ctr"/>
                <a:endParaRPr/>
              </a:p>
            </p:txBody>
          </p:sp>
          <p:sp>
            <p:nvSpPr>
              <p:cNvPr id="53" name="íṧḻïďé">
                <a:extLst>
                  <a:ext uri="{FF2B5EF4-FFF2-40B4-BE49-F238E27FC236}">
                    <a16:creationId xmlns:a16="http://schemas.microsoft.com/office/drawing/2014/main" id="{B09F8A3C-88B5-4819-8A2F-6D9786527AB7}"/>
                  </a:ext>
                </a:extLst>
              </p:cNvPr>
              <p:cNvSpPr/>
              <p:nvPr/>
            </p:nvSpPr>
            <p:spPr bwMode="auto">
              <a:xfrm>
                <a:off x="3756026" y="3581401"/>
                <a:ext cx="144463" cy="115888"/>
              </a:xfrm>
              <a:custGeom>
                <a:avLst/>
                <a:gdLst>
                  <a:gd name="T0" fmla="*/ 182 w 184"/>
                  <a:gd name="T1" fmla="*/ 126 h 148"/>
                  <a:gd name="T2" fmla="*/ 170 w 184"/>
                  <a:gd name="T3" fmla="*/ 141 h 148"/>
                  <a:gd name="T4" fmla="*/ 148 w 184"/>
                  <a:gd name="T5" fmla="*/ 147 h 148"/>
                  <a:gd name="T6" fmla="*/ 117 w 184"/>
                  <a:gd name="T7" fmla="*/ 144 h 148"/>
                  <a:gd name="T8" fmla="*/ 79 w 184"/>
                  <a:gd name="T9" fmla="*/ 129 h 148"/>
                  <a:gd name="T10" fmla="*/ 43 w 184"/>
                  <a:gd name="T11" fmla="*/ 107 h 148"/>
                  <a:gd name="T12" fmla="*/ 17 w 184"/>
                  <a:gd name="T13" fmla="*/ 81 h 148"/>
                  <a:gd name="T14" fmla="*/ 3 w 184"/>
                  <a:gd name="T15" fmla="*/ 56 h 148"/>
                  <a:gd name="T16" fmla="*/ 2 w 184"/>
                  <a:gd name="T17" fmla="*/ 33 h 148"/>
                  <a:gd name="T18" fmla="*/ 9 w 184"/>
                  <a:gd name="T19" fmla="*/ 21 h 148"/>
                  <a:gd name="T20" fmla="*/ 21 w 184"/>
                  <a:gd name="T21" fmla="*/ 13 h 148"/>
                  <a:gd name="T22" fmla="*/ 14 w 184"/>
                  <a:gd name="T23" fmla="*/ 6 h 148"/>
                  <a:gd name="T24" fmla="*/ 16 w 184"/>
                  <a:gd name="T25" fmla="*/ 0 h 148"/>
                  <a:gd name="T26" fmla="*/ 77 w 184"/>
                  <a:gd name="T27" fmla="*/ 30 h 148"/>
                  <a:gd name="T28" fmla="*/ 76 w 184"/>
                  <a:gd name="T29" fmla="*/ 36 h 148"/>
                  <a:gd name="T30" fmla="*/ 55 w 184"/>
                  <a:gd name="T31" fmla="*/ 30 h 148"/>
                  <a:gd name="T32" fmla="*/ 36 w 184"/>
                  <a:gd name="T33" fmla="*/ 27 h 148"/>
                  <a:gd name="T34" fmla="*/ 20 w 184"/>
                  <a:gd name="T35" fmla="*/ 29 h 148"/>
                  <a:gd name="T36" fmla="*/ 12 w 184"/>
                  <a:gd name="T37" fmla="*/ 38 h 148"/>
                  <a:gd name="T38" fmla="*/ 14 w 184"/>
                  <a:gd name="T39" fmla="*/ 54 h 148"/>
                  <a:gd name="T40" fmla="*/ 26 w 184"/>
                  <a:gd name="T41" fmla="*/ 72 h 148"/>
                  <a:gd name="T42" fmla="*/ 49 w 184"/>
                  <a:gd name="T43" fmla="*/ 91 h 148"/>
                  <a:gd name="T44" fmla="*/ 83 w 184"/>
                  <a:gd name="T45" fmla="*/ 111 h 148"/>
                  <a:gd name="T46" fmla="*/ 114 w 184"/>
                  <a:gd name="T47" fmla="*/ 123 h 148"/>
                  <a:gd name="T48" fmla="*/ 140 w 184"/>
                  <a:gd name="T49" fmla="*/ 128 h 148"/>
                  <a:gd name="T50" fmla="*/ 159 w 184"/>
                  <a:gd name="T51" fmla="*/ 125 h 148"/>
                  <a:gd name="T52" fmla="*/ 169 w 184"/>
                  <a:gd name="T53" fmla="*/ 114 h 148"/>
                  <a:gd name="T54" fmla="*/ 170 w 184"/>
                  <a:gd name="T55" fmla="*/ 101 h 148"/>
                  <a:gd name="T56" fmla="*/ 164 w 184"/>
                  <a:gd name="T57" fmla="*/ 88 h 148"/>
                  <a:gd name="T58" fmla="*/ 154 w 184"/>
                  <a:gd name="T59" fmla="*/ 76 h 148"/>
                  <a:gd name="T60" fmla="*/ 140 w 184"/>
                  <a:gd name="T61" fmla="*/ 64 h 148"/>
                  <a:gd name="T62" fmla="*/ 146 w 184"/>
                  <a:gd name="T63" fmla="*/ 60 h 148"/>
                  <a:gd name="T64" fmla="*/ 178 w 184"/>
                  <a:gd name="T65" fmla="*/ 95 h 148"/>
                  <a:gd name="T66" fmla="*/ 182 w 184"/>
                  <a:gd name="T67" fmla="*/ 12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4" h="148">
                    <a:moveTo>
                      <a:pt x="182" y="126"/>
                    </a:moveTo>
                    <a:cubicBezTo>
                      <a:pt x="180" y="132"/>
                      <a:pt x="176" y="137"/>
                      <a:pt x="170" y="141"/>
                    </a:cubicBezTo>
                    <a:cubicBezTo>
                      <a:pt x="165" y="145"/>
                      <a:pt x="157" y="147"/>
                      <a:pt x="148" y="147"/>
                    </a:cubicBezTo>
                    <a:cubicBezTo>
                      <a:pt x="139" y="148"/>
                      <a:pt x="129" y="147"/>
                      <a:pt x="117" y="144"/>
                    </a:cubicBezTo>
                    <a:cubicBezTo>
                      <a:pt x="106" y="141"/>
                      <a:pt x="93" y="136"/>
                      <a:pt x="79" y="129"/>
                    </a:cubicBezTo>
                    <a:cubicBezTo>
                      <a:pt x="65" y="122"/>
                      <a:pt x="53" y="115"/>
                      <a:pt x="43" y="107"/>
                    </a:cubicBezTo>
                    <a:cubicBezTo>
                      <a:pt x="32" y="98"/>
                      <a:pt x="24" y="90"/>
                      <a:pt x="17" y="81"/>
                    </a:cubicBezTo>
                    <a:cubicBezTo>
                      <a:pt x="10" y="73"/>
                      <a:pt x="5" y="64"/>
                      <a:pt x="3" y="56"/>
                    </a:cubicBezTo>
                    <a:cubicBezTo>
                      <a:pt x="0" y="48"/>
                      <a:pt x="0" y="40"/>
                      <a:pt x="2" y="33"/>
                    </a:cubicBezTo>
                    <a:cubicBezTo>
                      <a:pt x="3" y="28"/>
                      <a:pt x="6" y="24"/>
                      <a:pt x="9" y="21"/>
                    </a:cubicBezTo>
                    <a:cubicBezTo>
                      <a:pt x="12" y="18"/>
                      <a:pt x="17" y="15"/>
                      <a:pt x="21" y="13"/>
                    </a:cubicBezTo>
                    <a:cubicBezTo>
                      <a:pt x="14" y="6"/>
                      <a:pt x="14" y="6"/>
                      <a:pt x="14" y="6"/>
                    </a:cubicBezTo>
                    <a:cubicBezTo>
                      <a:pt x="16" y="0"/>
                      <a:pt x="16" y="0"/>
                      <a:pt x="16" y="0"/>
                    </a:cubicBezTo>
                    <a:cubicBezTo>
                      <a:pt x="77" y="30"/>
                      <a:pt x="77" y="30"/>
                      <a:pt x="77" y="30"/>
                    </a:cubicBezTo>
                    <a:cubicBezTo>
                      <a:pt x="76" y="36"/>
                      <a:pt x="76" y="36"/>
                      <a:pt x="76" y="36"/>
                    </a:cubicBezTo>
                    <a:cubicBezTo>
                      <a:pt x="70" y="34"/>
                      <a:pt x="63" y="32"/>
                      <a:pt x="55" y="30"/>
                    </a:cubicBezTo>
                    <a:cubicBezTo>
                      <a:pt x="48" y="28"/>
                      <a:pt x="41" y="27"/>
                      <a:pt x="36" y="27"/>
                    </a:cubicBezTo>
                    <a:cubicBezTo>
                      <a:pt x="30" y="26"/>
                      <a:pt x="24" y="27"/>
                      <a:pt x="20" y="29"/>
                    </a:cubicBezTo>
                    <a:cubicBezTo>
                      <a:pt x="16" y="30"/>
                      <a:pt x="14" y="33"/>
                      <a:pt x="12" y="38"/>
                    </a:cubicBezTo>
                    <a:cubicBezTo>
                      <a:pt x="11" y="42"/>
                      <a:pt x="12" y="48"/>
                      <a:pt x="14" y="54"/>
                    </a:cubicBezTo>
                    <a:cubicBezTo>
                      <a:pt x="16" y="59"/>
                      <a:pt x="20" y="66"/>
                      <a:pt x="26" y="72"/>
                    </a:cubicBezTo>
                    <a:cubicBezTo>
                      <a:pt x="32" y="78"/>
                      <a:pt x="40" y="85"/>
                      <a:pt x="49" y="91"/>
                    </a:cubicBezTo>
                    <a:cubicBezTo>
                      <a:pt x="59" y="98"/>
                      <a:pt x="70" y="104"/>
                      <a:pt x="83" y="111"/>
                    </a:cubicBezTo>
                    <a:cubicBezTo>
                      <a:pt x="94" y="116"/>
                      <a:pt x="104" y="120"/>
                      <a:pt x="114" y="123"/>
                    </a:cubicBezTo>
                    <a:cubicBezTo>
                      <a:pt x="123" y="126"/>
                      <a:pt x="132" y="128"/>
                      <a:pt x="140" y="128"/>
                    </a:cubicBezTo>
                    <a:cubicBezTo>
                      <a:pt x="148" y="129"/>
                      <a:pt x="154" y="127"/>
                      <a:pt x="159" y="125"/>
                    </a:cubicBezTo>
                    <a:cubicBezTo>
                      <a:pt x="165" y="123"/>
                      <a:pt x="168" y="119"/>
                      <a:pt x="169" y="114"/>
                    </a:cubicBezTo>
                    <a:cubicBezTo>
                      <a:pt x="171" y="110"/>
                      <a:pt x="171" y="105"/>
                      <a:pt x="170" y="101"/>
                    </a:cubicBezTo>
                    <a:cubicBezTo>
                      <a:pt x="168" y="97"/>
                      <a:pt x="167" y="92"/>
                      <a:pt x="164" y="88"/>
                    </a:cubicBezTo>
                    <a:cubicBezTo>
                      <a:pt x="161" y="84"/>
                      <a:pt x="158" y="80"/>
                      <a:pt x="154" y="76"/>
                    </a:cubicBezTo>
                    <a:cubicBezTo>
                      <a:pt x="150" y="71"/>
                      <a:pt x="145" y="67"/>
                      <a:pt x="140" y="64"/>
                    </a:cubicBezTo>
                    <a:cubicBezTo>
                      <a:pt x="146" y="60"/>
                      <a:pt x="146" y="60"/>
                      <a:pt x="146" y="60"/>
                    </a:cubicBezTo>
                    <a:cubicBezTo>
                      <a:pt x="162" y="73"/>
                      <a:pt x="172" y="85"/>
                      <a:pt x="178" y="95"/>
                    </a:cubicBezTo>
                    <a:cubicBezTo>
                      <a:pt x="183" y="106"/>
                      <a:pt x="184" y="116"/>
                      <a:pt x="182" y="126"/>
                    </a:cubicBezTo>
                    <a:close/>
                  </a:path>
                </a:pathLst>
              </a:custGeom>
              <a:solidFill>
                <a:srgbClr val="898989"/>
              </a:solidFill>
              <a:ln>
                <a:noFill/>
              </a:ln>
            </p:spPr>
            <p:txBody>
              <a:bodyPr anchor="ctr"/>
              <a:lstStyle/>
              <a:p>
                <a:pPr algn="ctr"/>
                <a:endParaRPr/>
              </a:p>
            </p:txBody>
          </p:sp>
          <p:sp>
            <p:nvSpPr>
              <p:cNvPr id="54" name="iSlídè">
                <a:extLst>
                  <a:ext uri="{FF2B5EF4-FFF2-40B4-BE49-F238E27FC236}">
                    <a16:creationId xmlns:a16="http://schemas.microsoft.com/office/drawing/2014/main" id="{9B63C3C8-4AE0-4405-ACE9-01CA4A11816E}"/>
                  </a:ext>
                </a:extLst>
              </p:cNvPr>
              <p:cNvSpPr/>
              <p:nvPr/>
            </p:nvSpPr>
            <p:spPr bwMode="auto">
              <a:xfrm>
                <a:off x="3767138" y="3487738"/>
                <a:ext cx="155575" cy="131763"/>
              </a:xfrm>
              <a:custGeom>
                <a:avLst/>
                <a:gdLst>
                  <a:gd name="T0" fmla="*/ 199 w 199"/>
                  <a:gd name="T1" fmla="*/ 54 h 167"/>
                  <a:gd name="T2" fmla="*/ 191 w 199"/>
                  <a:gd name="T3" fmla="*/ 99 h 167"/>
                  <a:gd name="T4" fmla="*/ 182 w 199"/>
                  <a:gd name="T5" fmla="*/ 97 h 167"/>
                  <a:gd name="T6" fmla="*/ 183 w 199"/>
                  <a:gd name="T7" fmla="*/ 91 h 167"/>
                  <a:gd name="T8" fmla="*/ 182 w 199"/>
                  <a:gd name="T9" fmla="*/ 86 h 167"/>
                  <a:gd name="T10" fmla="*/ 178 w 199"/>
                  <a:gd name="T11" fmla="*/ 81 h 167"/>
                  <a:gd name="T12" fmla="*/ 170 w 199"/>
                  <a:gd name="T13" fmla="*/ 77 h 167"/>
                  <a:gd name="T14" fmla="*/ 106 w 199"/>
                  <a:gd name="T15" fmla="*/ 58 h 167"/>
                  <a:gd name="T16" fmla="*/ 97 w 199"/>
                  <a:gd name="T17" fmla="*/ 109 h 167"/>
                  <a:gd name="T18" fmla="*/ 160 w 199"/>
                  <a:gd name="T19" fmla="*/ 128 h 167"/>
                  <a:gd name="T20" fmla="*/ 167 w 199"/>
                  <a:gd name="T21" fmla="*/ 130 h 167"/>
                  <a:gd name="T22" fmla="*/ 173 w 199"/>
                  <a:gd name="T23" fmla="*/ 128 h 167"/>
                  <a:gd name="T24" fmla="*/ 176 w 199"/>
                  <a:gd name="T25" fmla="*/ 124 h 167"/>
                  <a:gd name="T26" fmla="*/ 178 w 199"/>
                  <a:gd name="T27" fmla="*/ 119 h 167"/>
                  <a:gd name="T28" fmla="*/ 187 w 199"/>
                  <a:gd name="T29" fmla="*/ 122 h 167"/>
                  <a:gd name="T30" fmla="*/ 180 w 199"/>
                  <a:gd name="T31" fmla="*/ 167 h 167"/>
                  <a:gd name="T32" fmla="*/ 171 w 199"/>
                  <a:gd name="T33" fmla="*/ 164 h 167"/>
                  <a:gd name="T34" fmla="*/ 171 w 199"/>
                  <a:gd name="T35" fmla="*/ 159 h 167"/>
                  <a:gd name="T36" fmla="*/ 170 w 199"/>
                  <a:gd name="T37" fmla="*/ 154 h 167"/>
                  <a:gd name="T38" fmla="*/ 166 w 199"/>
                  <a:gd name="T39" fmla="*/ 149 h 167"/>
                  <a:gd name="T40" fmla="*/ 158 w 199"/>
                  <a:gd name="T41" fmla="*/ 145 h 167"/>
                  <a:gd name="T42" fmla="*/ 28 w 199"/>
                  <a:gd name="T43" fmla="*/ 106 h 167"/>
                  <a:gd name="T44" fmla="*/ 21 w 199"/>
                  <a:gd name="T45" fmla="*/ 105 h 167"/>
                  <a:gd name="T46" fmla="*/ 15 w 199"/>
                  <a:gd name="T47" fmla="*/ 107 h 167"/>
                  <a:gd name="T48" fmla="*/ 11 w 199"/>
                  <a:gd name="T49" fmla="*/ 111 h 167"/>
                  <a:gd name="T50" fmla="*/ 9 w 199"/>
                  <a:gd name="T51" fmla="*/ 115 h 167"/>
                  <a:gd name="T52" fmla="*/ 0 w 199"/>
                  <a:gd name="T53" fmla="*/ 113 h 167"/>
                  <a:gd name="T54" fmla="*/ 7 w 199"/>
                  <a:gd name="T55" fmla="*/ 67 h 167"/>
                  <a:gd name="T56" fmla="*/ 16 w 199"/>
                  <a:gd name="T57" fmla="*/ 70 h 167"/>
                  <a:gd name="T58" fmla="*/ 17 w 199"/>
                  <a:gd name="T59" fmla="*/ 76 h 167"/>
                  <a:gd name="T60" fmla="*/ 18 w 199"/>
                  <a:gd name="T61" fmla="*/ 81 h 167"/>
                  <a:gd name="T62" fmla="*/ 22 w 199"/>
                  <a:gd name="T63" fmla="*/ 86 h 167"/>
                  <a:gd name="T64" fmla="*/ 30 w 199"/>
                  <a:gd name="T65" fmla="*/ 89 h 167"/>
                  <a:gd name="T66" fmla="*/ 86 w 199"/>
                  <a:gd name="T67" fmla="*/ 106 h 167"/>
                  <a:gd name="T68" fmla="*/ 95 w 199"/>
                  <a:gd name="T69" fmla="*/ 55 h 167"/>
                  <a:gd name="T70" fmla="*/ 40 w 199"/>
                  <a:gd name="T71" fmla="*/ 38 h 167"/>
                  <a:gd name="T72" fmla="*/ 32 w 199"/>
                  <a:gd name="T73" fmla="*/ 37 h 167"/>
                  <a:gd name="T74" fmla="*/ 27 w 199"/>
                  <a:gd name="T75" fmla="*/ 39 h 167"/>
                  <a:gd name="T76" fmla="*/ 23 w 199"/>
                  <a:gd name="T77" fmla="*/ 43 h 167"/>
                  <a:gd name="T78" fmla="*/ 20 w 199"/>
                  <a:gd name="T79" fmla="*/ 48 h 167"/>
                  <a:gd name="T80" fmla="*/ 11 w 199"/>
                  <a:gd name="T81" fmla="*/ 45 h 167"/>
                  <a:gd name="T82" fmla="*/ 19 w 199"/>
                  <a:gd name="T83" fmla="*/ 0 h 167"/>
                  <a:gd name="T84" fmla="*/ 28 w 199"/>
                  <a:gd name="T85" fmla="*/ 2 h 167"/>
                  <a:gd name="T86" fmla="*/ 29 w 199"/>
                  <a:gd name="T87" fmla="*/ 8 h 167"/>
                  <a:gd name="T88" fmla="*/ 30 w 199"/>
                  <a:gd name="T89" fmla="*/ 13 h 167"/>
                  <a:gd name="T90" fmla="*/ 34 w 199"/>
                  <a:gd name="T91" fmla="*/ 18 h 167"/>
                  <a:gd name="T92" fmla="*/ 42 w 199"/>
                  <a:gd name="T93" fmla="*/ 21 h 167"/>
                  <a:gd name="T94" fmla="*/ 171 w 199"/>
                  <a:gd name="T95" fmla="*/ 61 h 167"/>
                  <a:gd name="T96" fmla="*/ 179 w 199"/>
                  <a:gd name="T97" fmla="*/ 62 h 167"/>
                  <a:gd name="T98" fmla="*/ 185 w 199"/>
                  <a:gd name="T99" fmla="*/ 60 h 167"/>
                  <a:gd name="T100" fmla="*/ 188 w 199"/>
                  <a:gd name="T101" fmla="*/ 56 h 167"/>
                  <a:gd name="T102" fmla="*/ 190 w 199"/>
                  <a:gd name="T103" fmla="*/ 51 h 167"/>
                  <a:gd name="T104" fmla="*/ 199 w 199"/>
                  <a:gd name="T105"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9" h="167">
                    <a:moveTo>
                      <a:pt x="199" y="54"/>
                    </a:moveTo>
                    <a:cubicBezTo>
                      <a:pt x="191" y="99"/>
                      <a:pt x="191" y="99"/>
                      <a:pt x="191" y="99"/>
                    </a:cubicBezTo>
                    <a:cubicBezTo>
                      <a:pt x="182" y="97"/>
                      <a:pt x="182" y="97"/>
                      <a:pt x="182" y="97"/>
                    </a:cubicBezTo>
                    <a:cubicBezTo>
                      <a:pt x="182" y="95"/>
                      <a:pt x="182" y="93"/>
                      <a:pt x="183" y="91"/>
                    </a:cubicBezTo>
                    <a:cubicBezTo>
                      <a:pt x="183" y="89"/>
                      <a:pt x="182" y="87"/>
                      <a:pt x="182" y="86"/>
                    </a:cubicBezTo>
                    <a:cubicBezTo>
                      <a:pt x="181" y="84"/>
                      <a:pt x="180" y="82"/>
                      <a:pt x="178" y="81"/>
                    </a:cubicBezTo>
                    <a:cubicBezTo>
                      <a:pt x="176" y="80"/>
                      <a:pt x="173" y="78"/>
                      <a:pt x="170" y="77"/>
                    </a:cubicBezTo>
                    <a:cubicBezTo>
                      <a:pt x="106" y="58"/>
                      <a:pt x="106" y="58"/>
                      <a:pt x="106" y="58"/>
                    </a:cubicBezTo>
                    <a:cubicBezTo>
                      <a:pt x="97" y="109"/>
                      <a:pt x="97" y="109"/>
                      <a:pt x="97" y="109"/>
                    </a:cubicBezTo>
                    <a:cubicBezTo>
                      <a:pt x="160" y="128"/>
                      <a:pt x="160" y="128"/>
                      <a:pt x="160" y="128"/>
                    </a:cubicBezTo>
                    <a:cubicBezTo>
                      <a:pt x="163" y="129"/>
                      <a:pt x="165" y="130"/>
                      <a:pt x="167" y="130"/>
                    </a:cubicBezTo>
                    <a:cubicBezTo>
                      <a:pt x="169" y="130"/>
                      <a:pt x="171" y="129"/>
                      <a:pt x="173" y="128"/>
                    </a:cubicBezTo>
                    <a:cubicBezTo>
                      <a:pt x="174" y="127"/>
                      <a:pt x="175" y="126"/>
                      <a:pt x="176" y="124"/>
                    </a:cubicBezTo>
                    <a:cubicBezTo>
                      <a:pt x="177" y="122"/>
                      <a:pt x="178" y="120"/>
                      <a:pt x="178" y="119"/>
                    </a:cubicBezTo>
                    <a:cubicBezTo>
                      <a:pt x="187" y="122"/>
                      <a:pt x="187" y="122"/>
                      <a:pt x="187" y="122"/>
                    </a:cubicBezTo>
                    <a:cubicBezTo>
                      <a:pt x="180" y="167"/>
                      <a:pt x="180" y="167"/>
                      <a:pt x="180" y="167"/>
                    </a:cubicBezTo>
                    <a:cubicBezTo>
                      <a:pt x="171" y="164"/>
                      <a:pt x="171" y="164"/>
                      <a:pt x="171" y="164"/>
                    </a:cubicBezTo>
                    <a:cubicBezTo>
                      <a:pt x="171" y="163"/>
                      <a:pt x="171" y="161"/>
                      <a:pt x="171" y="159"/>
                    </a:cubicBezTo>
                    <a:cubicBezTo>
                      <a:pt x="171" y="156"/>
                      <a:pt x="171" y="155"/>
                      <a:pt x="170" y="154"/>
                    </a:cubicBezTo>
                    <a:cubicBezTo>
                      <a:pt x="169" y="152"/>
                      <a:pt x="168" y="150"/>
                      <a:pt x="166" y="149"/>
                    </a:cubicBezTo>
                    <a:cubicBezTo>
                      <a:pt x="164" y="147"/>
                      <a:pt x="161" y="146"/>
                      <a:pt x="158" y="145"/>
                    </a:cubicBezTo>
                    <a:cubicBezTo>
                      <a:pt x="28" y="106"/>
                      <a:pt x="28" y="106"/>
                      <a:pt x="28" y="106"/>
                    </a:cubicBezTo>
                    <a:cubicBezTo>
                      <a:pt x="26" y="105"/>
                      <a:pt x="23" y="105"/>
                      <a:pt x="21" y="105"/>
                    </a:cubicBezTo>
                    <a:cubicBezTo>
                      <a:pt x="18" y="105"/>
                      <a:pt x="16" y="105"/>
                      <a:pt x="15" y="107"/>
                    </a:cubicBezTo>
                    <a:cubicBezTo>
                      <a:pt x="13" y="108"/>
                      <a:pt x="12" y="109"/>
                      <a:pt x="11" y="111"/>
                    </a:cubicBezTo>
                    <a:cubicBezTo>
                      <a:pt x="10" y="113"/>
                      <a:pt x="9" y="114"/>
                      <a:pt x="9" y="115"/>
                    </a:cubicBezTo>
                    <a:cubicBezTo>
                      <a:pt x="0" y="113"/>
                      <a:pt x="0" y="113"/>
                      <a:pt x="0" y="113"/>
                    </a:cubicBezTo>
                    <a:cubicBezTo>
                      <a:pt x="7" y="67"/>
                      <a:pt x="7" y="67"/>
                      <a:pt x="7" y="67"/>
                    </a:cubicBezTo>
                    <a:cubicBezTo>
                      <a:pt x="16" y="70"/>
                      <a:pt x="16" y="70"/>
                      <a:pt x="16" y="70"/>
                    </a:cubicBezTo>
                    <a:cubicBezTo>
                      <a:pt x="16" y="72"/>
                      <a:pt x="16" y="73"/>
                      <a:pt x="17" y="76"/>
                    </a:cubicBezTo>
                    <a:cubicBezTo>
                      <a:pt x="17" y="78"/>
                      <a:pt x="17" y="80"/>
                      <a:pt x="18" y="81"/>
                    </a:cubicBezTo>
                    <a:cubicBezTo>
                      <a:pt x="19" y="83"/>
                      <a:pt x="20" y="85"/>
                      <a:pt x="22" y="86"/>
                    </a:cubicBezTo>
                    <a:cubicBezTo>
                      <a:pt x="25" y="87"/>
                      <a:pt x="27" y="88"/>
                      <a:pt x="30" y="89"/>
                    </a:cubicBezTo>
                    <a:cubicBezTo>
                      <a:pt x="86" y="106"/>
                      <a:pt x="86" y="106"/>
                      <a:pt x="86" y="106"/>
                    </a:cubicBezTo>
                    <a:cubicBezTo>
                      <a:pt x="95" y="55"/>
                      <a:pt x="95" y="55"/>
                      <a:pt x="95" y="55"/>
                    </a:cubicBezTo>
                    <a:cubicBezTo>
                      <a:pt x="40" y="38"/>
                      <a:pt x="40" y="38"/>
                      <a:pt x="40" y="38"/>
                    </a:cubicBezTo>
                    <a:cubicBezTo>
                      <a:pt x="37" y="37"/>
                      <a:pt x="35" y="37"/>
                      <a:pt x="32" y="37"/>
                    </a:cubicBezTo>
                    <a:cubicBezTo>
                      <a:pt x="30" y="37"/>
                      <a:pt x="28" y="38"/>
                      <a:pt x="27" y="39"/>
                    </a:cubicBezTo>
                    <a:cubicBezTo>
                      <a:pt x="25" y="40"/>
                      <a:pt x="24" y="41"/>
                      <a:pt x="23" y="43"/>
                    </a:cubicBezTo>
                    <a:cubicBezTo>
                      <a:pt x="22" y="45"/>
                      <a:pt x="21" y="46"/>
                      <a:pt x="20" y="48"/>
                    </a:cubicBezTo>
                    <a:cubicBezTo>
                      <a:pt x="11" y="45"/>
                      <a:pt x="11" y="45"/>
                      <a:pt x="11" y="45"/>
                    </a:cubicBezTo>
                    <a:cubicBezTo>
                      <a:pt x="19" y="0"/>
                      <a:pt x="19" y="0"/>
                      <a:pt x="19" y="0"/>
                    </a:cubicBezTo>
                    <a:cubicBezTo>
                      <a:pt x="28" y="2"/>
                      <a:pt x="28" y="2"/>
                      <a:pt x="28" y="2"/>
                    </a:cubicBezTo>
                    <a:cubicBezTo>
                      <a:pt x="28" y="4"/>
                      <a:pt x="28" y="6"/>
                      <a:pt x="29" y="8"/>
                    </a:cubicBezTo>
                    <a:cubicBezTo>
                      <a:pt x="29" y="10"/>
                      <a:pt x="29" y="12"/>
                      <a:pt x="30" y="13"/>
                    </a:cubicBezTo>
                    <a:cubicBezTo>
                      <a:pt x="30" y="15"/>
                      <a:pt x="32" y="17"/>
                      <a:pt x="34" y="18"/>
                    </a:cubicBezTo>
                    <a:cubicBezTo>
                      <a:pt x="36" y="19"/>
                      <a:pt x="39" y="21"/>
                      <a:pt x="42" y="21"/>
                    </a:cubicBezTo>
                    <a:cubicBezTo>
                      <a:pt x="171" y="61"/>
                      <a:pt x="171" y="61"/>
                      <a:pt x="171" y="61"/>
                    </a:cubicBezTo>
                    <a:cubicBezTo>
                      <a:pt x="174" y="62"/>
                      <a:pt x="177" y="62"/>
                      <a:pt x="179" y="62"/>
                    </a:cubicBezTo>
                    <a:cubicBezTo>
                      <a:pt x="181" y="62"/>
                      <a:pt x="183" y="61"/>
                      <a:pt x="185" y="60"/>
                    </a:cubicBezTo>
                    <a:cubicBezTo>
                      <a:pt x="186" y="59"/>
                      <a:pt x="187" y="58"/>
                      <a:pt x="188" y="56"/>
                    </a:cubicBezTo>
                    <a:cubicBezTo>
                      <a:pt x="189" y="54"/>
                      <a:pt x="190" y="52"/>
                      <a:pt x="190" y="51"/>
                    </a:cubicBezTo>
                    <a:lnTo>
                      <a:pt x="199" y="54"/>
                    </a:lnTo>
                    <a:close/>
                  </a:path>
                </a:pathLst>
              </a:custGeom>
              <a:solidFill>
                <a:srgbClr val="898989"/>
              </a:solidFill>
              <a:ln>
                <a:noFill/>
              </a:ln>
            </p:spPr>
            <p:txBody>
              <a:bodyPr anchor="ctr"/>
              <a:lstStyle/>
              <a:p>
                <a:pPr algn="ctr"/>
                <a:endParaRPr/>
              </a:p>
            </p:txBody>
          </p:sp>
          <p:sp>
            <p:nvSpPr>
              <p:cNvPr id="55" name="îṣľíḋé">
                <a:extLst>
                  <a:ext uri="{FF2B5EF4-FFF2-40B4-BE49-F238E27FC236}">
                    <a16:creationId xmlns:a16="http://schemas.microsoft.com/office/drawing/2014/main" id="{472C7F56-01D6-42A9-8C6D-DE1F9A7FBB66}"/>
                  </a:ext>
                </a:extLst>
              </p:cNvPr>
              <p:cNvSpPr/>
              <p:nvPr/>
            </p:nvSpPr>
            <p:spPr bwMode="auto">
              <a:xfrm>
                <a:off x="3783013" y="3394076"/>
                <a:ext cx="147638" cy="96838"/>
              </a:xfrm>
              <a:custGeom>
                <a:avLst/>
                <a:gdLst>
                  <a:gd name="T0" fmla="*/ 11 w 188"/>
                  <a:gd name="T1" fmla="*/ 0 h 124"/>
                  <a:gd name="T2" fmla="*/ 13 w 188"/>
                  <a:gd name="T3" fmla="*/ 7 h 124"/>
                  <a:gd name="T4" fmla="*/ 17 w 188"/>
                  <a:gd name="T5" fmla="*/ 14 h 124"/>
                  <a:gd name="T6" fmla="*/ 29 w 188"/>
                  <a:gd name="T7" fmla="*/ 18 h 124"/>
                  <a:gd name="T8" fmla="*/ 53 w 188"/>
                  <a:gd name="T9" fmla="*/ 20 h 124"/>
                  <a:gd name="T10" fmla="*/ 188 w 188"/>
                  <a:gd name="T11" fmla="*/ 23 h 124"/>
                  <a:gd name="T12" fmla="*/ 188 w 188"/>
                  <a:gd name="T13" fmla="*/ 30 h 124"/>
                  <a:gd name="T14" fmla="*/ 36 w 188"/>
                  <a:gd name="T15" fmla="*/ 94 h 124"/>
                  <a:gd name="T16" fmla="*/ 131 w 188"/>
                  <a:gd name="T17" fmla="*/ 96 h 124"/>
                  <a:gd name="T18" fmla="*/ 156 w 188"/>
                  <a:gd name="T19" fmla="*/ 96 h 124"/>
                  <a:gd name="T20" fmla="*/ 168 w 188"/>
                  <a:gd name="T21" fmla="*/ 92 h 124"/>
                  <a:gd name="T22" fmla="*/ 173 w 188"/>
                  <a:gd name="T23" fmla="*/ 85 h 124"/>
                  <a:gd name="T24" fmla="*/ 176 w 188"/>
                  <a:gd name="T25" fmla="*/ 77 h 124"/>
                  <a:gd name="T26" fmla="*/ 185 w 188"/>
                  <a:gd name="T27" fmla="*/ 78 h 124"/>
                  <a:gd name="T28" fmla="*/ 185 w 188"/>
                  <a:gd name="T29" fmla="*/ 124 h 124"/>
                  <a:gd name="T30" fmla="*/ 176 w 188"/>
                  <a:gd name="T31" fmla="*/ 123 h 124"/>
                  <a:gd name="T32" fmla="*/ 173 w 188"/>
                  <a:gd name="T33" fmla="*/ 116 h 124"/>
                  <a:gd name="T34" fmla="*/ 169 w 188"/>
                  <a:gd name="T35" fmla="*/ 110 h 124"/>
                  <a:gd name="T36" fmla="*/ 158 w 188"/>
                  <a:gd name="T37" fmla="*/ 106 h 124"/>
                  <a:gd name="T38" fmla="*/ 132 w 188"/>
                  <a:gd name="T39" fmla="*/ 104 h 124"/>
                  <a:gd name="T40" fmla="*/ 42 w 188"/>
                  <a:gd name="T41" fmla="*/ 102 h 124"/>
                  <a:gd name="T42" fmla="*/ 29 w 188"/>
                  <a:gd name="T43" fmla="*/ 103 h 124"/>
                  <a:gd name="T44" fmla="*/ 20 w 188"/>
                  <a:gd name="T45" fmla="*/ 106 h 124"/>
                  <a:gd name="T46" fmla="*/ 13 w 188"/>
                  <a:gd name="T47" fmla="*/ 113 h 124"/>
                  <a:gd name="T48" fmla="*/ 9 w 188"/>
                  <a:gd name="T49" fmla="*/ 121 h 124"/>
                  <a:gd name="T50" fmla="*/ 0 w 188"/>
                  <a:gd name="T51" fmla="*/ 121 h 124"/>
                  <a:gd name="T52" fmla="*/ 1 w 188"/>
                  <a:gd name="T53" fmla="*/ 89 h 124"/>
                  <a:gd name="T54" fmla="*/ 142 w 188"/>
                  <a:gd name="T55" fmla="*/ 29 h 124"/>
                  <a:gd name="T56" fmla="*/ 54 w 188"/>
                  <a:gd name="T57" fmla="*/ 27 h 124"/>
                  <a:gd name="T58" fmla="*/ 30 w 188"/>
                  <a:gd name="T59" fmla="*/ 28 h 124"/>
                  <a:gd name="T60" fmla="*/ 18 w 188"/>
                  <a:gd name="T61" fmla="*/ 31 h 124"/>
                  <a:gd name="T62" fmla="*/ 13 w 188"/>
                  <a:gd name="T63" fmla="*/ 38 h 124"/>
                  <a:gd name="T64" fmla="*/ 10 w 188"/>
                  <a:gd name="T65" fmla="*/ 46 h 124"/>
                  <a:gd name="T66" fmla="*/ 1 w 188"/>
                  <a:gd name="T67" fmla="*/ 46 h 124"/>
                  <a:gd name="T68" fmla="*/ 2 w 188"/>
                  <a:gd name="T69" fmla="*/ 0 h 124"/>
                  <a:gd name="T70" fmla="*/ 11 w 188"/>
                  <a:gd name="T71"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8" h="124">
                    <a:moveTo>
                      <a:pt x="11" y="0"/>
                    </a:moveTo>
                    <a:cubicBezTo>
                      <a:pt x="11" y="2"/>
                      <a:pt x="12" y="4"/>
                      <a:pt x="13" y="7"/>
                    </a:cubicBezTo>
                    <a:cubicBezTo>
                      <a:pt x="14" y="10"/>
                      <a:pt x="16" y="12"/>
                      <a:pt x="17" y="14"/>
                    </a:cubicBezTo>
                    <a:cubicBezTo>
                      <a:pt x="19" y="16"/>
                      <a:pt x="23" y="17"/>
                      <a:pt x="29" y="18"/>
                    </a:cubicBezTo>
                    <a:cubicBezTo>
                      <a:pt x="36" y="19"/>
                      <a:pt x="43" y="19"/>
                      <a:pt x="53" y="20"/>
                    </a:cubicBezTo>
                    <a:cubicBezTo>
                      <a:pt x="188" y="23"/>
                      <a:pt x="188" y="23"/>
                      <a:pt x="188" y="23"/>
                    </a:cubicBezTo>
                    <a:cubicBezTo>
                      <a:pt x="188" y="30"/>
                      <a:pt x="188" y="30"/>
                      <a:pt x="188" y="30"/>
                    </a:cubicBezTo>
                    <a:cubicBezTo>
                      <a:pt x="36" y="94"/>
                      <a:pt x="36" y="94"/>
                      <a:pt x="36" y="94"/>
                    </a:cubicBezTo>
                    <a:cubicBezTo>
                      <a:pt x="131" y="96"/>
                      <a:pt x="131" y="96"/>
                      <a:pt x="131" y="96"/>
                    </a:cubicBezTo>
                    <a:cubicBezTo>
                      <a:pt x="142" y="97"/>
                      <a:pt x="150" y="96"/>
                      <a:pt x="156" y="96"/>
                    </a:cubicBezTo>
                    <a:cubicBezTo>
                      <a:pt x="161" y="95"/>
                      <a:pt x="166" y="94"/>
                      <a:pt x="168" y="92"/>
                    </a:cubicBezTo>
                    <a:cubicBezTo>
                      <a:pt x="170" y="91"/>
                      <a:pt x="172" y="89"/>
                      <a:pt x="173" y="85"/>
                    </a:cubicBezTo>
                    <a:cubicBezTo>
                      <a:pt x="175" y="81"/>
                      <a:pt x="176" y="79"/>
                      <a:pt x="176" y="77"/>
                    </a:cubicBezTo>
                    <a:cubicBezTo>
                      <a:pt x="185" y="78"/>
                      <a:pt x="185" y="78"/>
                      <a:pt x="185" y="78"/>
                    </a:cubicBezTo>
                    <a:cubicBezTo>
                      <a:pt x="185" y="124"/>
                      <a:pt x="185" y="124"/>
                      <a:pt x="185" y="124"/>
                    </a:cubicBezTo>
                    <a:cubicBezTo>
                      <a:pt x="176" y="123"/>
                      <a:pt x="176" y="123"/>
                      <a:pt x="176" y="123"/>
                    </a:cubicBezTo>
                    <a:cubicBezTo>
                      <a:pt x="175" y="122"/>
                      <a:pt x="175" y="120"/>
                      <a:pt x="173" y="116"/>
                    </a:cubicBezTo>
                    <a:cubicBezTo>
                      <a:pt x="172" y="113"/>
                      <a:pt x="170" y="111"/>
                      <a:pt x="169" y="110"/>
                    </a:cubicBezTo>
                    <a:cubicBezTo>
                      <a:pt x="167" y="108"/>
                      <a:pt x="163" y="107"/>
                      <a:pt x="158" y="106"/>
                    </a:cubicBezTo>
                    <a:cubicBezTo>
                      <a:pt x="153" y="105"/>
                      <a:pt x="145" y="104"/>
                      <a:pt x="132" y="104"/>
                    </a:cubicBezTo>
                    <a:cubicBezTo>
                      <a:pt x="42" y="102"/>
                      <a:pt x="42" y="102"/>
                      <a:pt x="42" y="102"/>
                    </a:cubicBezTo>
                    <a:cubicBezTo>
                      <a:pt x="38" y="102"/>
                      <a:pt x="34" y="102"/>
                      <a:pt x="29" y="103"/>
                    </a:cubicBezTo>
                    <a:cubicBezTo>
                      <a:pt x="25" y="103"/>
                      <a:pt x="22" y="105"/>
                      <a:pt x="20" y="106"/>
                    </a:cubicBezTo>
                    <a:cubicBezTo>
                      <a:pt x="17" y="108"/>
                      <a:pt x="15" y="110"/>
                      <a:pt x="13" y="113"/>
                    </a:cubicBezTo>
                    <a:cubicBezTo>
                      <a:pt x="11" y="117"/>
                      <a:pt x="10" y="119"/>
                      <a:pt x="9" y="121"/>
                    </a:cubicBezTo>
                    <a:cubicBezTo>
                      <a:pt x="0" y="121"/>
                      <a:pt x="0" y="121"/>
                      <a:pt x="0" y="121"/>
                    </a:cubicBezTo>
                    <a:cubicBezTo>
                      <a:pt x="1" y="89"/>
                      <a:pt x="1" y="89"/>
                      <a:pt x="1" y="89"/>
                    </a:cubicBezTo>
                    <a:cubicBezTo>
                      <a:pt x="142" y="29"/>
                      <a:pt x="142" y="29"/>
                      <a:pt x="142" y="29"/>
                    </a:cubicBezTo>
                    <a:cubicBezTo>
                      <a:pt x="54" y="27"/>
                      <a:pt x="54" y="27"/>
                      <a:pt x="54" y="27"/>
                    </a:cubicBezTo>
                    <a:cubicBezTo>
                      <a:pt x="44" y="27"/>
                      <a:pt x="35" y="27"/>
                      <a:pt x="30" y="28"/>
                    </a:cubicBezTo>
                    <a:cubicBezTo>
                      <a:pt x="24" y="29"/>
                      <a:pt x="20" y="30"/>
                      <a:pt x="18" y="31"/>
                    </a:cubicBezTo>
                    <a:cubicBezTo>
                      <a:pt x="16" y="33"/>
                      <a:pt x="15" y="35"/>
                      <a:pt x="13" y="38"/>
                    </a:cubicBezTo>
                    <a:cubicBezTo>
                      <a:pt x="11" y="42"/>
                      <a:pt x="11" y="44"/>
                      <a:pt x="10" y="46"/>
                    </a:cubicBezTo>
                    <a:cubicBezTo>
                      <a:pt x="1" y="46"/>
                      <a:pt x="1" y="46"/>
                      <a:pt x="1" y="46"/>
                    </a:cubicBezTo>
                    <a:cubicBezTo>
                      <a:pt x="2" y="0"/>
                      <a:pt x="2" y="0"/>
                      <a:pt x="2" y="0"/>
                    </a:cubicBezTo>
                    <a:lnTo>
                      <a:pt x="11" y="0"/>
                    </a:lnTo>
                    <a:close/>
                  </a:path>
                </a:pathLst>
              </a:custGeom>
              <a:solidFill>
                <a:srgbClr val="898989"/>
              </a:solidFill>
              <a:ln>
                <a:noFill/>
              </a:ln>
            </p:spPr>
            <p:txBody>
              <a:bodyPr anchor="ctr"/>
              <a:lstStyle/>
              <a:p>
                <a:pPr algn="ctr"/>
                <a:endParaRPr/>
              </a:p>
            </p:txBody>
          </p:sp>
          <p:sp>
            <p:nvSpPr>
              <p:cNvPr id="56" name="iṧľîḋè">
                <a:extLst>
                  <a:ext uri="{FF2B5EF4-FFF2-40B4-BE49-F238E27FC236}">
                    <a16:creationId xmlns:a16="http://schemas.microsoft.com/office/drawing/2014/main" id="{76AC9B29-1DFB-4408-930C-050128F5D4FD}"/>
                  </a:ext>
                </a:extLst>
              </p:cNvPr>
              <p:cNvSpPr/>
              <p:nvPr/>
            </p:nvSpPr>
            <p:spPr bwMode="auto">
              <a:xfrm>
                <a:off x="3779838" y="3303588"/>
                <a:ext cx="152400" cy="88900"/>
              </a:xfrm>
              <a:custGeom>
                <a:avLst/>
                <a:gdLst>
                  <a:gd name="T0" fmla="*/ 23 w 194"/>
                  <a:gd name="T1" fmla="*/ 30 h 113"/>
                  <a:gd name="T2" fmla="*/ 53 w 194"/>
                  <a:gd name="T3" fmla="*/ 13 h 113"/>
                  <a:gd name="T4" fmla="*/ 92 w 194"/>
                  <a:gd name="T5" fmla="*/ 3 h 113"/>
                  <a:gd name="T6" fmla="*/ 132 w 194"/>
                  <a:gd name="T7" fmla="*/ 1 h 113"/>
                  <a:gd name="T8" fmla="*/ 164 w 194"/>
                  <a:gd name="T9" fmla="*/ 8 h 113"/>
                  <a:gd name="T10" fmla="*/ 184 w 194"/>
                  <a:gd name="T11" fmla="*/ 22 h 113"/>
                  <a:gd name="T12" fmla="*/ 193 w 194"/>
                  <a:gd name="T13" fmla="*/ 42 h 113"/>
                  <a:gd name="T14" fmla="*/ 188 w 194"/>
                  <a:gd name="T15" fmla="*/ 64 h 113"/>
                  <a:gd name="T16" fmla="*/ 169 w 194"/>
                  <a:gd name="T17" fmla="*/ 84 h 113"/>
                  <a:gd name="T18" fmla="*/ 140 w 194"/>
                  <a:gd name="T19" fmla="*/ 100 h 113"/>
                  <a:gd name="T20" fmla="*/ 102 w 194"/>
                  <a:gd name="T21" fmla="*/ 110 h 113"/>
                  <a:gd name="T22" fmla="*/ 61 w 194"/>
                  <a:gd name="T23" fmla="*/ 112 h 113"/>
                  <a:gd name="T24" fmla="*/ 30 w 194"/>
                  <a:gd name="T25" fmla="*/ 105 h 113"/>
                  <a:gd name="T26" fmla="*/ 9 w 194"/>
                  <a:gd name="T27" fmla="*/ 91 h 113"/>
                  <a:gd name="T28" fmla="*/ 1 w 194"/>
                  <a:gd name="T29" fmla="*/ 72 h 113"/>
                  <a:gd name="T30" fmla="*/ 6 w 194"/>
                  <a:gd name="T31" fmla="*/ 50 h 113"/>
                  <a:gd name="T32" fmla="*/ 23 w 194"/>
                  <a:gd name="T33" fmla="*/ 30 h 113"/>
                  <a:gd name="T34" fmla="*/ 154 w 194"/>
                  <a:gd name="T35" fmla="*/ 21 h 113"/>
                  <a:gd name="T36" fmla="*/ 127 w 194"/>
                  <a:gd name="T37" fmla="*/ 19 h 113"/>
                  <a:gd name="T38" fmla="*/ 94 w 194"/>
                  <a:gd name="T39" fmla="*/ 22 h 113"/>
                  <a:gd name="T40" fmla="*/ 59 w 194"/>
                  <a:gd name="T41" fmla="*/ 30 h 113"/>
                  <a:gd name="T42" fmla="*/ 33 w 194"/>
                  <a:gd name="T43" fmla="*/ 40 h 113"/>
                  <a:gd name="T44" fmla="*/ 17 w 194"/>
                  <a:gd name="T45" fmla="*/ 54 h 113"/>
                  <a:gd name="T46" fmla="*/ 12 w 194"/>
                  <a:gd name="T47" fmla="*/ 70 h 113"/>
                  <a:gd name="T48" fmla="*/ 21 w 194"/>
                  <a:gd name="T49" fmla="*/ 85 h 113"/>
                  <a:gd name="T50" fmla="*/ 41 w 194"/>
                  <a:gd name="T51" fmla="*/ 92 h 113"/>
                  <a:gd name="T52" fmla="*/ 68 w 194"/>
                  <a:gd name="T53" fmla="*/ 94 h 113"/>
                  <a:gd name="T54" fmla="*/ 100 w 194"/>
                  <a:gd name="T55" fmla="*/ 91 h 113"/>
                  <a:gd name="T56" fmla="*/ 133 w 194"/>
                  <a:gd name="T57" fmla="*/ 84 h 113"/>
                  <a:gd name="T58" fmla="*/ 159 w 194"/>
                  <a:gd name="T59" fmla="*/ 73 h 113"/>
                  <a:gd name="T60" fmla="*/ 176 w 194"/>
                  <a:gd name="T61" fmla="*/ 60 h 113"/>
                  <a:gd name="T62" fmla="*/ 181 w 194"/>
                  <a:gd name="T63" fmla="*/ 44 h 113"/>
                  <a:gd name="T64" fmla="*/ 173 w 194"/>
                  <a:gd name="T65" fmla="*/ 29 h 113"/>
                  <a:gd name="T66" fmla="*/ 154 w 194"/>
                  <a:gd name="T67" fmla="*/ 2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113">
                    <a:moveTo>
                      <a:pt x="23" y="30"/>
                    </a:moveTo>
                    <a:cubicBezTo>
                      <a:pt x="31" y="23"/>
                      <a:pt x="41" y="18"/>
                      <a:pt x="53" y="13"/>
                    </a:cubicBezTo>
                    <a:cubicBezTo>
                      <a:pt x="65" y="9"/>
                      <a:pt x="78" y="5"/>
                      <a:pt x="92" y="3"/>
                    </a:cubicBezTo>
                    <a:cubicBezTo>
                      <a:pt x="107" y="1"/>
                      <a:pt x="120" y="0"/>
                      <a:pt x="132" y="1"/>
                    </a:cubicBezTo>
                    <a:cubicBezTo>
                      <a:pt x="144" y="2"/>
                      <a:pt x="155" y="5"/>
                      <a:pt x="164" y="8"/>
                    </a:cubicBezTo>
                    <a:cubicBezTo>
                      <a:pt x="172" y="12"/>
                      <a:pt x="179" y="17"/>
                      <a:pt x="184" y="22"/>
                    </a:cubicBezTo>
                    <a:cubicBezTo>
                      <a:pt x="189" y="28"/>
                      <a:pt x="192" y="34"/>
                      <a:pt x="193" y="42"/>
                    </a:cubicBezTo>
                    <a:cubicBezTo>
                      <a:pt x="194" y="50"/>
                      <a:pt x="192" y="57"/>
                      <a:pt x="188" y="64"/>
                    </a:cubicBezTo>
                    <a:cubicBezTo>
                      <a:pt x="183" y="72"/>
                      <a:pt x="177" y="78"/>
                      <a:pt x="169" y="84"/>
                    </a:cubicBezTo>
                    <a:cubicBezTo>
                      <a:pt x="161" y="90"/>
                      <a:pt x="151" y="96"/>
                      <a:pt x="140" y="100"/>
                    </a:cubicBezTo>
                    <a:cubicBezTo>
                      <a:pt x="128" y="105"/>
                      <a:pt x="115" y="108"/>
                      <a:pt x="102" y="110"/>
                    </a:cubicBezTo>
                    <a:cubicBezTo>
                      <a:pt x="87" y="112"/>
                      <a:pt x="73" y="113"/>
                      <a:pt x="61" y="112"/>
                    </a:cubicBezTo>
                    <a:cubicBezTo>
                      <a:pt x="49" y="111"/>
                      <a:pt x="39" y="109"/>
                      <a:pt x="30" y="105"/>
                    </a:cubicBezTo>
                    <a:cubicBezTo>
                      <a:pt x="21" y="101"/>
                      <a:pt x="14" y="97"/>
                      <a:pt x="9" y="91"/>
                    </a:cubicBezTo>
                    <a:cubicBezTo>
                      <a:pt x="4" y="85"/>
                      <a:pt x="1" y="79"/>
                      <a:pt x="1" y="72"/>
                    </a:cubicBezTo>
                    <a:cubicBezTo>
                      <a:pt x="0" y="64"/>
                      <a:pt x="2" y="57"/>
                      <a:pt x="6" y="50"/>
                    </a:cubicBezTo>
                    <a:cubicBezTo>
                      <a:pt x="10" y="42"/>
                      <a:pt x="15" y="36"/>
                      <a:pt x="23" y="30"/>
                    </a:cubicBezTo>
                    <a:close/>
                    <a:moveTo>
                      <a:pt x="154" y="21"/>
                    </a:moveTo>
                    <a:cubicBezTo>
                      <a:pt x="146" y="20"/>
                      <a:pt x="137" y="19"/>
                      <a:pt x="127" y="19"/>
                    </a:cubicBezTo>
                    <a:cubicBezTo>
                      <a:pt x="117" y="19"/>
                      <a:pt x="106" y="20"/>
                      <a:pt x="94" y="22"/>
                    </a:cubicBezTo>
                    <a:cubicBezTo>
                      <a:pt x="81" y="24"/>
                      <a:pt x="70" y="27"/>
                      <a:pt x="59" y="30"/>
                    </a:cubicBezTo>
                    <a:cubicBezTo>
                      <a:pt x="49" y="33"/>
                      <a:pt x="40" y="36"/>
                      <a:pt x="33" y="40"/>
                    </a:cubicBezTo>
                    <a:cubicBezTo>
                      <a:pt x="26" y="44"/>
                      <a:pt x="21" y="49"/>
                      <a:pt x="17" y="54"/>
                    </a:cubicBezTo>
                    <a:cubicBezTo>
                      <a:pt x="13" y="59"/>
                      <a:pt x="12" y="64"/>
                      <a:pt x="12" y="70"/>
                    </a:cubicBezTo>
                    <a:cubicBezTo>
                      <a:pt x="13" y="76"/>
                      <a:pt x="16" y="81"/>
                      <a:pt x="21" y="85"/>
                    </a:cubicBezTo>
                    <a:cubicBezTo>
                      <a:pt x="26" y="88"/>
                      <a:pt x="32" y="91"/>
                      <a:pt x="41" y="92"/>
                    </a:cubicBezTo>
                    <a:cubicBezTo>
                      <a:pt x="48" y="94"/>
                      <a:pt x="57" y="94"/>
                      <a:pt x="68" y="94"/>
                    </a:cubicBezTo>
                    <a:cubicBezTo>
                      <a:pt x="78" y="94"/>
                      <a:pt x="89" y="93"/>
                      <a:pt x="100" y="91"/>
                    </a:cubicBezTo>
                    <a:cubicBezTo>
                      <a:pt x="112" y="89"/>
                      <a:pt x="124" y="87"/>
                      <a:pt x="133" y="84"/>
                    </a:cubicBezTo>
                    <a:cubicBezTo>
                      <a:pt x="143" y="81"/>
                      <a:pt x="152" y="78"/>
                      <a:pt x="159" y="73"/>
                    </a:cubicBezTo>
                    <a:cubicBezTo>
                      <a:pt x="167" y="69"/>
                      <a:pt x="172" y="65"/>
                      <a:pt x="176" y="60"/>
                    </a:cubicBezTo>
                    <a:cubicBezTo>
                      <a:pt x="180" y="55"/>
                      <a:pt x="182" y="50"/>
                      <a:pt x="181" y="44"/>
                    </a:cubicBezTo>
                    <a:cubicBezTo>
                      <a:pt x="181" y="38"/>
                      <a:pt x="178" y="33"/>
                      <a:pt x="173" y="29"/>
                    </a:cubicBezTo>
                    <a:cubicBezTo>
                      <a:pt x="169" y="26"/>
                      <a:pt x="162" y="23"/>
                      <a:pt x="154" y="21"/>
                    </a:cubicBezTo>
                    <a:close/>
                  </a:path>
                </a:pathLst>
              </a:custGeom>
              <a:solidFill>
                <a:srgbClr val="898989"/>
              </a:solidFill>
              <a:ln>
                <a:noFill/>
              </a:ln>
            </p:spPr>
            <p:txBody>
              <a:bodyPr anchor="ctr"/>
              <a:lstStyle/>
              <a:p>
                <a:pPr algn="ctr"/>
                <a:endParaRPr/>
              </a:p>
            </p:txBody>
          </p:sp>
          <p:sp>
            <p:nvSpPr>
              <p:cNvPr id="57" name="ïSļiḓe">
                <a:extLst>
                  <a:ext uri="{FF2B5EF4-FFF2-40B4-BE49-F238E27FC236}">
                    <a16:creationId xmlns:a16="http://schemas.microsoft.com/office/drawing/2014/main" id="{950B0B74-6989-4CD4-97C3-D8CB942C72C4}"/>
                  </a:ext>
                </a:extLst>
              </p:cNvPr>
              <p:cNvSpPr/>
              <p:nvPr/>
            </p:nvSpPr>
            <p:spPr bwMode="auto">
              <a:xfrm>
                <a:off x="3770313" y="3214688"/>
                <a:ext cx="147638" cy="112713"/>
              </a:xfrm>
              <a:custGeom>
                <a:avLst/>
                <a:gdLst>
                  <a:gd name="T0" fmla="*/ 118 w 188"/>
                  <a:gd name="T1" fmla="*/ 15 h 143"/>
                  <a:gd name="T2" fmla="*/ 172 w 188"/>
                  <a:gd name="T3" fmla="*/ 0 h 143"/>
                  <a:gd name="T4" fmla="*/ 188 w 188"/>
                  <a:gd name="T5" fmla="*/ 86 h 143"/>
                  <a:gd name="T6" fmla="*/ 179 w 188"/>
                  <a:gd name="T7" fmla="*/ 88 h 143"/>
                  <a:gd name="T8" fmla="*/ 177 w 188"/>
                  <a:gd name="T9" fmla="*/ 83 h 143"/>
                  <a:gd name="T10" fmla="*/ 174 w 188"/>
                  <a:gd name="T11" fmla="*/ 79 h 143"/>
                  <a:gd name="T12" fmla="*/ 169 w 188"/>
                  <a:gd name="T13" fmla="*/ 77 h 143"/>
                  <a:gd name="T14" fmla="*/ 161 w 188"/>
                  <a:gd name="T15" fmla="*/ 79 h 143"/>
                  <a:gd name="T16" fmla="*/ 32 w 188"/>
                  <a:gd name="T17" fmla="*/ 120 h 143"/>
                  <a:gd name="T18" fmla="*/ 25 w 188"/>
                  <a:gd name="T19" fmla="*/ 123 h 143"/>
                  <a:gd name="T20" fmla="*/ 20 w 188"/>
                  <a:gd name="T21" fmla="*/ 128 h 143"/>
                  <a:gd name="T22" fmla="*/ 18 w 188"/>
                  <a:gd name="T23" fmla="*/ 134 h 143"/>
                  <a:gd name="T24" fmla="*/ 17 w 188"/>
                  <a:gd name="T25" fmla="*/ 140 h 143"/>
                  <a:gd name="T26" fmla="*/ 8 w 188"/>
                  <a:gd name="T27" fmla="*/ 143 h 143"/>
                  <a:gd name="T28" fmla="*/ 0 w 188"/>
                  <a:gd name="T29" fmla="*/ 97 h 143"/>
                  <a:gd name="T30" fmla="*/ 9 w 188"/>
                  <a:gd name="T31" fmla="*/ 94 h 143"/>
                  <a:gd name="T32" fmla="*/ 11 w 188"/>
                  <a:gd name="T33" fmla="*/ 99 h 143"/>
                  <a:gd name="T34" fmla="*/ 14 w 188"/>
                  <a:gd name="T35" fmla="*/ 104 h 143"/>
                  <a:gd name="T36" fmla="*/ 20 w 188"/>
                  <a:gd name="T37" fmla="*/ 106 h 143"/>
                  <a:gd name="T38" fmla="*/ 28 w 188"/>
                  <a:gd name="T39" fmla="*/ 104 h 143"/>
                  <a:gd name="T40" fmla="*/ 149 w 188"/>
                  <a:gd name="T41" fmla="*/ 65 h 143"/>
                  <a:gd name="T42" fmla="*/ 161 w 188"/>
                  <a:gd name="T43" fmla="*/ 61 h 143"/>
                  <a:gd name="T44" fmla="*/ 168 w 188"/>
                  <a:gd name="T45" fmla="*/ 56 h 143"/>
                  <a:gd name="T46" fmla="*/ 170 w 188"/>
                  <a:gd name="T47" fmla="*/ 50 h 143"/>
                  <a:gd name="T48" fmla="*/ 169 w 188"/>
                  <a:gd name="T49" fmla="*/ 40 h 143"/>
                  <a:gd name="T50" fmla="*/ 168 w 188"/>
                  <a:gd name="T51" fmla="*/ 34 h 143"/>
                  <a:gd name="T52" fmla="*/ 166 w 188"/>
                  <a:gd name="T53" fmla="*/ 29 h 143"/>
                  <a:gd name="T54" fmla="*/ 163 w 188"/>
                  <a:gd name="T55" fmla="*/ 24 h 143"/>
                  <a:gd name="T56" fmla="*/ 159 w 188"/>
                  <a:gd name="T57" fmla="*/ 22 h 143"/>
                  <a:gd name="T58" fmla="*/ 140 w 188"/>
                  <a:gd name="T59" fmla="*/ 20 h 143"/>
                  <a:gd name="T60" fmla="*/ 119 w 188"/>
                  <a:gd name="T61" fmla="*/ 21 h 143"/>
                  <a:gd name="T62" fmla="*/ 118 w 188"/>
                  <a:gd name="T63" fmla="*/ 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8" h="143">
                    <a:moveTo>
                      <a:pt x="118" y="15"/>
                    </a:moveTo>
                    <a:cubicBezTo>
                      <a:pt x="172" y="0"/>
                      <a:pt x="172" y="0"/>
                      <a:pt x="172" y="0"/>
                    </a:cubicBezTo>
                    <a:cubicBezTo>
                      <a:pt x="188" y="86"/>
                      <a:pt x="188" y="86"/>
                      <a:pt x="188" y="86"/>
                    </a:cubicBezTo>
                    <a:cubicBezTo>
                      <a:pt x="179" y="88"/>
                      <a:pt x="179" y="88"/>
                      <a:pt x="179" y="88"/>
                    </a:cubicBezTo>
                    <a:cubicBezTo>
                      <a:pt x="179" y="87"/>
                      <a:pt x="178" y="86"/>
                      <a:pt x="177" y="83"/>
                    </a:cubicBezTo>
                    <a:cubicBezTo>
                      <a:pt x="176" y="81"/>
                      <a:pt x="175" y="80"/>
                      <a:pt x="174" y="79"/>
                    </a:cubicBezTo>
                    <a:cubicBezTo>
                      <a:pt x="173" y="78"/>
                      <a:pt x="171" y="77"/>
                      <a:pt x="169" y="77"/>
                    </a:cubicBezTo>
                    <a:cubicBezTo>
                      <a:pt x="167" y="77"/>
                      <a:pt x="164" y="78"/>
                      <a:pt x="161" y="79"/>
                    </a:cubicBezTo>
                    <a:cubicBezTo>
                      <a:pt x="32" y="120"/>
                      <a:pt x="32" y="120"/>
                      <a:pt x="32" y="120"/>
                    </a:cubicBezTo>
                    <a:cubicBezTo>
                      <a:pt x="29" y="121"/>
                      <a:pt x="27" y="122"/>
                      <a:pt x="25" y="123"/>
                    </a:cubicBezTo>
                    <a:cubicBezTo>
                      <a:pt x="23" y="125"/>
                      <a:pt x="21" y="126"/>
                      <a:pt x="20" y="128"/>
                    </a:cubicBezTo>
                    <a:cubicBezTo>
                      <a:pt x="19" y="130"/>
                      <a:pt x="19" y="132"/>
                      <a:pt x="18" y="134"/>
                    </a:cubicBezTo>
                    <a:cubicBezTo>
                      <a:pt x="18" y="137"/>
                      <a:pt x="17" y="139"/>
                      <a:pt x="17" y="140"/>
                    </a:cubicBezTo>
                    <a:cubicBezTo>
                      <a:pt x="8" y="143"/>
                      <a:pt x="8" y="143"/>
                      <a:pt x="8" y="143"/>
                    </a:cubicBezTo>
                    <a:cubicBezTo>
                      <a:pt x="0" y="97"/>
                      <a:pt x="0" y="97"/>
                      <a:pt x="0" y="97"/>
                    </a:cubicBezTo>
                    <a:cubicBezTo>
                      <a:pt x="9" y="94"/>
                      <a:pt x="9" y="94"/>
                      <a:pt x="9" y="94"/>
                    </a:cubicBezTo>
                    <a:cubicBezTo>
                      <a:pt x="9" y="96"/>
                      <a:pt x="10" y="97"/>
                      <a:pt x="11" y="99"/>
                    </a:cubicBezTo>
                    <a:cubicBezTo>
                      <a:pt x="12" y="101"/>
                      <a:pt x="13" y="103"/>
                      <a:pt x="14" y="104"/>
                    </a:cubicBezTo>
                    <a:cubicBezTo>
                      <a:pt x="15" y="105"/>
                      <a:pt x="17" y="106"/>
                      <a:pt x="20" y="106"/>
                    </a:cubicBezTo>
                    <a:cubicBezTo>
                      <a:pt x="23" y="105"/>
                      <a:pt x="25" y="105"/>
                      <a:pt x="28" y="104"/>
                    </a:cubicBezTo>
                    <a:cubicBezTo>
                      <a:pt x="149" y="65"/>
                      <a:pt x="149" y="65"/>
                      <a:pt x="149" y="65"/>
                    </a:cubicBezTo>
                    <a:cubicBezTo>
                      <a:pt x="154" y="64"/>
                      <a:pt x="158" y="62"/>
                      <a:pt x="161" y="61"/>
                    </a:cubicBezTo>
                    <a:cubicBezTo>
                      <a:pt x="164" y="59"/>
                      <a:pt x="167" y="58"/>
                      <a:pt x="168" y="56"/>
                    </a:cubicBezTo>
                    <a:cubicBezTo>
                      <a:pt x="169" y="54"/>
                      <a:pt x="170" y="52"/>
                      <a:pt x="170" y="50"/>
                    </a:cubicBezTo>
                    <a:cubicBezTo>
                      <a:pt x="170" y="47"/>
                      <a:pt x="170" y="44"/>
                      <a:pt x="169" y="40"/>
                    </a:cubicBezTo>
                    <a:cubicBezTo>
                      <a:pt x="169" y="38"/>
                      <a:pt x="168" y="36"/>
                      <a:pt x="168" y="34"/>
                    </a:cubicBezTo>
                    <a:cubicBezTo>
                      <a:pt x="167" y="32"/>
                      <a:pt x="166" y="30"/>
                      <a:pt x="166" y="29"/>
                    </a:cubicBezTo>
                    <a:cubicBezTo>
                      <a:pt x="165" y="27"/>
                      <a:pt x="164" y="25"/>
                      <a:pt x="163" y="24"/>
                    </a:cubicBezTo>
                    <a:cubicBezTo>
                      <a:pt x="161" y="23"/>
                      <a:pt x="160" y="22"/>
                      <a:pt x="159" y="22"/>
                    </a:cubicBezTo>
                    <a:cubicBezTo>
                      <a:pt x="154" y="21"/>
                      <a:pt x="148" y="21"/>
                      <a:pt x="140" y="20"/>
                    </a:cubicBezTo>
                    <a:cubicBezTo>
                      <a:pt x="131" y="20"/>
                      <a:pt x="124" y="20"/>
                      <a:pt x="119" y="21"/>
                    </a:cubicBezTo>
                    <a:lnTo>
                      <a:pt x="118" y="15"/>
                    </a:lnTo>
                    <a:close/>
                  </a:path>
                </a:pathLst>
              </a:custGeom>
              <a:solidFill>
                <a:srgbClr val="898989"/>
              </a:solidFill>
              <a:ln>
                <a:noFill/>
              </a:ln>
            </p:spPr>
            <p:txBody>
              <a:bodyPr anchor="ctr"/>
              <a:lstStyle/>
              <a:p>
                <a:pPr algn="ctr"/>
                <a:endParaRPr/>
              </a:p>
            </p:txBody>
          </p:sp>
          <p:sp>
            <p:nvSpPr>
              <p:cNvPr id="58" name="ïṥḻíḑè">
                <a:extLst>
                  <a:ext uri="{FF2B5EF4-FFF2-40B4-BE49-F238E27FC236}">
                    <a16:creationId xmlns:a16="http://schemas.microsoft.com/office/drawing/2014/main" id="{F99C67CB-1EE8-4624-B844-EB2DDF0799E6}"/>
                  </a:ext>
                </a:extLst>
              </p:cNvPr>
              <p:cNvSpPr/>
              <p:nvPr/>
            </p:nvSpPr>
            <p:spPr bwMode="auto">
              <a:xfrm>
                <a:off x="3744913" y="3141663"/>
                <a:ext cx="144463" cy="112713"/>
              </a:xfrm>
              <a:custGeom>
                <a:avLst/>
                <a:gdLst>
                  <a:gd name="T0" fmla="*/ 15 w 183"/>
                  <a:gd name="T1" fmla="*/ 72 h 142"/>
                  <a:gd name="T2" fmla="*/ 40 w 183"/>
                  <a:gd name="T3" fmla="*/ 46 h 142"/>
                  <a:gd name="T4" fmla="*/ 76 w 183"/>
                  <a:gd name="T5" fmla="*/ 21 h 142"/>
                  <a:gd name="T6" fmla="*/ 114 w 183"/>
                  <a:gd name="T7" fmla="*/ 5 h 142"/>
                  <a:gd name="T8" fmla="*/ 146 w 183"/>
                  <a:gd name="T9" fmla="*/ 0 h 142"/>
                  <a:gd name="T10" fmla="*/ 169 w 183"/>
                  <a:gd name="T11" fmla="*/ 6 h 142"/>
                  <a:gd name="T12" fmla="*/ 181 w 183"/>
                  <a:gd name="T13" fmla="*/ 22 h 142"/>
                  <a:gd name="T14" fmla="*/ 181 w 183"/>
                  <a:gd name="T15" fmla="*/ 46 h 142"/>
                  <a:gd name="T16" fmla="*/ 167 w 183"/>
                  <a:gd name="T17" fmla="*/ 72 h 142"/>
                  <a:gd name="T18" fmla="*/ 142 w 183"/>
                  <a:gd name="T19" fmla="*/ 98 h 142"/>
                  <a:gd name="T20" fmla="*/ 108 w 183"/>
                  <a:gd name="T21" fmla="*/ 121 h 142"/>
                  <a:gd name="T22" fmla="*/ 69 w 183"/>
                  <a:gd name="T23" fmla="*/ 137 h 142"/>
                  <a:gd name="T24" fmla="*/ 38 w 183"/>
                  <a:gd name="T25" fmla="*/ 142 h 142"/>
                  <a:gd name="T26" fmla="*/ 15 w 183"/>
                  <a:gd name="T27" fmla="*/ 136 h 142"/>
                  <a:gd name="T28" fmla="*/ 2 w 183"/>
                  <a:gd name="T29" fmla="*/ 120 h 142"/>
                  <a:gd name="T30" fmla="*/ 3 w 183"/>
                  <a:gd name="T31" fmla="*/ 98 h 142"/>
                  <a:gd name="T32" fmla="*/ 15 w 183"/>
                  <a:gd name="T33" fmla="*/ 72 h 142"/>
                  <a:gd name="T34" fmla="*/ 140 w 183"/>
                  <a:gd name="T35" fmla="*/ 16 h 142"/>
                  <a:gd name="T36" fmla="*/ 113 w 183"/>
                  <a:gd name="T37" fmla="*/ 24 h 142"/>
                  <a:gd name="T38" fmla="*/ 82 w 183"/>
                  <a:gd name="T39" fmla="*/ 39 h 142"/>
                  <a:gd name="T40" fmla="*/ 50 w 183"/>
                  <a:gd name="T41" fmla="*/ 59 h 142"/>
                  <a:gd name="T42" fmla="*/ 27 w 183"/>
                  <a:gd name="T43" fmla="*/ 79 h 142"/>
                  <a:gd name="T44" fmla="*/ 14 w 183"/>
                  <a:gd name="T45" fmla="*/ 98 h 142"/>
                  <a:gd name="T46" fmla="*/ 13 w 183"/>
                  <a:gd name="T47" fmla="*/ 115 h 142"/>
                  <a:gd name="T48" fmla="*/ 24 w 183"/>
                  <a:gd name="T49" fmla="*/ 126 h 142"/>
                  <a:gd name="T50" fmla="*/ 45 w 183"/>
                  <a:gd name="T51" fmla="*/ 126 h 142"/>
                  <a:gd name="T52" fmla="*/ 72 w 183"/>
                  <a:gd name="T53" fmla="*/ 118 h 142"/>
                  <a:gd name="T54" fmla="*/ 102 w 183"/>
                  <a:gd name="T55" fmla="*/ 103 h 142"/>
                  <a:gd name="T56" fmla="*/ 133 w 183"/>
                  <a:gd name="T57" fmla="*/ 84 h 142"/>
                  <a:gd name="T58" fmla="*/ 155 w 183"/>
                  <a:gd name="T59" fmla="*/ 65 h 142"/>
                  <a:gd name="T60" fmla="*/ 169 w 183"/>
                  <a:gd name="T61" fmla="*/ 46 h 142"/>
                  <a:gd name="T62" fmla="*/ 170 w 183"/>
                  <a:gd name="T63" fmla="*/ 28 h 142"/>
                  <a:gd name="T64" fmla="*/ 160 w 183"/>
                  <a:gd name="T65" fmla="*/ 17 h 142"/>
                  <a:gd name="T66" fmla="*/ 140 w 183"/>
                  <a:gd name="T67" fmla="*/ 1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3" h="142">
                    <a:moveTo>
                      <a:pt x="15" y="72"/>
                    </a:moveTo>
                    <a:cubicBezTo>
                      <a:pt x="22" y="63"/>
                      <a:pt x="30" y="54"/>
                      <a:pt x="40" y="46"/>
                    </a:cubicBezTo>
                    <a:cubicBezTo>
                      <a:pt x="51" y="37"/>
                      <a:pt x="63" y="29"/>
                      <a:pt x="76" y="21"/>
                    </a:cubicBezTo>
                    <a:cubicBezTo>
                      <a:pt x="90" y="14"/>
                      <a:pt x="102" y="9"/>
                      <a:pt x="114" y="5"/>
                    </a:cubicBezTo>
                    <a:cubicBezTo>
                      <a:pt x="126" y="2"/>
                      <a:pt x="137" y="0"/>
                      <a:pt x="146" y="0"/>
                    </a:cubicBezTo>
                    <a:cubicBezTo>
                      <a:pt x="155" y="1"/>
                      <a:pt x="163" y="3"/>
                      <a:pt x="169" y="6"/>
                    </a:cubicBezTo>
                    <a:cubicBezTo>
                      <a:pt x="175" y="10"/>
                      <a:pt x="179" y="15"/>
                      <a:pt x="181" y="22"/>
                    </a:cubicBezTo>
                    <a:cubicBezTo>
                      <a:pt x="183" y="29"/>
                      <a:pt x="183" y="37"/>
                      <a:pt x="181" y="46"/>
                    </a:cubicBezTo>
                    <a:cubicBezTo>
                      <a:pt x="178" y="54"/>
                      <a:pt x="174" y="63"/>
                      <a:pt x="167" y="72"/>
                    </a:cubicBezTo>
                    <a:cubicBezTo>
                      <a:pt x="161" y="80"/>
                      <a:pt x="152" y="89"/>
                      <a:pt x="142" y="98"/>
                    </a:cubicBezTo>
                    <a:cubicBezTo>
                      <a:pt x="132" y="106"/>
                      <a:pt x="120" y="114"/>
                      <a:pt x="108" y="121"/>
                    </a:cubicBezTo>
                    <a:cubicBezTo>
                      <a:pt x="94" y="129"/>
                      <a:pt x="81" y="134"/>
                      <a:pt x="69" y="137"/>
                    </a:cubicBezTo>
                    <a:cubicBezTo>
                      <a:pt x="58" y="141"/>
                      <a:pt x="47" y="142"/>
                      <a:pt x="38" y="142"/>
                    </a:cubicBezTo>
                    <a:cubicBezTo>
                      <a:pt x="28" y="142"/>
                      <a:pt x="21" y="140"/>
                      <a:pt x="15" y="136"/>
                    </a:cubicBezTo>
                    <a:cubicBezTo>
                      <a:pt x="9" y="132"/>
                      <a:pt x="4" y="127"/>
                      <a:pt x="2" y="120"/>
                    </a:cubicBezTo>
                    <a:cubicBezTo>
                      <a:pt x="0" y="114"/>
                      <a:pt x="0" y="106"/>
                      <a:pt x="3" y="98"/>
                    </a:cubicBezTo>
                    <a:cubicBezTo>
                      <a:pt x="5" y="89"/>
                      <a:pt x="9" y="81"/>
                      <a:pt x="15" y="72"/>
                    </a:cubicBezTo>
                    <a:close/>
                    <a:moveTo>
                      <a:pt x="140" y="16"/>
                    </a:moveTo>
                    <a:cubicBezTo>
                      <a:pt x="132" y="18"/>
                      <a:pt x="123" y="20"/>
                      <a:pt x="113" y="24"/>
                    </a:cubicBezTo>
                    <a:cubicBezTo>
                      <a:pt x="103" y="28"/>
                      <a:pt x="93" y="33"/>
                      <a:pt x="82" y="39"/>
                    </a:cubicBezTo>
                    <a:cubicBezTo>
                      <a:pt x="70" y="46"/>
                      <a:pt x="59" y="52"/>
                      <a:pt x="50" y="59"/>
                    </a:cubicBezTo>
                    <a:cubicBezTo>
                      <a:pt x="41" y="66"/>
                      <a:pt x="33" y="72"/>
                      <a:pt x="27" y="79"/>
                    </a:cubicBezTo>
                    <a:cubicBezTo>
                      <a:pt x="21" y="85"/>
                      <a:pt x="17" y="91"/>
                      <a:pt x="14" y="98"/>
                    </a:cubicBezTo>
                    <a:cubicBezTo>
                      <a:pt x="12" y="104"/>
                      <a:pt x="11" y="109"/>
                      <a:pt x="13" y="115"/>
                    </a:cubicBezTo>
                    <a:cubicBezTo>
                      <a:pt x="15" y="120"/>
                      <a:pt x="19" y="124"/>
                      <a:pt x="24" y="126"/>
                    </a:cubicBezTo>
                    <a:cubicBezTo>
                      <a:pt x="30" y="127"/>
                      <a:pt x="37" y="128"/>
                      <a:pt x="45" y="126"/>
                    </a:cubicBezTo>
                    <a:cubicBezTo>
                      <a:pt x="53" y="125"/>
                      <a:pt x="62" y="122"/>
                      <a:pt x="72" y="118"/>
                    </a:cubicBezTo>
                    <a:cubicBezTo>
                      <a:pt x="82" y="114"/>
                      <a:pt x="92" y="109"/>
                      <a:pt x="102" y="103"/>
                    </a:cubicBezTo>
                    <a:cubicBezTo>
                      <a:pt x="114" y="97"/>
                      <a:pt x="124" y="91"/>
                      <a:pt x="133" y="84"/>
                    </a:cubicBezTo>
                    <a:cubicBezTo>
                      <a:pt x="142" y="78"/>
                      <a:pt x="149" y="71"/>
                      <a:pt x="155" y="65"/>
                    </a:cubicBezTo>
                    <a:cubicBezTo>
                      <a:pt x="162" y="58"/>
                      <a:pt x="166" y="52"/>
                      <a:pt x="169" y="46"/>
                    </a:cubicBezTo>
                    <a:cubicBezTo>
                      <a:pt x="172" y="39"/>
                      <a:pt x="172" y="34"/>
                      <a:pt x="170" y="28"/>
                    </a:cubicBezTo>
                    <a:cubicBezTo>
                      <a:pt x="169" y="23"/>
                      <a:pt x="165" y="19"/>
                      <a:pt x="160" y="17"/>
                    </a:cubicBezTo>
                    <a:cubicBezTo>
                      <a:pt x="154" y="15"/>
                      <a:pt x="148" y="15"/>
                      <a:pt x="140" y="16"/>
                    </a:cubicBezTo>
                    <a:close/>
                  </a:path>
                </a:pathLst>
              </a:custGeom>
              <a:solidFill>
                <a:srgbClr val="898989"/>
              </a:solidFill>
              <a:ln>
                <a:noFill/>
              </a:ln>
            </p:spPr>
            <p:txBody>
              <a:bodyPr anchor="ctr"/>
              <a:lstStyle/>
              <a:p>
                <a:pPr algn="ctr"/>
                <a:endParaRPr/>
              </a:p>
            </p:txBody>
          </p:sp>
          <p:sp>
            <p:nvSpPr>
              <p:cNvPr id="59" name="ïṩľiḓê">
                <a:extLst>
                  <a:ext uri="{FF2B5EF4-FFF2-40B4-BE49-F238E27FC236}">
                    <a16:creationId xmlns:a16="http://schemas.microsoft.com/office/drawing/2014/main" id="{8A38E0D2-C9D5-4DE1-AE73-7E51FCBF13F6}"/>
                  </a:ext>
                </a:extLst>
              </p:cNvPr>
              <p:cNvSpPr/>
              <p:nvPr/>
            </p:nvSpPr>
            <p:spPr bwMode="auto">
              <a:xfrm>
                <a:off x="3713163" y="3041651"/>
                <a:ext cx="139700" cy="138113"/>
              </a:xfrm>
              <a:custGeom>
                <a:avLst/>
                <a:gdLst>
                  <a:gd name="T0" fmla="*/ 87 w 179"/>
                  <a:gd name="T1" fmla="*/ 32 h 175"/>
                  <a:gd name="T2" fmla="*/ 90 w 179"/>
                  <a:gd name="T3" fmla="*/ 35 h 175"/>
                  <a:gd name="T4" fmla="*/ 94 w 179"/>
                  <a:gd name="T5" fmla="*/ 38 h 175"/>
                  <a:gd name="T6" fmla="*/ 100 w 179"/>
                  <a:gd name="T7" fmla="*/ 37 h 175"/>
                  <a:gd name="T8" fmla="*/ 107 w 179"/>
                  <a:gd name="T9" fmla="*/ 32 h 175"/>
                  <a:gd name="T10" fmla="*/ 119 w 179"/>
                  <a:gd name="T11" fmla="*/ 22 h 175"/>
                  <a:gd name="T12" fmla="*/ 137 w 179"/>
                  <a:gd name="T13" fmla="*/ 6 h 175"/>
                  <a:gd name="T14" fmla="*/ 145 w 179"/>
                  <a:gd name="T15" fmla="*/ 0 h 175"/>
                  <a:gd name="T16" fmla="*/ 163 w 179"/>
                  <a:gd name="T17" fmla="*/ 9 h 175"/>
                  <a:gd name="T18" fmla="*/ 175 w 179"/>
                  <a:gd name="T19" fmla="*/ 23 h 175"/>
                  <a:gd name="T20" fmla="*/ 178 w 179"/>
                  <a:gd name="T21" fmla="*/ 45 h 175"/>
                  <a:gd name="T22" fmla="*/ 169 w 179"/>
                  <a:gd name="T23" fmla="*/ 73 h 175"/>
                  <a:gd name="T24" fmla="*/ 149 w 179"/>
                  <a:gd name="T25" fmla="*/ 105 h 175"/>
                  <a:gd name="T26" fmla="*/ 118 w 179"/>
                  <a:gd name="T27" fmla="*/ 137 h 175"/>
                  <a:gd name="T28" fmla="*/ 83 w 179"/>
                  <a:gd name="T29" fmla="*/ 161 h 175"/>
                  <a:gd name="T30" fmla="*/ 52 w 179"/>
                  <a:gd name="T31" fmla="*/ 173 h 175"/>
                  <a:gd name="T32" fmla="*/ 27 w 179"/>
                  <a:gd name="T33" fmla="*/ 173 h 175"/>
                  <a:gd name="T34" fmla="*/ 12 w 179"/>
                  <a:gd name="T35" fmla="*/ 159 h 175"/>
                  <a:gd name="T36" fmla="*/ 9 w 179"/>
                  <a:gd name="T37" fmla="*/ 143 h 175"/>
                  <a:gd name="T38" fmla="*/ 11 w 179"/>
                  <a:gd name="T39" fmla="*/ 126 h 175"/>
                  <a:gd name="T40" fmla="*/ 2 w 179"/>
                  <a:gd name="T41" fmla="*/ 129 h 175"/>
                  <a:gd name="T42" fmla="*/ 0 w 179"/>
                  <a:gd name="T43" fmla="*/ 124 h 175"/>
                  <a:gd name="T44" fmla="*/ 54 w 179"/>
                  <a:gd name="T45" fmla="*/ 77 h 175"/>
                  <a:gd name="T46" fmla="*/ 56 w 179"/>
                  <a:gd name="T47" fmla="*/ 83 h 175"/>
                  <a:gd name="T48" fmla="*/ 40 w 179"/>
                  <a:gd name="T49" fmla="*/ 101 h 175"/>
                  <a:gd name="T50" fmla="*/ 27 w 179"/>
                  <a:gd name="T51" fmla="*/ 120 h 175"/>
                  <a:gd name="T52" fmla="*/ 20 w 179"/>
                  <a:gd name="T53" fmla="*/ 137 h 175"/>
                  <a:gd name="T54" fmla="*/ 22 w 179"/>
                  <a:gd name="T55" fmla="*/ 152 h 175"/>
                  <a:gd name="T56" fmla="*/ 33 w 179"/>
                  <a:gd name="T57" fmla="*/ 160 h 175"/>
                  <a:gd name="T58" fmla="*/ 52 w 179"/>
                  <a:gd name="T59" fmla="*/ 158 h 175"/>
                  <a:gd name="T60" fmla="*/ 77 w 179"/>
                  <a:gd name="T61" fmla="*/ 145 h 175"/>
                  <a:gd name="T62" fmla="*/ 109 w 179"/>
                  <a:gd name="T63" fmla="*/ 122 h 175"/>
                  <a:gd name="T64" fmla="*/ 135 w 179"/>
                  <a:gd name="T65" fmla="*/ 96 h 175"/>
                  <a:gd name="T66" fmla="*/ 155 w 179"/>
                  <a:gd name="T67" fmla="*/ 70 h 175"/>
                  <a:gd name="T68" fmla="*/ 165 w 179"/>
                  <a:gd name="T69" fmla="*/ 47 h 175"/>
                  <a:gd name="T70" fmla="*/ 164 w 179"/>
                  <a:gd name="T71" fmla="*/ 28 h 175"/>
                  <a:gd name="T72" fmla="*/ 156 w 179"/>
                  <a:gd name="T73" fmla="*/ 20 h 175"/>
                  <a:gd name="T74" fmla="*/ 146 w 179"/>
                  <a:gd name="T75" fmla="*/ 19 h 175"/>
                  <a:gd name="T76" fmla="*/ 134 w 179"/>
                  <a:gd name="T77" fmla="*/ 28 h 175"/>
                  <a:gd name="T78" fmla="*/ 125 w 179"/>
                  <a:gd name="T79" fmla="*/ 36 h 175"/>
                  <a:gd name="T80" fmla="*/ 116 w 179"/>
                  <a:gd name="T81" fmla="*/ 43 h 175"/>
                  <a:gd name="T82" fmla="*/ 108 w 179"/>
                  <a:gd name="T83" fmla="*/ 51 h 175"/>
                  <a:gd name="T84" fmla="*/ 105 w 179"/>
                  <a:gd name="T85" fmla="*/ 59 h 175"/>
                  <a:gd name="T86" fmla="*/ 105 w 179"/>
                  <a:gd name="T87" fmla="*/ 67 h 175"/>
                  <a:gd name="T88" fmla="*/ 107 w 179"/>
                  <a:gd name="T89" fmla="*/ 73 h 175"/>
                  <a:gd name="T90" fmla="*/ 99 w 179"/>
                  <a:gd name="T91" fmla="*/ 80 h 175"/>
                  <a:gd name="T92" fmla="*/ 79 w 179"/>
                  <a:gd name="T93" fmla="*/ 39 h 175"/>
                  <a:gd name="T94" fmla="*/ 87 w 179"/>
                  <a:gd name="T95" fmla="*/ 32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9" h="175">
                    <a:moveTo>
                      <a:pt x="87" y="32"/>
                    </a:moveTo>
                    <a:cubicBezTo>
                      <a:pt x="87" y="33"/>
                      <a:pt x="88" y="34"/>
                      <a:pt x="90" y="35"/>
                    </a:cubicBezTo>
                    <a:cubicBezTo>
                      <a:pt x="91" y="37"/>
                      <a:pt x="92" y="38"/>
                      <a:pt x="94" y="38"/>
                    </a:cubicBezTo>
                    <a:cubicBezTo>
                      <a:pt x="96" y="38"/>
                      <a:pt x="98" y="38"/>
                      <a:pt x="100" y="37"/>
                    </a:cubicBezTo>
                    <a:cubicBezTo>
                      <a:pt x="102" y="36"/>
                      <a:pt x="105" y="34"/>
                      <a:pt x="107" y="32"/>
                    </a:cubicBezTo>
                    <a:cubicBezTo>
                      <a:pt x="119" y="22"/>
                      <a:pt x="119" y="22"/>
                      <a:pt x="119" y="22"/>
                    </a:cubicBezTo>
                    <a:cubicBezTo>
                      <a:pt x="128" y="14"/>
                      <a:pt x="134" y="9"/>
                      <a:pt x="137" y="6"/>
                    </a:cubicBezTo>
                    <a:cubicBezTo>
                      <a:pt x="140" y="4"/>
                      <a:pt x="143" y="2"/>
                      <a:pt x="145" y="0"/>
                    </a:cubicBezTo>
                    <a:cubicBezTo>
                      <a:pt x="152" y="2"/>
                      <a:pt x="158" y="5"/>
                      <a:pt x="163" y="9"/>
                    </a:cubicBezTo>
                    <a:cubicBezTo>
                      <a:pt x="168" y="13"/>
                      <a:pt x="172" y="17"/>
                      <a:pt x="175" y="23"/>
                    </a:cubicBezTo>
                    <a:cubicBezTo>
                      <a:pt x="178" y="29"/>
                      <a:pt x="179" y="36"/>
                      <a:pt x="178" y="45"/>
                    </a:cubicBezTo>
                    <a:cubicBezTo>
                      <a:pt x="177" y="54"/>
                      <a:pt x="174" y="63"/>
                      <a:pt x="169" y="73"/>
                    </a:cubicBezTo>
                    <a:cubicBezTo>
                      <a:pt x="165" y="83"/>
                      <a:pt x="158" y="94"/>
                      <a:pt x="149" y="105"/>
                    </a:cubicBezTo>
                    <a:cubicBezTo>
                      <a:pt x="140" y="116"/>
                      <a:pt x="130" y="126"/>
                      <a:pt x="118" y="137"/>
                    </a:cubicBezTo>
                    <a:cubicBezTo>
                      <a:pt x="106" y="147"/>
                      <a:pt x="94" y="155"/>
                      <a:pt x="83" y="161"/>
                    </a:cubicBezTo>
                    <a:cubicBezTo>
                      <a:pt x="72" y="167"/>
                      <a:pt x="61" y="171"/>
                      <a:pt x="52" y="173"/>
                    </a:cubicBezTo>
                    <a:cubicBezTo>
                      <a:pt x="43" y="175"/>
                      <a:pt x="34" y="175"/>
                      <a:pt x="27" y="173"/>
                    </a:cubicBezTo>
                    <a:cubicBezTo>
                      <a:pt x="21" y="170"/>
                      <a:pt x="15" y="166"/>
                      <a:pt x="12" y="159"/>
                    </a:cubicBezTo>
                    <a:cubicBezTo>
                      <a:pt x="10" y="154"/>
                      <a:pt x="8" y="148"/>
                      <a:pt x="9" y="143"/>
                    </a:cubicBezTo>
                    <a:cubicBezTo>
                      <a:pt x="9" y="137"/>
                      <a:pt x="10" y="131"/>
                      <a:pt x="11" y="126"/>
                    </a:cubicBezTo>
                    <a:cubicBezTo>
                      <a:pt x="2" y="129"/>
                      <a:pt x="2" y="129"/>
                      <a:pt x="2" y="129"/>
                    </a:cubicBezTo>
                    <a:cubicBezTo>
                      <a:pt x="0" y="124"/>
                      <a:pt x="0" y="124"/>
                      <a:pt x="0" y="124"/>
                    </a:cubicBezTo>
                    <a:cubicBezTo>
                      <a:pt x="54" y="77"/>
                      <a:pt x="54" y="77"/>
                      <a:pt x="54" y="77"/>
                    </a:cubicBezTo>
                    <a:cubicBezTo>
                      <a:pt x="56" y="83"/>
                      <a:pt x="56" y="83"/>
                      <a:pt x="56" y="83"/>
                    </a:cubicBezTo>
                    <a:cubicBezTo>
                      <a:pt x="51" y="89"/>
                      <a:pt x="46" y="95"/>
                      <a:pt x="40" y="101"/>
                    </a:cubicBezTo>
                    <a:cubicBezTo>
                      <a:pt x="35" y="108"/>
                      <a:pt x="31" y="114"/>
                      <a:pt x="27" y="120"/>
                    </a:cubicBezTo>
                    <a:cubicBezTo>
                      <a:pt x="24" y="126"/>
                      <a:pt x="22" y="132"/>
                      <a:pt x="20" y="137"/>
                    </a:cubicBezTo>
                    <a:cubicBezTo>
                      <a:pt x="19" y="142"/>
                      <a:pt x="20" y="147"/>
                      <a:pt x="22" y="152"/>
                    </a:cubicBezTo>
                    <a:cubicBezTo>
                      <a:pt x="24" y="156"/>
                      <a:pt x="28" y="159"/>
                      <a:pt x="33" y="160"/>
                    </a:cubicBezTo>
                    <a:cubicBezTo>
                      <a:pt x="38" y="161"/>
                      <a:pt x="44" y="161"/>
                      <a:pt x="52" y="158"/>
                    </a:cubicBezTo>
                    <a:cubicBezTo>
                      <a:pt x="59" y="156"/>
                      <a:pt x="68" y="151"/>
                      <a:pt x="77" y="145"/>
                    </a:cubicBezTo>
                    <a:cubicBezTo>
                      <a:pt x="87" y="139"/>
                      <a:pt x="98" y="131"/>
                      <a:pt x="109" y="122"/>
                    </a:cubicBezTo>
                    <a:cubicBezTo>
                      <a:pt x="119" y="113"/>
                      <a:pt x="127" y="105"/>
                      <a:pt x="135" y="96"/>
                    </a:cubicBezTo>
                    <a:cubicBezTo>
                      <a:pt x="143" y="87"/>
                      <a:pt x="150" y="78"/>
                      <a:pt x="155" y="70"/>
                    </a:cubicBezTo>
                    <a:cubicBezTo>
                      <a:pt x="160" y="62"/>
                      <a:pt x="164" y="54"/>
                      <a:pt x="165" y="47"/>
                    </a:cubicBezTo>
                    <a:cubicBezTo>
                      <a:pt x="167" y="40"/>
                      <a:pt x="166" y="33"/>
                      <a:pt x="164" y="28"/>
                    </a:cubicBezTo>
                    <a:cubicBezTo>
                      <a:pt x="162" y="24"/>
                      <a:pt x="159" y="22"/>
                      <a:pt x="156" y="20"/>
                    </a:cubicBezTo>
                    <a:cubicBezTo>
                      <a:pt x="152" y="18"/>
                      <a:pt x="149" y="18"/>
                      <a:pt x="146" y="19"/>
                    </a:cubicBezTo>
                    <a:cubicBezTo>
                      <a:pt x="142" y="21"/>
                      <a:pt x="138" y="24"/>
                      <a:pt x="134" y="28"/>
                    </a:cubicBezTo>
                    <a:cubicBezTo>
                      <a:pt x="131" y="31"/>
                      <a:pt x="127" y="34"/>
                      <a:pt x="125" y="36"/>
                    </a:cubicBezTo>
                    <a:cubicBezTo>
                      <a:pt x="116" y="43"/>
                      <a:pt x="116" y="43"/>
                      <a:pt x="116" y="43"/>
                    </a:cubicBezTo>
                    <a:cubicBezTo>
                      <a:pt x="113" y="46"/>
                      <a:pt x="110" y="48"/>
                      <a:pt x="108" y="51"/>
                    </a:cubicBezTo>
                    <a:cubicBezTo>
                      <a:pt x="106" y="54"/>
                      <a:pt x="105" y="56"/>
                      <a:pt x="105" y="59"/>
                    </a:cubicBezTo>
                    <a:cubicBezTo>
                      <a:pt x="104" y="61"/>
                      <a:pt x="104" y="64"/>
                      <a:pt x="105" y="67"/>
                    </a:cubicBezTo>
                    <a:cubicBezTo>
                      <a:pt x="106" y="70"/>
                      <a:pt x="106" y="72"/>
                      <a:pt x="107" y="73"/>
                    </a:cubicBezTo>
                    <a:cubicBezTo>
                      <a:pt x="99" y="80"/>
                      <a:pt x="99" y="80"/>
                      <a:pt x="99" y="80"/>
                    </a:cubicBezTo>
                    <a:cubicBezTo>
                      <a:pt x="79" y="39"/>
                      <a:pt x="79" y="39"/>
                      <a:pt x="79" y="39"/>
                    </a:cubicBezTo>
                    <a:lnTo>
                      <a:pt x="87" y="32"/>
                    </a:lnTo>
                    <a:close/>
                  </a:path>
                </a:pathLst>
              </a:custGeom>
              <a:solidFill>
                <a:srgbClr val="898989"/>
              </a:solidFill>
              <a:ln>
                <a:noFill/>
              </a:ln>
            </p:spPr>
            <p:txBody>
              <a:bodyPr anchor="ctr"/>
              <a:lstStyle/>
              <a:p>
                <a:pPr algn="ctr"/>
                <a:endParaRPr/>
              </a:p>
            </p:txBody>
          </p:sp>
          <p:sp>
            <p:nvSpPr>
              <p:cNvPr id="60" name="íşlîḓê">
                <a:extLst>
                  <a:ext uri="{FF2B5EF4-FFF2-40B4-BE49-F238E27FC236}">
                    <a16:creationId xmlns:a16="http://schemas.microsoft.com/office/drawing/2014/main" id="{190AE5E5-83B1-4888-B025-F475A7F9EAA9}"/>
                  </a:ext>
                </a:extLst>
              </p:cNvPr>
              <p:cNvSpPr/>
              <p:nvPr/>
            </p:nvSpPr>
            <p:spPr bwMode="auto">
              <a:xfrm>
                <a:off x="3665538" y="2970213"/>
                <a:ext cx="142875" cy="166688"/>
              </a:xfrm>
              <a:custGeom>
                <a:avLst/>
                <a:gdLst>
                  <a:gd name="T0" fmla="*/ 7 w 182"/>
                  <a:gd name="T1" fmla="*/ 122 h 213"/>
                  <a:gd name="T2" fmla="*/ 10 w 182"/>
                  <a:gd name="T3" fmla="*/ 124 h 213"/>
                  <a:gd name="T4" fmla="*/ 15 w 182"/>
                  <a:gd name="T5" fmla="*/ 124 h 213"/>
                  <a:gd name="T6" fmla="*/ 20 w 182"/>
                  <a:gd name="T7" fmla="*/ 124 h 213"/>
                  <a:gd name="T8" fmla="*/ 29 w 182"/>
                  <a:gd name="T9" fmla="*/ 120 h 213"/>
                  <a:gd name="T10" fmla="*/ 57 w 182"/>
                  <a:gd name="T11" fmla="*/ 105 h 213"/>
                  <a:gd name="T12" fmla="*/ 93 w 182"/>
                  <a:gd name="T13" fmla="*/ 84 h 213"/>
                  <a:gd name="T14" fmla="*/ 105 w 182"/>
                  <a:gd name="T15" fmla="*/ 76 h 213"/>
                  <a:gd name="T16" fmla="*/ 117 w 182"/>
                  <a:gd name="T17" fmla="*/ 65 h 213"/>
                  <a:gd name="T18" fmla="*/ 145 w 182"/>
                  <a:gd name="T19" fmla="*/ 36 h 213"/>
                  <a:gd name="T20" fmla="*/ 150 w 182"/>
                  <a:gd name="T21" fmla="*/ 28 h 213"/>
                  <a:gd name="T22" fmla="*/ 153 w 182"/>
                  <a:gd name="T23" fmla="*/ 21 h 213"/>
                  <a:gd name="T24" fmla="*/ 152 w 182"/>
                  <a:gd name="T25" fmla="*/ 14 h 213"/>
                  <a:gd name="T26" fmla="*/ 150 w 182"/>
                  <a:gd name="T27" fmla="*/ 7 h 213"/>
                  <a:gd name="T28" fmla="*/ 157 w 182"/>
                  <a:gd name="T29" fmla="*/ 0 h 213"/>
                  <a:gd name="T30" fmla="*/ 182 w 182"/>
                  <a:gd name="T31" fmla="*/ 41 h 213"/>
                  <a:gd name="T32" fmla="*/ 175 w 182"/>
                  <a:gd name="T33" fmla="*/ 48 h 213"/>
                  <a:gd name="T34" fmla="*/ 171 w 182"/>
                  <a:gd name="T35" fmla="*/ 44 h 213"/>
                  <a:gd name="T36" fmla="*/ 167 w 182"/>
                  <a:gd name="T37" fmla="*/ 41 h 213"/>
                  <a:gd name="T38" fmla="*/ 161 w 182"/>
                  <a:gd name="T39" fmla="*/ 42 h 213"/>
                  <a:gd name="T40" fmla="*/ 154 w 182"/>
                  <a:gd name="T41" fmla="*/ 48 h 213"/>
                  <a:gd name="T42" fmla="*/ 119 w 182"/>
                  <a:gd name="T43" fmla="*/ 85 h 213"/>
                  <a:gd name="T44" fmla="*/ 113 w 182"/>
                  <a:gd name="T45" fmla="*/ 92 h 213"/>
                  <a:gd name="T46" fmla="*/ 105 w 182"/>
                  <a:gd name="T47" fmla="*/ 105 h 213"/>
                  <a:gd name="T48" fmla="*/ 85 w 182"/>
                  <a:gd name="T49" fmla="*/ 140 h 213"/>
                  <a:gd name="T50" fmla="*/ 66 w 182"/>
                  <a:gd name="T51" fmla="*/ 173 h 213"/>
                  <a:gd name="T52" fmla="*/ 60 w 182"/>
                  <a:gd name="T53" fmla="*/ 186 h 213"/>
                  <a:gd name="T54" fmla="*/ 57 w 182"/>
                  <a:gd name="T55" fmla="*/ 195 h 213"/>
                  <a:gd name="T56" fmla="*/ 57 w 182"/>
                  <a:gd name="T57" fmla="*/ 201 h 213"/>
                  <a:gd name="T58" fmla="*/ 58 w 182"/>
                  <a:gd name="T59" fmla="*/ 206 h 213"/>
                  <a:gd name="T60" fmla="*/ 51 w 182"/>
                  <a:gd name="T61" fmla="*/ 213 h 213"/>
                  <a:gd name="T62" fmla="*/ 28 w 182"/>
                  <a:gd name="T63" fmla="*/ 176 h 213"/>
                  <a:gd name="T64" fmla="*/ 35 w 182"/>
                  <a:gd name="T65" fmla="*/ 168 h 213"/>
                  <a:gd name="T66" fmla="*/ 42 w 182"/>
                  <a:gd name="T67" fmla="*/ 176 h 213"/>
                  <a:gd name="T68" fmla="*/ 47 w 182"/>
                  <a:gd name="T69" fmla="*/ 175 h 213"/>
                  <a:gd name="T70" fmla="*/ 49 w 182"/>
                  <a:gd name="T71" fmla="*/ 172 h 213"/>
                  <a:gd name="T72" fmla="*/ 52 w 182"/>
                  <a:gd name="T73" fmla="*/ 167 h 213"/>
                  <a:gd name="T74" fmla="*/ 57 w 182"/>
                  <a:gd name="T75" fmla="*/ 159 h 213"/>
                  <a:gd name="T76" fmla="*/ 62 w 182"/>
                  <a:gd name="T77" fmla="*/ 150 h 213"/>
                  <a:gd name="T78" fmla="*/ 77 w 182"/>
                  <a:gd name="T79" fmla="*/ 125 h 213"/>
                  <a:gd name="T80" fmla="*/ 95 w 182"/>
                  <a:gd name="T81" fmla="*/ 92 h 213"/>
                  <a:gd name="T82" fmla="*/ 46 w 182"/>
                  <a:gd name="T83" fmla="*/ 120 h 213"/>
                  <a:gd name="T84" fmla="*/ 26 w 182"/>
                  <a:gd name="T85" fmla="*/ 133 h 213"/>
                  <a:gd name="T86" fmla="*/ 23 w 182"/>
                  <a:gd name="T87" fmla="*/ 138 h 213"/>
                  <a:gd name="T88" fmla="*/ 22 w 182"/>
                  <a:gd name="T89" fmla="*/ 143 h 213"/>
                  <a:gd name="T90" fmla="*/ 24 w 182"/>
                  <a:gd name="T91" fmla="*/ 148 h 213"/>
                  <a:gd name="T92" fmla="*/ 25 w 182"/>
                  <a:gd name="T93" fmla="*/ 152 h 213"/>
                  <a:gd name="T94" fmla="*/ 18 w 182"/>
                  <a:gd name="T95" fmla="*/ 160 h 213"/>
                  <a:gd name="T96" fmla="*/ 0 w 182"/>
                  <a:gd name="T97" fmla="*/ 129 h 213"/>
                  <a:gd name="T98" fmla="*/ 7 w 182"/>
                  <a:gd name="T99" fmla="*/ 12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2" h="213">
                    <a:moveTo>
                      <a:pt x="7" y="122"/>
                    </a:moveTo>
                    <a:cubicBezTo>
                      <a:pt x="7" y="123"/>
                      <a:pt x="8" y="123"/>
                      <a:pt x="10" y="124"/>
                    </a:cubicBezTo>
                    <a:cubicBezTo>
                      <a:pt x="12" y="124"/>
                      <a:pt x="13" y="125"/>
                      <a:pt x="15" y="124"/>
                    </a:cubicBezTo>
                    <a:cubicBezTo>
                      <a:pt x="17" y="124"/>
                      <a:pt x="19" y="124"/>
                      <a:pt x="20" y="124"/>
                    </a:cubicBezTo>
                    <a:cubicBezTo>
                      <a:pt x="22" y="123"/>
                      <a:pt x="25" y="122"/>
                      <a:pt x="29" y="120"/>
                    </a:cubicBezTo>
                    <a:cubicBezTo>
                      <a:pt x="39" y="115"/>
                      <a:pt x="48" y="110"/>
                      <a:pt x="57" y="105"/>
                    </a:cubicBezTo>
                    <a:cubicBezTo>
                      <a:pt x="67" y="99"/>
                      <a:pt x="79" y="93"/>
                      <a:pt x="93" y="84"/>
                    </a:cubicBezTo>
                    <a:cubicBezTo>
                      <a:pt x="98" y="81"/>
                      <a:pt x="102" y="79"/>
                      <a:pt x="105" y="76"/>
                    </a:cubicBezTo>
                    <a:cubicBezTo>
                      <a:pt x="108" y="74"/>
                      <a:pt x="112" y="70"/>
                      <a:pt x="117" y="65"/>
                    </a:cubicBezTo>
                    <a:cubicBezTo>
                      <a:pt x="145" y="36"/>
                      <a:pt x="145" y="36"/>
                      <a:pt x="145" y="36"/>
                    </a:cubicBezTo>
                    <a:cubicBezTo>
                      <a:pt x="147" y="33"/>
                      <a:pt x="149" y="31"/>
                      <a:pt x="150" y="28"/>
                    </a:cubicBezTo>
                    <a:cubicBezTo>
                      <a:pt x="152" y="26"/>
                      <a:pt x="153" y="23"/>
                      <a:pt x="153" y="21"/>
                    </a:cubicBezTo>
                    <a:cubicBezTo>
                      <a:pt x="153" y="19"/>
                      <a:pt x="153" y="17"/>
                      <a:pt x="152" y="14"/>
                    </a:cubicBezTo>
                    <a:cubicBezTo>
                      <a:pt x="151" y="11"/>
                      <a:pt x="151" y="9"/>
                      <a:pt x="150" y="7"/>
                    </a:cubicBezTo>
                    <a:cubicBezTo>
                      <a:pt x="157" y="0"/>
                      <a:pt x="157" y="0"/>
                      <a:pt x="157" y="0"/>
                    </a:cubicBezTo>
                    <a:cubicBezTo>
                      <a:pt x="182" y="41"/>
                      <a:pt x="182" y="41"/>
                      <a:pt x="182" y="41"/>
                    </a:cubicBezTo>
                    <a:cubicBezTo>
                      <a:pt x="175" y="48"/>
                      <a:pt x="175" y="48"/>
                      <a:pt x="175" y="48"/>
                    </a:cubicBezTo>
                    <a:cubicBezTo>
                      <a:pt x="174" y="47"/>
                      <a:pt x="173" y="46"/>
                      <a:pt x="171" y="44"/>
                    </a:cubicBezTo>
                    <a:cubicBezTo>
                      <a:pt x="169" y="42"/>
                      <a:pt x="168" y="41"/>
                      <a:pt x="167" y="41"/>
                    </a:cubicBezTo>
                    <a:cubicBezTo>
                      <a:pt x="165" y="40"/>
                      <a:pt x="163" y="41"/>
                      <a:pt x="161" y="42"/>
                    </a:cubicBezTo>
                    <a:cubicBezTo>
                      <a:pt x="159" y="43"/>
                      <a:pt x="156" y="45"/>
                      <a:pt x="154" y="48"/>
                    </a:cubicBezTo>
                    <a:cubicBezTo>
                      <a:pt x="119" y="85"/>
                      <a:pt x="119" y="85"/>
                      <a:pt x="119" y="85"/>
                    </a:cubicBezTo>
                    <a:cubicBezTo>
                      <a:pt x="117" y="86"/>
                      <a:pt x="116" y="89"/>
                      <a:pt x="113" y="92"/>
                    </a:cubicBezTo>
                    <a:cubicBezTo>
                      <a:pt x="111" y="96"/>
                      <a:pt x="108" y="101"/>
                      <a:pt x="105" y="105"/>
                    </a:cubicBezTo>
                    <a:cubicBezTo>
                      <a:pt x="99" y="116"/>
                      <a:pt x="92" y="128"/>
                      <a:pt x="85" y="140"/>
                    </a:cubicBezTo>
                    <a:cubicBezTo>
                      <a:pt x="78" y="153"/>
                      <a:pt x="71" y="164"/>
                      <a:pt x="66" y="173"/>
                    </a:cubicBezTo>
                    <a:cubicBezTo>
                      <a:pt x="63" y="178"/>
                      <a:pt x="61" y="183"/>
                      <a:pt x="60" y="186"/>
                    </a:cubicBezTo>
                    <a:cubicBezTo>
                      <a:pt x="58" y="189"/>
                      <a:pt x="57" y="192"/>
                      <a:pt x="57" y="195"/>
                    </a:cubicBezTo>
                    <a:cubicBezTo>
                      <a:pt x="56" y="197"/>
                      <a:pt x="56" y="199"/>
                      <a:pt x="57" y="201"/>
                    </a:cubicBezTo>
                    <a:cubicBezTo>
                      <a:pt x="57" y="203"/>
                      <a:pt x="57" y="204"/>
                      <a:pt x="58" y="206"/>
                    </a:cubicBezTo>
                    <a:cubicBezTo>
                      <a:pt x="51" y="213"/>
                      <a:pt x="51" y="213"/>
                      <a:pt x="51" y="213"/>
                    </a:cubicBezTo>
                    <a:cubicBezTo>
                      <a:pt x="28" y="176"/>
                      <a:pt x="28" y="176"/>
                      <a:pt x="28" y="176"/>
                    </a:cubicBezTo>
                    <a:cubicBezTo>
                      <a:pt x="35" y="168"/>
                      <a:pt x="35" y="168"/>
                      <a:pt x="35" y="168"/>
                    </a:cubicBezTo>
                    <a:cubicBezTo>
                      <a:pt x="38" y="172"/>
                      <a:pt x="40" y="175"/>
                      <a:pt x="42" y="176"/>
                    </a:cubicBezTo>
                    <a:cubicBezTo>
                      <a:pt x="44" y="177"/>
                      <a:pt x="45" y="176"/>
                      <a:pt x="47" y="175"/>
                    </a:cubicBezTo>
                    <a:cubicBezTo>
                      <a:pt x="47" y="174"/>
                      <a:pt x="48" y="173"/>
                      <a:pt x="49" y="172"/>
                    </a:cubicBezTo>
                    <a:cubicBezTo>
                      <a:pt x="50" y="171"/>
                      <a:pt x="51" y="169"/>
                      <a:pt x="52" y="167"/>
                    </a:cubicBezTo>
                    <a:cubicBezTo>
                      <a:pt x="54" y="165"/>
                      <a:pt x="55" y="162"/>
                      <a:pt x="57" y="159"/>
                    </a:cubicBezTo>
                    <a:cubicBezTo>
                      <a:pt x="59" y="156"/>
                      <a:pt x="61" y="153"/>
                      <a:pt x="62" y="150"/>
                    </a:cubicBezTo>
                    <a:cubicBezTo>
                      <a:pt x="67" y="141"/>
                      <a:pt x="72" y="133"/>
                      <a:pt x="77" y="125"/>
                    </a:cubicBezTo>
                    <a:cubicBezTo>
                      <a:pt x="81" y="116"/>
                      <a:pt x="88" y="106"/>
                      <a:pt x="95" y="92"/>
                    </a:cubicBezTo>
                    <a:cubicBezTo>
                      <a:pt x="74" y="104"/>
                      <a:pt x="58" y="113"/>
                      <a:pt x="46" y="120"/>
                    </a:cubicBezTo>
                    <a:cubicBezTo>
                      <a:pt x="35" y="126"/>
                      <a:pt x="28" y="131"/>
                      <a:pt x="26" y="133"/>
                    </a:cubicBezTo>
                    <a:cubicBezTo>
                      <a:pt x="24" y="134"/>
                      <a:pt x="23" y="136"/>
                      <a:pt x="23" y="138"/>
                    </a:cubicBezTo>
                    <a:cubicBezTo>
                      <a:pt x="22" y="139"/>
                      <a:pt x="22" y="141"/>
                      <a:pt x="22" y="143"/>
                    </a:cubicBezTo>
                    <a:cubicBezTo>
                      <a:pt x="22" y="145"/>
                      <a:pt x="23" y="146"/>
                      <a:pt x="24" y="148"/>
                    </a:cubicBezTo>
                    <a:cubicBezTo>
                      <a:pt x="24" y="149"/>
                      <a:pt x="25" y="151"/>
                      <a:pt x="25" y="152"/>
                    </a:cubicBezTo>
                    <a:cubicBezTo>
                      <a:pt x="18" y="160"/>
                      <a:pt x="18" y="160"/>
                      <a:pt x="18" y="160"/>
                    </a:cubicBezTo>
                    <a:cubicBezTo>
                      <a:pt x="0" y="129"/>
                      <a:pt x="0" y="129"/>
                      <a:pt x="0" y="129"/>
                    </a:cubicBezTo>
                    <a:lnTo>
                      <a:pt x="7" y="122"/>
                    </a:lnTo>
                    <a:close/>
                  </a:path>
                </a:pathLst>
              </a:custGeom>
              <a:solidFill>
                <a:srgbClr val="898989"/>
              </a:solidFill>
              <a:ln>
                <a:noFill/>
              </a:ln>
            </p:spPr>
            <p:txBody>
              <a:bodyPr anchor="ctr"/>
              <a:lstStyle/>
              <a:p>
                <a:pPr algn="ctr"/>
                <a:endParaRPr/>
              </a:p>
            </p:txBody>
          </p:sp>
          <p:sp>
            <p:nvSpPr>
              <p:cNvPr id="61" name="íşlîḍè">
                <a:extLst>
                  <a:ext uri="{FF2B5EF4-FFF2-40B4-BE49-F238E27FC236}">
                    <a16:creationId xmlns:a16="http://schemas.microsoft.com/office/drawing/2014/main" id="{1D314AFA-24F0-4418-B57F-7984EE2C1E5D}"/>
                  </a:ext>
                </a:extLst>
              </p:cNvPr>
              <p:cNvSpPr/>
              <p:nvPr/>
            </p:nvSpPr>
            <p:spPr bwMode="auto">
              <a:xfrm>
                <a:off x="2770188" y="3314701"/>
                <a:ext cx="93663" cy="185738"/>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2" name="îšļîďê">
                <a:extLst>
                  <a:ext uri="{FF2B5EF4-FFF2-40B4-BE49-F238E27FC236}">
                    <a16:creationId xmlns:a16="http://schemas.microsoft.com/office/drawing/2014/main" id="{95964BC1-EDD8-4C6B-A8A4-BCD51549F4AD}"/>
                  </a:ext>
                </a:extLst>
              </p:cNvPr>
              <p:cNvSpPr/>
              <p:nvPr/>
            </p:nvSpPr>
            <p:spPr bwMode="auto">
              <a:xfrm>
                <a:off x="2841626" y="3314701"/>
                <a:ext cx="100013" cy="185738"/>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3" name="ïSľïḑé">
                <a:extLst>
                  <a:ext uri="{FF2B5EF4-FFF2-40B4-BE49-F238E27FC236}">
                    <a16:creationId xmlns:a16="http://schemas.microsoft.com/office/drawing/2014/main" id="{D7F49286-CBF8-41C3-B569-45BE31D90595}"/>
                  </a:ext>
                </a:extLst>
              </p:cNvPr>
              <p:cNvSpPr/>
              <p:nvPr/>
            </p:nvSpPr>
            <p:spPr bwMode="auto">
              <a:xfrm>
                <a:off x="2825751" y="3427413"/>
                <a:ext cx="39688" cy="23813"/>
              </a:xfrm>
              <a:prstGeom prst="rect">
                <a:avLst/>
              </a:prstGeom>
              <a:grpFill/>
              <a:ln>
                <a:noFill/>
              </a:ln>
            </p:spPr>
            <p:txBody>
              <a:bodyPr anchor="ctr"/>
              <a:lstStyle/>
              <a:p>
                <a:pPr algn="ctr"/>
                <a:endParaRPr/>
              </a:p>
            </p:txBody>
          </p:sp>
          <p:sp>
            <p:nvSpPr>
              <p:cNvPr id="64" name="í$ḻïḍê">
                <a:extLst>
                  <a:ext uri="{FF2B5EF4-FFF2-40B4-BE49-F238E27FC236}">
                    <a16:creationId xmlns:a16="http://schemas.microsoft.com/office/drawing/2014/main" id="{D74B1558-E4C2-4A51-961C-B0B2050D01E1}"/>
                  </a:ext>
                </a:extLst>
              </p:cNvPr>
              <p:cNvSpPr/>
              <p:nvPr/>
            </p:nvSpPr>
            <p:spPr bwMode="auto">
              <a:xfrm>
                <a:off x="2916238" y="3314701"/>
                <a:ext cx="95250" cy="185738"/>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5" name="is1íḋe">
                <a:extLst>
                  <a:ext uri="{FF2B5EF4-FFF2-40B4-BE49-F238E27FC236}">
                    <a16:creationId xmlns:a16="http://schemas.microsoft.com/office/drawing/2014/main" id="{F531C9B4-9F6F-4D2F-A2BB-37B78A40E143}"/>
                  </a:ext>
                </a:extLst>
              </p:cNvPr>
              <p:cNvSpPr/>
              <p:nvPr/>
            </p:nvSpPr>
            <p:spPr bwMode="auto">
              <a:xfrm>
                <a:off x="2987676" y="3314701"/>
                <a:ext cx="93663" cy="185738"/>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6" name="iṩlîḓé">
                <a:extLst>
                  <a:ext uri="{FF2B5EF4-FFF2-40B4-BE49-F238E27FC236}">
                    <a16:creationId xmlns:a16="http://schemas.microsoft.com/office/drawing/2014/main" id="{16B03EE1-7118-4778-B690-5809D06C083F}"/>
                  </a:ext>
                </a:extLst>
              </p:cNvPr>
              <p:cNvSpPr/>
              <p:nvPr/>
            </p:nvSpPr>
            <p:spPr bwMode="auto">
              <a:xfrm>
                <a:off x="2965451" y="3475038"/>
                <a:ext cx="39688" cy="25400"/>
              </a:xfrm>
              <a:prstGeom prst="rect">
                <a:avLst/>
              </a:prstGeom>
              <a:grpFill/>
              <a:ln>
                <a:noFill/>
              </a:ln>
            </p:spPr>
            <p:txBody>
              <a:bodyPr anchor="ctr"/>
              <a:lstStyle/>
              <a:p>
                <a:pPr algn="ctr"/>
                <a:endParaRPr/>
              </a:p>
            </p:txBody>
          </p:sp>
          <p:sp>
            <p:nvSpPr>
              <p:cNvPr id="67" name="ïṩ1îḑê">
                <a:extLst>
                  <a:ext uri="{FF2B5EF4-FFF2-40B4-BE49-F238E27FC236}">
                    <a16:creationId xmlns:a16="http://schemas.microsoft.com/office/drawing/2014/main" id="{8002943E-DC56-40A4-99FC-AA3A901F76B1}"/>
                  </a:ext>
                </a:extLst>
              </p:cNvPr>
              <p:cNvSpPr/>
              <p:nvPr/>
            </p:nvSpPr>
            <p:spPr bwMode="auto">
              <a:xfrm>
                <a:off x="2700338" y="3032126"/>
                <a:ext cx="776288" cy="519113"/>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8" name="ïṡľîdé">
                <a:extLst>
                  <a:ext uri="{FF2B5EF4-FFF2-40B4-BE49-F238E27FC236}">
                    <a16:creationId xmlns:a16="http://schemas.microsoft.com/office/drawing/2014/main" id="{BA82DD9C-7DFD-48DC-9A24-BA46B82FD344}"/>
                  </a:ext>
                </a:extLst>
              </p:cNvPr>
              <p:cNvSpPr/>
              <p:nvPr/>
            </p:nvSpPr>
            <p:spPr bwMode="auto">
              <a:xfrm>
                <a:off x="3200401" y="3295651"/>
                <a:ext cx="111125" cy="250825"/>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sp>
            <p:nvSpPr>
              <p:cNvPr id="69" name="îśľîdé">
                <a:extLst>
                  <a:ext uri="{FF2B5EF4-FFF2-40B4-BE49-F238E27FC236}">
                    <a16:creationId xmlns:a16="http://schemas.microsoft.com/office/drawing/2014/main" id="{68A04A8A-2388-4CCF-B455-617ABCDF986E}"/>
                  </a:ext>
                </a:extLst>
              </p:cNvPr>
              <p:cNvSpPr/>
              <p:nvPr/>
            </p:nvSpPr>
            <p:spPr bwMode="auto">
              <a:xfrm>
                <a:off x="3097213" y="2620963"/>
                <a:ext cx="166688" cy="196850"/>
              </a:xfrm>
              <a:custGeom>
                <a:avLst/>
                <a:gdLst>
                  <a:gd name="T0" fmla="*/ 55 w 212"/>
                  <a:gd name="T1" fmla="*/ 251 h 251"/>
                  <a:gd name="T2" fmla="*/ 38 w 212"/>
                  <a:gd name="T3" fmla="*/ 231 h 251"/>
                  <a:gd name="T4" fmla="*/ 23 w 212"/>
                  <a:gd name="T5" fmla="*/ 219 h 251"/>
                  <a:gd name="T6" fmla="*/ 50 w 212"/>
                  <a:gd name="T7" fmla="*/ 216 h 251"/>
                  <a:gd name="T8" fmla="*/ 58 w 212"/>
                  <a:gd name="T9" fmla="*/ 153 h 251"/>
                  <a:gd name="T10" fmla="*/ 61 w 212"/>
                  <a:gd name="T11" fmla="*/ 136 h 251"/>
                  <a:gd name="T12" fmla="*/ 59 w 212"/>
                  <a:gd name="T13" fmla="*/ 133 h 251"/>
                  <a:gd name="T14" fmla="*/ 13 w 212"/>
                  <a:gd name="T15" fmla="*/ 197 h 251"/>
                  <a:gd name="T16" fmla="*/ 13 w 212"/>
                  <a:gd name="T17" fmla="*/ 195 h 251"/>
                  <a:gd name="T18" fmla="*/ 0 w 212"/>
                  <a:gd name="T19" fmla="*/ 178 h 251"/>
                  <a:gd name="T20" fmla="*/ 26 w 212"/>
                  <a:gd name="T21" fmla="*/ 154 h 251"/>
                  <a:gd name="T22" fmla="*/ 61 w 212"/>
                  <a:gd name="T23" fmla="*/ 114 h 251"/>
                  <a:gd name="T24" fmla="*/ 68 w 212"/>
                  <a:gd name="T25" fmla="*/ 80 h 251"/>
                  <a:gd name="T26" fmla="*/ 67 w 212"/>
                  <a:gd name="T27" fmla="*/ 79 h 251"/>
                  <a:gd name="T28" fmla="*/ 64 w 212"/>
                  <a:gd name="T29" fmla="*/ 84 h 251"/>
                  <a:gd name="T30" fmla="*/ 48 w 212"/>
                  <a:gd name="T31" fmla="*/ 60 h 251"/>
                  <a:gd name="T32" fmla="*/ 66 w 212"/>
                  <a:gd name="T33" fmla="*/ 54 h 251"/>
                  <a:gd name="T34" fmla="*/ 76 w 212"/>
                  <a:gd name="T35" fmla="*/ 45 h 251"/>
                  <a:gd name="T36" fmla="*/ 84 w 212"/>
                  <a:gd name="T37" fmla="*/ 6 h 251"/>
                  <a:gd name="T38" fmla="*/ 101 w 212"/>
                  <a:gd name="T39" fmla="*/ 11 h 251"/>
                  <a:gd name="T40" fmla="*/ 109 w 212"/>
                  <a:gd name="T41" fmla="*/ 24 h 251"/>
                  <a:gd name="T42" fmla="*/ 107 w 212"/>
                  <a:gd name="T43" fmla="*/ 31 h 251"/>
                  <a:gd name="T44" fmla="*/ 116 w 212"/>
                  <a:gd name="T45" fmla="*/ 46 h 251"/>
                  <a:gd name="T46" fmla="*/ 86 w 212"/>
                  <a:gd name="T47" fmla="*/ 97 h 251"/>
                  <a:gd name="T48" fmla="*/ 71 w 212"/>
                  <a:gd name="T49" fmla="*/ 216 h 251"/>
                  <a:gd name="T50" fmla="*/ 108 w 212"/>
                  <a:gd name="T51" fmla="*/ 198 h 251"/>
                  <a:gd name="T52" fmla="*/ 120 w 212"/>
                  <a:gd name="T53" fmla="*/ 172 h 251"/>
                  <a:gd name="T54" fmla="*/ 109 w 212"/>
                  <a:gd name="T55" fmla="*/ 138 h 251"/>
                  <a:gd name="T56" fmla="*/ 128 w 212"/>
                  <a:gd name="T57" fmla="*/ 153 h 251"/>
                  <a:gd name="T58" fmla="*/ 133 w 212"/>
                  <a:gd name="T59" fmla="*/ 154 h 251"/>
                  <a:gd name="T60" fmla="*/ 142 w 212"/>
                  <a:gd name="T61" fmla="*/ 130 h 251"/>
                  <a:gd name="T62" fmla="*/ 126 w 212"/>
                  <a:gd name="T63" fmla="*/ 131 h 251"/>
                  <a:gd name="T64" fmla="*/ 123 w 212"/>
                  <a:gd name="T65" fmla="*/ 118 h 251"/>
                  <a:gd name="T66" fmla="*/ 137 w 212"/>
                  <a:gd name="T67" fmla="*/ 76 h 251"/>
                  <a:gd name="T68" fmla="*/ 108 w 212"/>
                  <a:gd name="T69" fmla="*/ 92 h 251"/>
                  <a:gd name="T70" fmla="*/ 100 w 212"/>
                  <a:gd name="T71" fmla="*/ 89 h 251"/>
                  <a:gd name="T72" fmla="*/ 100 w 212"/>
                  <a:gd name="T73" fmla="*/ 86 h 251"/>
                  <a:gd name="T74" fmla="*/ 96 w 212"/>
                  <a:gd name="T75" fmla="*/ 83 h 251"/>
                  <a:gd name="T76" fmla="*/ 96 w 212"/>
                  <a:gd name="T77" fmla="*/ 80 h 251"/>
                  <a:gd name="T78" fmla="*/ 139 w 212"/>
                  <a:gd name="T79" fmla="*/ 51 h 251"/>
                  <a:gd name="T80" fmla="*/ 157 w 212"/>
                  <a:gd name="T81" fmla="*/ 0 h 251"/>
                  <a:gd name="T82" fmla="*/ 179 w 212"/>
                  <a:gd name="T83" fmla="*/ 16 h 251"/>
                  <a:gd name="T84" fmla="*/ 180 w 212"/>
                  <a:gd name="T85" fmla="*/ 27 h 251"/>
                  <a:gd name="T86" fmla="*/ 186 w 212"/>
                  <a:gd name="T87" fmla="*/ 34 h 251"/>
                  <a:gd name="T88" fmla="*/ 189 w 212"/>
                  <a:gd name="T89" fmla="*/ 35 h 251"/>
                  <a:gd name="T90" fmla="*/ 190 w 212"/>
                  <a:gd name="T91" fmla="*/ 43 h 251"/>
                  <a:gd name="T92" fmla="*/ 176 w 212"/>
                  <a:gd name="T93" fmla="*/ 51 h 251"/>
                  <a:gd name="T94" fmla="*/ 176 w 212"/>
                  <a:gd name="T95" fmla="*/ 54 h 251"/>
                  <a:gd name="T96" fmla="*/ 170 w 212"/>
                  <a:gd name="T97" fmla="*/ 56 h 251"/>
                  <a:gd name="T98" fmla="*/ 148 w 212"/>
                  <a:gd name="T99" fmla="*/ 113 h 251"/>
                  <a:gd name="T100" fmla="*/ 165 w 212"/>
                  <a:gd name="T101" fmla="*/ 138 h 251"/>
                  <a:gd name="T102" fmla="*/ 147 w 212"/>
                  <a:gd name="T103" fmla="*/ 174 h 251"/>
                  <a:gd name="T104" fmla="*/ 169 w 212"/>
                  <a:gd name="T105" fmla="*/ 200 h 251"/>
                  <a:gd name="T106" fmla="*/ 211 w 212"/>
                  <a:gd name="T107" fmla="*/ 211 h 251"/>
                  <a:gd name="T108" fmla="*/ 212 w 212"/>
                  <a:gd name="T109" fmla="*/ 215 h 251"/>
                  <a:gd name="T110" fmla="*/ 151 w 212"/>
                  <a:gd name="T111" fmla="*/ 234 h 251"/>
                  <a:gd name="T112" fmla="*/ 131 w 212"/>
                  <a:gd name="T113" fmla="*/ 196 h 251"/>
                  <a:gd name="T114" fmla="*/ 78 w 212"/>
                  <a:gd name="T115" fmla="*/ 241 h 251"/>
                  <a:gd name="T116" fmla="*/ 70 w 212"/>
                  <a:gd name="T117" fmla="*/ 231 h 251"/>
                  <a:gd name="T118" fmla="*/ 55 w 212"/>
                  <a:gd name="T119" fmla="*/ 25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1">
                    <a:moveTo>
                      <a:pt x="55" y="251"/>
                    </a:moveTo>
                    <a:cubicBezTo>
                      <a:pt x="49" y="241"/>
                      <a:pt x="45" y="236"/>
                      <a:pt x="38" y="231"/>
                    </a:cubicBezTo>
                    <a:cubicBezTo>
                      <a:pt x="35" y="221"/>
                      <a:pt x="26" y="223"/>
                      <a:pt x="23" y="219"/>
                    </a:cubicBezTo>
                    <a:cubicBezTo>
                      <a:pt x="23" y="210"/>
                      <a:pt x="40" y="220"/>
                      <a:pt x="50" y="216"/>
                    </a:cubicBezTo>
                    <a:cubicBezTo>
                      <a:pt x="51" y="212"/>
                      <a:pt x="51" y="212"/>
                      <a:pt x="58" y="153"/>
                    </a:cubicBezTo>
                    <a:cubicBezTo>
                      <a:pt x="59" y="147"/>
                      <a:pt x="60" y="141"/>
                      <a:pt x="61" y="136"/>
                    </a:cubicBezTo>
                    <a:cubicBezTo>
                      <a:pt x="60" y="135"/>
                      <a:pt x="60" y="134"/>
                      <a:pt x="59" y="133"/>
                    </a:cubicBezTo>
                    <a:cubicBezTo>
                      <a:pt x="53" y="145"/>
                      <a:pt x="26" y="199"/>
                      <a:pt x="13" y="197"/>
                    </a:cubicBezTo>
                    <a:cubicBezTo>
                      <a:pt x="13" y="196"/>
                      <a:pt x="13" y="195"/>
                      <a:pt x="13" y="195"/>
                    </a:cubicBezTo>
                    <a:cubicBezTo>
                      <a:pt x="5" y="192"/>
                      <a:pt x="0" y="184"/>
                      <a:pt x="0" y="178"/>
                    </a:cubicBezTo>
                    <a:cubicBezTo>
                      <a:pt x="6" y="171"/>
                      <a:pt x="23" y="166"/>
                      <a:pt x="26" y="154"/>
                    </a:cubicBezTo>
                    <a:cubicBezTo>
                      <a:pt x="37" y="143"/>
                      <a:pt x="49" y="120"/>
                      <a:pt x="61" y="114"/>
                    </a:cubicBezTo>
                    <a:cubicBezTo>
                      <a:pt x="65" y="101"/>
                      <a:pt x="66" y="92"/>
                      <a:pt x="68" y="80"/>
                    </a:cubicBezTo>
                    <a:cubicBezTo>
                      <a:pt x="68" y="80"/>
                      <a:pt x="67" y="79"/>
                      <a:pt x="67" y="79"/>
                    </a:cubicBezTo>
                    <a:cubicBezTo>
                      <a:pt x="65" y="81"/>
                      <a:pt x="65" y="81"/>
                      <a:pt x="64" y="84"/>
                    </a:cubicBezTo>
                    <a:cubicBezTo>
                      <a:pt x="57" y="82"/>
                      <a:pt x="46" y="67"/>
                      <a:pt x="48" y="60"/>
                    </a:cubicBezTo>
                    <a:cubicBezTo>
                      <a:pt x="63" y="54"/>
                      <a:pt x="63" y="54"/>
                      <a:pt x="66" y="54"/>
                    </a:cubicBezTo>
                    <a:cubicBezTo>
                      <a:pt x="69" y="48"/>
                      <a:pt x="73" y="50"/>
                      <a:pt x="76" y="45"/>
                    </a:cubicBezTo>
                    <a:cubicBezTo>
                      <a:pt x="79" y="32"/>
                      <a:pt x="82" y="19"/>
                      <a:pt x="84" y="6"/>
                    </a:cubicBezTo>
                    <a:cubicBezTo>
                      <a:pt x="91" y="0"/>
                      <a:pt x="92" y="2"/>
                      <a:pt x="101" y="11"/>
                    </a:cubicBezTo>
                    <a:cubicBezTo>
                      <a:pt x="102" y="14"/>
                      <a:pt x="104" y="21"/>
                      <a:pt x="109" y="24"/>
                    </a:cubicBezTo>
                    <a:cubicBezTo>
                      <a:pt x="109" y="26"/>
                      <a:pt x="108" y="29"/>
                      <a:pt x="107" y="31"/>
                    </a:cubicBezTo>
                    <a:cubicBezTo>
                      <a:pt x="114" y="33"/>
                      <a:pt x="115" y="32"/>
                      <a:pt x="116" y="46"/>
                    </a:cubicBezTo>
                    <a:cubicBezTo>
                      <a:pt x="93" y="68"/>
                      <a:pt x="95" y="61"/>
                      <a:pt x="86" y="97"/>
                    </a:cubicBezTo>
                    <a:cubicBezTo>
                      <a:pt x="80" y="134"/>
                      <a:pt x="75" y="175"/>
                      <a:pt x="71" y="216"/>
                    </a:cubicBezTo>
                    <a:cubicBezTo>
                      <a:pt x="78" y="233"/>
                      <a:pt x="102" y="203"/>
                      <a:pt x="108" y="198"/>
                    </a:cubicBezTo>
                    <a:cubicBezTo>
                      <a:pt x="114" y="189"/>
                      <a:pt x="119" y="182"/>
                      <a:pt x="120" y="172"/>
                    </a:cubicBezTo>
                    <a:cubicBezTo>
                      <a:pt x="114" y="160"/>
                      <a:pt x="109" y="149"/>
                      <a:pt x="109" y="138"/>
                    </a:cubicBezTo>
                    <a:cubicBezTo>
                      <a:pt x="115" y="140"/>
                      <a:pt x="124" y="142"/>
                      <a:pt x="128" y="153"/>
                    </a:cubicBezTo>
                    <a:cubicBezTo>
                      <a:pt x="130" y="153"/>
                      <a:pt x="131" y="154"/>
                      <a:pt x="133" y="154"/>
                    </a:cubicBezTo>
                    <a:cubicBezTo>
                      <a:pt x="141" y="135"/>
                      <a:pt x="141" y="135"/>
                      <a:pt x="142" y="130"/>
                    </a:cubicBezTo>
                    <a:cubicBezTo>
                      <a:pt x="136" y="129"/>
                      <a:pt x="130" y="132"/>
                      <a:pt x="126" y="131"/>
                    </a:cubicBezTo>
                    <a:cubicBezTo>
                      <a:pt x="124" y="124"/>
                      <a:pt x="122" y="123"/>
                      <a:pt x="123" y="118"/>
                    </a:cubicBezTo>
                    <a:cubicBezTo>
                      <a:pt x="128" y="115"/>
                      <a:pt x="136" y="79"/>
                      <a:pt x="137" y="76"/>
                    </a:cubicBezTo>
                    <a:cubicBezTo>
                      <a:pt x="128" y="75"/>
                      <a:pt x="121" y="94"/>
                      <a:pt x="108" y="92"/>
                    </a:cubicBezTo>
                    <a:cubicBezTo>
                      <a:pt x="108" y="91"/>
                      <a:pt x="108" y="91"/>
                      <a:pt x="100" y="89"/>
                    </a:cubicBezTo>
                    <a:cubicBezTo>
                      <a:pt x="100" y="88"/>
                      <a:pt x="100" y="87"/>
                      <a:pt x="100" y="86"/>
                    </a:cubicBezTo>
                    <a:cubicBezTo>
                      <a:pt x="99" y="85"/>
                      <a:pt x="97" y="84"/>
                      <a:pt x="96" y="83"/>
                    </a:cubicBezTo>
                    <a:cubicBezTo>
                      <a:pt x="96" y="82"/>
                      <a:pt x="96" y="81"/>
                      <a:pt x="96" y="80"/>
                    </a:cubicBezTo>
                    <a:cubicBezTo>
                      <a:pt x="109" y="71"/>
                      <a:pt x="127" y="63"/>
                      <a:pt x="139" y="51"/>
                    </a:cubicBezTo>
                    <a:cubicBezTo>
                      <a:pt x="151" y="49"/>
                      <a:pt x="156" y="12"/>
                      <a:pt x="157" y="0"/>
                    </a:cubicBezTo>
                    <a:cubicBezTo>
                      <a:pt x="166" y="2"/>
                      <a:pt x="169" y="10"/>
                      <a:pt x="179" y="16"/>
                    </a:cubicBezTo>
                    <a:cubicBezTo>
                      <a:pt x="179" y="20"/>
                      <a:pt x="180" y="23"/>
                      <a:pt x="180" y="27"/>
                    </a:cubicBezTo>
                    <a:cubicBezTo>
                      <a:pt x="183" y="28"/>
                      <a:pt x="185" y="28"/>
                      <a:pt x="186" y="34"/>
                    </a:cubicBezTo>
                    <a:cubicBezTo>
                      <a:pt x="187" y="35"/>
                      <a:pt x="188" y="35"/>
                      <a:pt x="189" y="35"/>
                    </a:cubicBezTo>
                    <a:cubicBezTo>
                      <a:pt x="189" y="38"/>
                      <a:pt x="189" y="40"/>
                      <a:pt x="190" y="43"/>
                    </a:cubicBezTo>
                    <a:cubicBezTo>
                      <a:pt x="185" y="46"/>
                      <a:pt x="182" y="49"/>
                      <a:pt x="176" y="51"/>
                    </a:cubicBezTo>
                    <a:cubicBezTo>
                      <a:pt x="176" y="52"/>
                      <a:pt x="176" y="53"/>
                      <a:pt x="176" y="54"/>
                    </a:cubicBezTo>
                    <a:cubicBezTo>
                      <a:pt x="174" y="55"/>
                      <a:pt x="172" y="55"/>
                      <a:pt x="170" y="56"/>
                    </a:cubicBezTo>
                    <a:cubicBezTo>
                      <a:pt x="159" y="75"/>
                      <a:pt x="152" y="88"/>
                      <a:pt x="148" y="113"/>
                    </a:cubicBezTo>
                    <a:cubicBezTo>
                      <a:pt x="163" y="117"/>
                      <a:pt x="167" y="115"/>
                      <a:pt x="165" y="138"/>
                    </a:cubicBezTo>
                    <a:cubicBezTo>
                      <a:pt x="158" y="146"/>
                      <a:pt x="149" y="161"/>
                      <a:pt x="147" y="174"/>
                    </a:cubicBezTo>
                    <a:cubicBezTo>
                      <a:pt x="155" y="182"/>
                      <a:pt x="162" y="191"/>
                      <a:pt x="169" y="200"/>
                    </a:cubicBezTo>
                    <a:cubicBezTo>
                      <a:pt x="181" y="208"/>
                      <a:pt x="197" y="209"/>
                      <a:pt x="211" y="211"/>
                    </a:cubicBezTo>
                    <a:cubicBezTo>
                      <a:pt x="212" y="213"/>
                      <a:pt x="212" y="213"/>
                      <a:pt x="212" y="215"/>
                    </a:cubicBezTo>
                    <a:cubicBezTo>
                      <a:pt x="195" y="228"/>
                      <a:pt x="170" y="236"/>
                      <a:pt x="151" y="234"/>
                    </a:cubicBezTo>
                    <a:cubicBezTo>
                      <a:pt x="143" y="220"/>
                      <a:pt x="139" y="207"/>
                      <a:pt x="131" y="196"/>
                    </a:cubicBezTo>
                    <a:cubicBezTo>
                      <a:pt x="120" y="211"/>
                      <a:pt x="95" y="241"/>
                      <a:pt x="78" y="241"/>
                    </a:cubicBezTo>
                    <a:cubicBezTo>
                      <a:pt x="75" y="235"/>
                      <a:pt x="72" y="232"/>
                      <a:pt x="70" y="231"/>
                    </a:cubicBezTo>
                    <a:cubicBezTo>
                      <a:pt x="68" y="241"/>
                      <a:pt x="64" y="248"/>
                      <a:pt x="55" y="251"/>
                    </a:cubicBezTo>
                    <a:close/>
                  </a:path>
                </a:pathLst>
              </a:custGeom>
              <a:solidFill>
                <a:srgbClr val="E60012"/>
              </a:solidFill>
              <a:ln>
                <a:noFill/>
              </a:ln>
            </p:spPr>
            <p:txBody>
              <a:bodyPr anchor="ctr"/>
              <a:lstStyle/>
              <a:p>
                <a:pPr algn="ctr"/>
                <a:endParaRPr/>
              </a:p>
            </p:txBody>
          </p:sp>
          <p:sp>
            <p:nvSpPr>
              <p:cNvPr id="70" name="ïṩļíḑè">
                <a:extLst>
                  <a:ext uri="{FF2B5EF4-FFF2-40B4-BE49-F238E27FC236}">
                    <a16:creationId xmlns:a16="http://schemas.microsoft.com/office/drawing/2014/main" id="{49924D84-489C-4463-9732-8D29E6D53278}"/>
                  </a:ext>
                </a:extLst>
              </p:cNvPr>
              <p:cNvSpPr/>
              <p:nvPr/>
            </p:nvSpPr>
            <p:spPr bwMode="auto">
              <a:xfrm>
                <a:off x="3298826" y="2668588"/>
                <a:ext cx="149225" cy="203200"/>
              </a:xfrm>
              <a:custGeom>
                <a:avLst/>
                <a:gdLst>
                  <a:gd name="T0" fmla="*/ 2 w 190"/>
                  <a:gd name="T1" fmla="*/ 167 h 259"/>
                  <a:gd name="T2" fmla="*/ 86 w 190"/>
                  <a:gd name="T3" fmla="*/ 136 h 259"/>
                  <a:gd name="T4" fmla="*/ 44 w 190"/>
                  <a:gd name="T5" fmla="*/ 140 h 259"/>
                  <a:gd name="T6" fmla="*/ 55 w 190"/>
                  <a:gd name="T7" fmla="*/ 107 h 259"/>
                  <a:gd name="T8" fmla="*/ 132 w 190"/>
                  <a:gd name="T9" fmla="*/ 66 h 259"/>
                  <a:gd name="T10" fmla="*/ 164 w 190"/>
                  <a:gd name="T11" fmla="*/ 3 h 259"/>
                  <a:gd name="T12" fmla="*/ 143 w 190"/>
                  <a:gd name="T13" fmla="*/ 105 h 259"/>
                  <a:gd name="T14" fmla="*/ 149 w 190"/>
                  <a:gd name="T15" fmla="*/ 129 h 259"/>
                  <a:gd name="T16" fmla="*/ 110 w 190"/>
                  <a:gd name="T17" fmla="*/ 151 h 259"/>
                  <a:gd name="T18" fmla="*/ 43 w 190"/>
                  <a:gd name="T19" fmla="*/ 191 h 259"/>
                  <a:gd name="T20" fmla="*/ 22 w 190"/>
                  <a:gd name="T21" fmla="*/ 185 h 259"/>
                  <a:gd name="T22" fmla="*/ 121 w 190"/>
                  <a:gd name="T23" fmla="*/ 249 h 259"/>
                  <a:gd name="T24" fmla="*/ 133 w 190"/>
                  <a:gd name="T25" fmla="*/ 251 h 259"/>
                  <a:gd name="T26" fmla="*/ 163 w 190"/>
                  <a:gd name="T27" fmla="*/ 256 h 259"/>
                  <a:gd name="T28" fmla="*/ 168 w 190"/>
                  <a:gd name="T29" fmla="*/ 257 h 259"/>
                  <a:gd name="T30" fmla="*/ 155 w 190"/>
                  <a:gd name="T31" fmla="*/ 237 h 259"/>
                  <a:gd name="T32" fmla="*/ 139 w 190"/>
                  <a:gd name="T33" fmla="*/ 206 h 259"/>
                  <a:gd name="T34" fmla="*/ 139 w 190"/>
                  <a:gd name="T35" fmla="*/ 203 h 259"/>
                  <a:gd name="T36" fmla="*/ 137 w 190"/>
                  <a:gd name="T37" fmla="*/ 200 h 259"/>
                  <a:gd name="T38" fmla="*/ 136 w 190"/>
                  <a:gd name="T39" fmla="*/ 197 h 259"/>
                  <a:gd name="T40" fmla="*/ 136 w 190"/>
                  <a:gd name="T41" fmla="*/ 193 h 259"/>
                  <a:gd name="T42" fmla="*/ 135 w 190"/>
                  <a:gd name="T43" fmla="*/ 189 h 259"/>
                  <a:gd name="T44" fmla="*/ 132 w 190"/>
                  <a:gd name="T45" fmla="*/ 167 h 259"/>
                  <a:gd name="T46" fmla="*/ 131 w 190"/>
                  <a:gd name="T47" fmla="*/ 158 h 259"/>
                  <a:gd name="T48" fmla="*/ 130 w 190"/>
                  <a:gd name="T49" fmla="*/ 150 h 259"/>
                  <a:gd name="T50" fmla="*/ 129 w 190"/>
                  <a:gd name="T51" fmla="*/ 148 h 259"/>
                  <a:gd name="T52" fmla="*/ 125 w 190"/>
                  <a:gd name="T53" fmla="*/ 147 h 259"/>
                  <a:gd name="T54" fmla="*/ 121 w 190"/>
                  <a:gd name="T55" fmla="*/ 153 h 259"/>
                  <a:gd name="T56" fmla="*/ 116 w 190"/>
                  <a:gd name="T57" fmla="*/ 221 h 259"/>
                  <a:gd name="T58" fmla="*/ 114 w 190"/>
                  <a:gd name="T59" fmla="*/ 229 h 259"/>
                  <a:gd name="T60" fmla="*/ 119 w 190"/>
                  <a:gd name="T61" fmla="*/ 243 h 259"/>
                  <a:gd name="T62" fmla="*/ 121 w 190"/>
                  <a:gd name="T63" fmla="*/ 24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 h="259">
                    <a:moveTo>
                      <a:pt x="0" y="171"/>
                    </a:moveTo>
                    <a:cubicBezTo>
                      <a:pt x="1" y="169"/>
                      <a:pt x="1" y="168"/>
                      <a:pt x="2" y="167"/>
                    </a:cubicBezTo>
                    <a:cubicBezTo>
                      <a:pt x="7" y="167"/>
                      <a:pt x="7" y="167"/>
                      <a:pt x="9" y="166"/>
                    </a:cubicBezTo>
                    <a:cubicBezTo>
                      <a:pt x="28" y="173"/>
                      <a:pt x="81" y="166"/>
                      <a:pt x="86" y="136"/>
                    </a:cubicBezTo>
                    <a:cubicBezTo>
                      <a:pt x="72" y="139"/>
                      <a:pt x="58" y="142"/>
                      <a:pt x="45" y="143"/>
                    </a:cubicBezTo>
                    <a:cubicBezTo>
                      <a:pt x="45" y="142"/>
                      <a:pt x="45" y="141"/>
                      <a:pt x="44" y="140"/>
                    </a:cubicBezTo>
                    <a:cubicBezTo>
                      <a:pt x="37" y="130"/>
                      <a:pt x="28" y="108"/>
                      <a:pt x="31" y="98"/>
                    </a:cubicBezTo>
                    <a:cubicBezTo>
                      <a:pt x="36" y="96"/>
                      <a:pt x="48" y="103"/>
                      <a:pt x="55" y="107"/>
                    </a:cubicBezTo>
                    <a:cubicBezTo>
                      <a:pt x="66" y="109"/>
                      <a:pt x="100" y="112"/>
                      <a:pt x="110" y="105"/>
                    </a:cubicBezTo>
                    <a:cubicBezTo>
                      <a:pt x="125" y="80"/>
                      <a:pt x="131" y="66"/>
                      <a:pt x="132" y="66"/>
                    </a:cubicBezTo>
                    <a:cubicBezTo>
                      <a:pt x="142" y="44"/>
                      <a:pt x="148" y="21"/>
                      <a:pt x="156" y="2"/>
                    </a:cubicBezTo>
                    <a:cubicBezTo>
                      <a:pt x="160" y="0"/>
                      <a:pt x="159" y="1"/>
                      <a:pt x="164" y="3"/>
                    </a:cubicBezTo>
                    <a:cubicBezTo>
                      <a:pt x="161" y="9"/>
                      <a:pt x="182" y="37"/>
                      <a:pt x="173" y="57"/>
                    </a:cubicBezTo>
                    <a:cubicBezTo>
                      <a:pt x="167" y="59"/>
                      <a:pt x="148" y="93"/>
                      <a:pt x="143" y="105"/>
                    </a:cubicBezTo>
                    <a:cubicBezTo>
                      <a:pt x="154" y="120"/>
                      <a:pt x="179" y="85"/>
                      <a:pt x="190" y="124"/>
                    </a:cubicBezTo>
                    <a:cubicBezTo>
                      <a:pt x="185" y="135"/>
                      <a:pt x="159" y="125"/>
                      <a:pt x="149" y="129"/>
                    </a:cubicBezTo>
                    <a:cubicBezTo>
                      <a:pt x="143" y="127"/>
                      <a:pt x="132" y="132"/>
                      <a:pt x="128" y="129"/>
                    </a:cubicBezTo>
                    <a:cubicBezTo>
                      <a:pt x="120" y="136"/>
                      <a:pt x="117" y="140"/>
                      <a:pt x="110" y="151"/>
                    </a:cubicBezTo>
                    <a:cubicBezTo>
                      <a:pt x="110" y="150"/>
                      <a:pt x="109" y="150"/>
                      <a:pt x="108" y="150"/>
                    </a:cubicBezTo>
                    <a:cubicBezTo>
                      <a:pt x="93" y="175"/>
                      <a:pt x="67" y="188"/>
                      <a:pt x="43" y="191"/>
                    </a:cubicBezTo>
                    <a:cubicBezTo>
                      <a:pt x="43" y="192"/>
                      <a:pt x="42" y="192"/>
                      <a:pt x="42" y="194"/>
                    </a:cubicBezTo>
                    <a:cubicBezTo>
                      <a:pt x="37" y="190"/>
                      <a:pt x="36" y="191"/>
                      <a:pt x="22" y="185"/>
                    </a:cubicBezTo>
                    <a:cubicBezTo>
                      <a:pt x="15" y="180"/>
                      <a:pt x="8" y="176"/>
                      <a:pt x="0" y="171"/>
                    </a:cubicBezTo>
                    <a:close/>
                    <a:moveTo>
                      <a:pt x="121" y="249"/>
                    </a:moveTo>
                    <a:cubicBezTo>
                      <a:pt x="125" y="250"/>
                      <a:pt x="129" y="252"/>
                      <a:pt x="132" y="253"/>
                    </a:cubicBezTo>
                    <a:cubicBezTo>
                      <a:pt x="133" y="252"/>
                      <a:pt x="133" y="252"/>
                      <a:pt x="133" y="251"/>
                    </a:cubicBezTo>
                    <a:cubicBezTo>
                      <a:pt x="138" y="253"/>
                      <a:pt x="151" y="255"/>
                      <a:pt x="163" y="258"/>
                    </a:cubicBezTo>
                    <a:cubicBezTo>
                      <a:pt x="163" y="257"/>
                      <a:pt x="163" y="257"/>
                      <a:pt x="163" y="256"/>
                    </a:cubicBezTo>
                    <a:cubicBezTo>
                      <a:pt x="164" y="257"/>
                      <a:pt x="166" y="258"/>
                      <a:pt x="167" y="259"/>
                    </a:cubicBezTo>
                    <a:cubicBezTo>
                      <a:pt x="168" y="258"/>
                      <a:pt x="168" y="257"/>
                      <a:pt x="168" y="257"/>
                    </a:cubicBezTo>
                    <a:cubicBezTo>
                      <a:pt x="169" y="257"/>
                      <a:pt x="169" y="258"/>
                      <a:pt x="170" y="258"/>
                    </a:cubicBezTo>
                    <a:cubicBezTo>
                      <a:pt x="174" y="246"/>
                      <a:pt x="160" y="241"/>
                      <a:pt x="155" y="237"/>
                    </a:cubicBezTo>
                    <a:cubicBezTo>
                      <a:pt x="144" y="221"/>
                      <a:pt x="144" y="221"/>
                      <a:pt x="138" y="208"/>
                    </a:cubicBezTo>
                    <a:cubicBezTo>
                      <a:pt x="139" y="208"/>
                      <a:pt x="139" y="207"/>
                      <a:pt x="139" y="206"/>
                    </a:cubicBezTo>
                    <a:cubicBezTo>
                      <a:pt x="139" y="206"/>
                      <a:pt x="138" y="206"/>
                      <a:pt x="138" y="205"/>
                    </a:cubicBezTo>
                    <a:cubicBezTo>
                      <a:pt x="138" y="205"/>
                      <a:pt x="138" y="204"/>
                      <a:pt x="139" y="203"/>
                    </a:cubicBezTo>
                    <a:cubicBezTo>
                      <a:pt x="138" y="203"/>
                      <a:pt x="137" y="202"/>
                      <a:pt x="136" y="202"/>
                    </a:cubicBezTo>
                    <a:cubicBezTo>
                      <a:pt x="137" y="201"/>
                      <a:pt x="137" y="200"/>
                      <a:pt x="137" y="200"/>
                    </a:cubicBezTo>
                    <a:cubicBezTo>
                      <a:pt x="136" y="199"/>
                      <a:pt x="136" y="199"/>
                      <a:pt x="136" y="198"/>
                    </a:cubicBezTo>
                    <a:cubicBezTo>
                      <a:pt x="136" y="198"/>
                      <a:pt x="136" y="197"/>
                      <a:pt x="136" y="197"/>
                    </a:cubicBezTo>
                    <a:cubicBezTo>
                      <a:pt x="136" y="196"/>
                      <a:pt x="135" y="196"/>
                      <a:pt x="135" y="195"/>
                    </a:cubicBezTo>
                    <a:cubicBezTo>
                      <a:pt x="135" y="194"/>
                      <a:pt x="135" y="194"/>
                      <a:pt x="136" y="193"/>
                    </a:cubicBezTo>
                    <a:cubicBezTo>
                      <a:pt x="135" y="193"/>
                      <a:pt x="135" y="193"/>
                      <a:pt x="134" y="192"/>
                    </a:cubicBezTo>
                    <a:cubicBezTo>
                      <a:pt x="135" y="191"/>
                      <a:pt x="135" y="190"/>
                      <a:pt x="135" y="189"/>
                    </a:cubicBezTo>
                    <a:cubicBezTo>
                      <a:pt x="133" y="184"/>
                      <a:pt x="133" y="179"/>
                      <a:pt x="131" y="178"/>
                    </a:cubicBezTo>
                    <a:cubicBezTo>
                      <a:pt x="131" y="174"/>
                      <a:pt x="131" y="170"/>
                      <a:pt x="132" y="167"/>
                    </a:cubicBezTo>
                    <a:cubicBezTo>
                      <a:pt x="131" y="166"/>
                      <a:pt x="131" y="166"/>
                      <a:pt x="130" y="166"/>
                    </a:cubicBezTo>
                    <a:cubicBezTo>
                      <a:pt x="131" y="163"/>
                      <a:pt x="131" y="161"/>
                      <a:pt x="131" y="158"/>
                    </a:cubicBezTo>
                    <a:cubicBezTo>
                      <a:pt x="130" y="158"/>
                      <a:pt x="130" y="157"/>
                      <a:pt x="129" y="157"/>
                    </a:cubicBezTo>
                    <a:cubicBezTo>
                      <a:pt x="129" y="154"/>
                      <a:pt x="129" y="152"/>
                      <a:pt x="130" y="150"/>
                    </a:cubicBezTo>
                    <a:cubicBezTo>
                      <a:pt x="129" y="150"/>
                      <a:pt x="129" y="150"/>
                      <a:pt x="128" y="149"/>
                    </a:cubicBezTo>
                    <a:cubicBezTo>
                      <a:pt x="128" y="149"/>
                      <a:pt x="129" y="148"/>
                      <a:pt x="129" y="148"/>
                    </a:cubicBezTo>
                    <a:cubicBezTo>
                      <a:pt x="128" y="147"/>
                      <a:pt x="127" y="146"/>
                      <a:pt x="126" y="145"/>
                    </a:cubicBezTo>
                    <a:cubicBezTo>
                      <a:pt x="126" y="146"/>
                      <a:pt x="125" y="146"/>
                      <a:pt x="125" y="147"/>
                    </a:cubicBezTo>
                    <a:cubicBezTo>
                      <a:pt x="125" y="147"/>
                      <a:pt x="124" y="146"/>
                      <a:pt x="124" y="146"/>
                    </a:cubicBezTo>
                    <a:cubicBezTo>
                      <a:pt x="123" y="148"/>
                      <a:pt x="122" y="151"/>
                      <a:pt x="121" y="153"/>
                    </a:cubicBezTo>
                    <a:cubicBezTo>
                      <a:pt x="121" y="154"/>
                      <a:pt x="121" y="154"/>
                      <a:pt x="122" y="154"/>
                    </a:cubicBezTo>
                    <a:cubicBezTo>
                      <a:pt x="119" y="174"/>
                      <a:pt x="118" y="198"/>
                      <a:pt x="116" y="221"/>
                    </a:cubicBezTo>
                    <a:cubicBezTo>
                      <a:pt x="116" y="222"/>
                      <a:pt x="117" y="222"/>
                      <a:pt x="117" y="222"/>
                    </a:cubicBezTo>
                    <a:cubicBezTo>
                      <a:pt x="116" y="224"/>
                      <a:pt x="115" y="227"/>
                      <a:pt x="114" y="229"/>
                    </a:cubicBezTo>
                    <a:cubicBezTo>
                      <a:pt x="115" y="230"/>
                      <a:pt x="115" y="230"/>
                      <a:pt x="116" y="230"/>
                    </a:cubicBezTo>
                    <a:cubicBezTo>
                      <a:pt x="114" y="235"/>
                      <a:pt x="114" y="237"/>
                      <a:pt x="119" y="243"/>
                    </a:cubicBezTo>
                    <a:cubicBezTo>
                      <a:pt x="118" y="244"/>
                      <a:pt x="118" y="244"/>
                      <a:pt x="118" y="245"/>
                    </a:cubicBezTo>
                    <a:cubicBezTo>
                      <a:pt x="119" y="246"/>
                      <a:pt x="120" y="248"/>
                      <a:pt x="121" y="249"/>
                    </a:cubicBezTo>
                    <a:close/>
                  </a:path>
                </a:pathLst>
              </a:custGeom>
              <a:solidFill>
                <a:srgbClr val="E60012"/>
              </a:solidFill>
              <a:ln>
                <a:noFill/>
              </a:ln>
            </p:spPr>
            <p:txBody>
              <a:bodyPr anchor="ctr"/>
              <a:lstStyle/>
              <a:p>
                <a:pPr algn="ctr"/>
                <a:endParaRPr/>
              </a:p>
            </p:txBody>
          </p:sp>
          <p:sp>
            <p:nvSpPr>
              <p:cNvPr id="71" name="i$ļíḍé">
                <a:extLst>
                  <a:ext uri="{FF2B5EF4-FFF2-40B4-BE49-F238E27FC236}">
                    <a16:creationId xmlns:a16="http://schemas.microsoft.com/office/drawing/2014/main" id="{A59A6242-8228-4E8C-9B15-66218668DAED}"/>
                  </a:ext>
                </a:extLst>
              </p:cNvPr>
              <p:cNvSpPr/>
              <p:nvPr/>
            </p:nvSpPr>
            <p:spPr bwMode="auto">
              <a:xfrm>
                <a:off x="2711451" y="2667001"/>
                <a:ext cx="95250" cy="222250"/>
              </a:xfrm>
              <a:custGeom>
                <a:avLst/>
                <a:gdLst>
                  <a:gd name="T0" fmla="*/ 111 w 121"/>
                  <a:gd name="T1" fmla="*/ 283 h 283"/>
                  <a:gd name="T2" fmla="*/ 94 w 121"/>
                  <a:gd name="T3" fmla="*/ 268 h 283"/>
                  <a:gd name="T4" fmla="*/ 82 w 121"/>
                  <a:gd name="T5" fmla="*/ 222 h 283"/>
                  <a:gd name="T6" fmla="*/ 55 w 121"/>
                  <a:gd name="T7" fmla="*/ 124 h 283"/>
                  <a:gd name="T8" fmla="*/ 39 w 121"/>
                  <a:gd name="T9" fmla="*/ 173 h 283"/>
                  <a:gd name="T10" fmla="*/ 6 w 121"/>
                  <a:gd name="T11" fmla="*/ 177 h 283"/>
                  <a:gd name="T12" fmla="*/ 2 w 121"/>
                  <a:gd name="T13" fmla="*/ 108 h 283"/>
                  <a:gd name="T14" fmla="*/ 6 w 121"/>
                  <a:gd name="T15" fmla="*/ 106 h 283"/>
                  <a:gd name="T16" fmla="*/ 16 w 121"/>
                  <a:gd name="T17" fmla="*/ 116 h 283"/>
                  <a:gd name="T18" fmla="*/ 29 w 121"/>
                  <a:gd name="T19" fmla="*/ 139 h 283"/>
                  <a:gd name="T20" fmla="*/ 49 w 121"/>
                  <a:gd name="T21" fmla="*/ 102 h 283"/>
                  <a:gd name="T22" fmla="*/ 21 w 121"/>
                  <a:gd name="T23" fmla="*/ 39 h 283"/>
                  <a:gd name="T24" fmla="*/ 17 w 121"/>
                  <a:gd name="T25" fmla="*/ 28 h 283"/>
                  <a:gd name="T26" fmla="*/ 49 w 121"/>
                  <a:gd name="T27" fmla="*/ 12 h 283"/>
                  <a:gd name="T28" fmla="*/ 63 w 121"/>
                  <a:gd name="T29" fmla="*/ 63 h 283"/>
                  <a:gd name="T30" fmla="*/ 87 w 121"/>
                  <a:gd name="T31" fmla="*/ 24 h 283"/>
                  <a:gd name="T32" fmla="*/ 117 w 121"/>
                  <a:gd name="T33" fmla="*/ 8 h 283"/>
                  <a:gd name="T34" fmla="*/ 121 w 121"/>
                  <a:gd name="T35" fmla="*/ 20 h 283"/>
                  <a:gd name="T36" fmla="*/ 119 w 121"/>
                  <a:gd name="T37" fmla="*/ 21 h 283"/>
                  <a:gd name="T38" fmla="*/ 120 w 121"/>
                  <a:gd name="T39" fmla="*/ 26 h 283"/>
                  <a:gd name="T40" fmla="*/ 99 w 121"/>
                  <a:gd name="T41" fmla="*/ 87 h 283"/>
                  <a:gd name="T42" fmla="*/ 108 w 121"/>
                  <a:gd name="T43" fmla="*/ 88 h 283"/>
                  <a:gd name="T44" fmla="*/ 112 w 121"/>
                  <a:gd name="T45" fmla="*/ 92 h 283"/>
                  <a:gd name="T46" fmla="*/ 82 w 121"/>
                  <a:gd name="T47" fmla="*/ 137 h 283"/>
                  <a:gd name="T48" fmla="*/ 98 w 121"/>
                  <a:gd name="T49" fmla="*/ 195 h 283"/>
                  <a:gd name="T50" fmla="*/ 120 w 121"/>
                  <a:gd name="T51" fmla="*/ 266 h 283"/>
                  <a:gd name="T52" fmla="*/ 118 w 121"/>
                  <a:gd name="T53" fmla="*/ 278 h 283"/>
                  <a:gd name="T54" fmla="*/ 111 w 121"/>
                  <a:gd name="T55" fmla="*/ 283 h 283"/>
                  <a:gd name="T56" fmla="*/ 77 w 121"/>
                  <a:gd name="T57" fmla="*/ 119 h 283"/>
                  <a:gd name="T58" fmla="*/ 88 w 121"/>
                  <a:gd name="T59" fmla="*/ 93 h 283"/>
                  <a:gd name="T60" fmla="*/ 85 w 121"/>
                  <a:gd name="T61" fmla="*/ 74 h 283"/>
                  <a:gd name="T62" fmla="*/ 87 w 121"/>
                  <a:gd name="T63" fmla="*/ 72 h 283"/>
                  <a:gd name="T64" fmla="*/ 84 w 121"/>
                  <a:gd name="T65" fmla="*/ 59 h 283"/>
                  <a:gd name="T66" fmla="*/ 71 w 121"/>
                  <a:gd name="T67" fmla="*/ 80 h 283"/>
                  <a:gd name="T68" fmla="*/ 77 w 121"/>
                  <a:gd name="T69" fmla="*/ 11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283">
                    <a:moveTo>
                      <a:pt x="111" y="283"/>
                    </a:moveTo>
                    <a:cubicBezTo>
                      <a:pt x="108" y="277"/>
                      <a:pt x="94" y="268"/>
                      <a:pt x="94" y="268"/>
                    </a:cubicBezTo>
                    <a:cubicBezTo>
                      <a:pt x="89" y="256"/>
                      <a:pt x="81" y="234"/>
                      <a:pt x="82" y="222"/>
                    </a:cubicBezTo>
                    <a:cubicBezTo>
                      <a:pt x="74" y="188"/>
                      <a:pt x="64" y="156"/>
                      <a:pt x="55" y="124"/>
                    </a:cubicBezTo>
                    <a:cubicBezTo>
                      <a:pt x="48" y="127"/>
                      <a:pt x="41" y="164"/>
                      <a:pt x="39" y="173"/>
                    </a:cubicBezTo>
                    <a:cubicBezTo>
                      <a:pt x="38" y="194"/>
                      <a:pt x="12" y="185"/>
                      <a:pt x="6" y="177"/>
                    </a:cubicBezTo>
                    <a:cubicBezTo>
                      <a:pt x="0" y="157"/>
                      <a:pt x="1" y="126"/>
                      <a:pt x="2" y="108"/>
                    </a:cubicBezTo>
                    <a:cubicBezTo>
                      <a:pt x="3" y="107"/>
                      <a:pt x="4" y="107"/>
                      <a:pt x="6" y="106"/>
                    </a:cubicBezTo>
                    <a:cubicBezTo>
                      <a:pt x="7" y="109"/>
                      <a:pt x="12" y="111"/>
                      <a:pt x="16" y="116"/>
                    </a:cubicBezTo>
                    <a:cubicBezTo>
                      <a:pt x="20" y="124"/>
                      <a:pt x="25" y="131"/>
                      <a:pt x="29" y="139"/>
                    </a:cubicBezTo>
                    <a:cubicBezTo>
                      <a:pt x="42" y="132"/>
                      <a:pt x="38" y="112"/>
                      <a:pt x="49" y="102"/>
                    </a:cubicBezTo>
                    <a:cubicBezTo>
                      <a:pt x="46" y="77"/>
                      <a:pt x="33" y="54"/>
                      <a:pt x="21" y="39"/>
                    </a:cubicBezTo>
                    <a:cubicBezTo>
                      <a:pt x="20" y="35"/>
                      <a:pt x="18" y="31"/>
                      <a:pt x="17" y="28"/>
                    </a:cubicBezTo>
                    <a:cubicBezTo>
                      <a:pt x="23" y="5"/>
                      <a:pt x="28" y="0"/>
                      <a:pt x="49" y="12"/>
                    </a:cubicBezTo>
                    <a:cubicBezTo>
                      <a:pt x="54" y="28"/>
                      <a:pt x="57" y="45"/>
                      <a:pt x="63" y="63"/>
                    </a:cubicBezTo>
                    <a:cubicBezTo>
                      <a:pt x="70" y="59"/>
                      <a:pt x="78" y="31"/>
                      <a:pt x="87" y="24"/>
                    </a:cubicBezTo>
                    <a:cubicBezTo>
                      <a:pt x="89" y="11"/>
                      <a:pt x="106" y="3"/>
                      <a:pt x="117" y="8"/>
                    </a:cubicBezTo>
                    <a:cubicBezTo>
                      <a:pt x="118" y="12"/>
                      <a:pt x="119" y="16"/>
                      <a:pt x="121" y="20"/>
                    </a:cubicBezTo>
                    <a:cubicBezTo>
                      <a:pt x="120" y="21"/>
                      <a:pt x="119" y="21"/>
                      <a:pt x="119" y="21"/>
                    </a:cubicBezTo>
                    <a:cubicBezTo>
                      <a:pt x="119" y="23"/>
                      <a:pt x="119" y="24"/>
                      <a:pt x="120" y="26"/>
                    </a:cubicBezTo>
                    <a:cubicBezTo>
                      <a:pt x="106" y="43"/>
                      <a:pt x="93" y="60"/>
                      <a:pt x="99" y="87"/>
                    </a:cubicBezTo>
                    <a:cubicBezTo>
                      <a:pt x="105" y="88"/>
                      <a:pt x="105" y="88"/>
                      <a:pt x="108" y="88"/>
                    </a:cubicBezTo>
                    <a:cubicBezTo>
                      <a:pt x="108" y="90"/>
                      <a:pt x="108" y="90"/>
                      <a:pt x="112" y="92"/>
                    </a:cubicBezTo>
                    <a:cubicBezTo>
                      <a:pt x="116" y="105"/>
                      <a:pt x="92" y="132"/>
                      <a:pt x="82" y="137"/>
                    </a:cubicBezTo>
                    <a:cubicBezTo>
                      <a:pt x="79" y="147"/>
                      <a:pt x="92" y="179"/>
                      <a:pt x="98" y="195"/>
                    </a:cubicBezTo>
                    <a:cubicBezTo>
                      <a:pt x="99" y="196"/>
                      <a:pt x="99" y="196"/>
                      <a:pt x="120" y="266"/>
                    </a:cubicBezTo>
                    <a:cubicBezTo>
                      <a:pt x="119" y="269"/>
                      <a:pt x="119" y="273"/>
                      <a:pt x="118" y="278"/>
                    </a:cubicBezTo>
                    <a:cubicBezTo>
                      <a:pt x="116" y="280"/>
                      <a:pt x="113" y="282"/>
                      <a:pt x="111" y="283"/>
                    </a:cubicBezTo>
                    <a:close/>
                    <a:moveTo>
                      <a:pt x="77" y="119"/>
                    </a:moveTo>
                    <a:cubicBezTo>
                      <a:pt x="83" y="111"/>
                      <a:pt x="88" y="105"/>
                      <a:pt x="88" y="93"/>
                    </a:cubicBezTo>
                    <a:cubicBezTo>
                      <a:pt x="86" y="85"/>
                      <a:pt x="86" y="78"/>
                      <a:pt x="85" y="74"/>
                    </a:cubicBezTo>
                    <a:cubicBezTo>
                      <a:pt x="86" y="73"/>
                      <a:pt x="86" y="73"/>
                      <a:pt x="87" y="72"/>
                    </a:cubicBezTo>
                    <a:cubicBezTo>
                      <a:pt x="86" y="68"/>
                      <a:pt x="85" y="64"/>
                      <a:pt x="84" y="59"/>
                    </a:cubicBezTo>
                    <a:cubicBezTo>
                      <a:pt x="77" y="61"/>
                      <a:pt x="70" y="73"/>
                      <a:pt x="71" y="80"/>
                    </a:cubicBezTo>
                    <a:cubicBezTo>
                      <a:pt x="64" y="87"/>
                      <a:pt x="70" y="111"/>
                      <a:pt x="77" y="119"/>
                    </a:cubicBezTo>
                    <a:close/>
                  </a:path>
                </a:pathLst>
              </a:custGeom>
              <a:solidFill>
                <a:srgbClr val="E60012"/>
              </a:solidFill>
              <a:ln>
                <a:noFill/>
              </a:ln>
            </p:spPr>
            <p:txBody>
              <a:bodyPr anchor="ctr"/>
              <a:lstStyle/>
              <a:p>
                <a:pPr algn="ctr"/>
                <a:endParaRPr/>
              </a:p>
            </p:txBody>
          </p:sp>
          <p:sp>
            <p:nvSpPr>
              <p:cNvPr id="72" name="î$lîde">
                <a:extLst>
                  <a:ext uri="{FF2B5EF4-FFF2-40B4-BE49-F238E27FC236}">
                    <a16:creationId xmlns:a16="http://schemas.microsoft.com/office/drawing/2014/main" id="{6849EFBD-777C-4105-B662-848D6BF47BEC}"/>
                  </a:ext>
                </a:extLst>
              </p:cNvPr>
              <p:cNvSpPr/>
              <p:nvPr/>
            </p:nvSpPr>
            <p:spPr bwMode="auto">
              <a:xfrm>
                <a:off x="3482976" y="2732088"/>
                <a:ext cx="207963" cy="249238"/>
              </a:xfrm>
              <a:custGeom>
                <a:avLst/>
                <a:gdLst>
                  <a:gd name="T0" fmla="*/ 28 w 264"/>
                  <a:gd name="T1" fmla="*/ 281 h 318"/>
                  <a:gd name="T2" fmla="*/ 19 w 264"/>
                  <a:gd name="T3" fmla="*/ 256 h 318"/>
                  <a:gd name="T4" fmla="*/ 52 w 264"/>
                  <a:gd name="T5" fmla="*/ 278 h 318"/>
                  <a:gd name="T6" fmla="*/ 65 w 264"/>
                  <a:gd name="T7" fmla="*/ 263 h 318"/>
                  <a:gd name="T8" fmla="*/ 98 w 264"/>
                  <a:gd name="T9" fmla="*/ 206 h 318"/>
                  <a:gd name="T10" fmla="*/ 43 w 264"/>
                  <a:gd name="T11" fmla="*/ 204 h 318"/>
                  <a:gd name="T12" fmla="*/ 5 w 264"/>
                  <a:gd name="T13" fmla="*/ 157 h 318"/>
                  <a:gd name="T14" fmla="*/ 76 w 264"/>
                  <a:gd name="T15" fmla="*/ 181 h 318"/>
                  <a:gd name="T16" fmla="*/ 147 w 264"/>
                  <a:gd name="T17" fmla="*/ 171 h 318"/>
                  <a:gd name="T18" fmla="*/ 130 w 264"/>
                  <a:gd name="T19" fmla="*/ 162 h 318"/>
                  <a:gd name="T20" fmla="*/ 89 w 264"/>
                  <a:gd name="T21" fmla="*/ 132 h 318"/>
                  <a:gd name="T22" fmla="*/ 221 w 264"/>
                  <a:gd name="T23" fmla="*/ 130 h 318"/>
                  <a:gd name="T24" fmla="*/ 169 w 264"/>
                  <a:gd name="T25" fmla="*/ 147 h 318"/>
                  <a:gd name="T26" fmla="*/ 151 w 264"/>
                  <a:gd name="T27" fmla="*/ 99 h 318"/>
                  <a:gd name="T28" fmla="*/ 141 w 264"/>
                  <a:gd name="T29" fmla="*/ 82 h 318"/>
                  <a:gd name="T30" fmla="*/ 113 w 264"/>
                  <a:gd name="T31" fmla="*/ 100 h 318"/>
                  <a:gd name="T32" fmla="*/ 96 w 264"/>
                  <a:gd name="T33" fmla="*/ 114 h 318"/>
                  <a:gd name="T34" fmla="*/ 105 w 264"/>
                  <a:gd name="T35" fmla="*/ 48 h 318"/>
                  <a:gd name="T36" fmla="*/ 116 w 264"/>
                  <a:gd name="T37" fmla="*/ 67 h 318"/>
                  <a:gd name="T38" fmla="*/ 126 w 264"/>
                  <a:gd name="T39" fmla="*/ 3 h 318"/>
                  <a:gd name="T40" fmla="*/ 131 w 264"/>
                  <a:gd name="T41" fmla="*/ 0 h 318"/>
                  <a:gd name="T42" fmla="*/ 143 w 264"/>
                  <a:gd name="T43" fmla="*/ 73 h 318"/>
                  <a:gd name="T44" fmla="*/ 162 w 264"/>
                  <a:gd name="T45" fmla="*/ 41 h 318"/>
                  <a:gd name="T46" fmla="*/ 184 w 264"/>
                  <a:gd name="T47" fmla="*/ 63 h 318"/>
                  <a:gd name="T48" fmla="*/ 207 w 264"/>
                  <a:gd name="T49" fmla="*/ 88 h 318"/>
                  <a:gd name="T50" fmla="*/ 188 w 264"/>
                  <a:gd name="T51" fmla="*/ 95 h 318"/>
                  <a:gd name="T52" fmla="*/ 253 w 264"/>
                  <a:gd name="T53" fmla="*/ 154 h 318"/>
                  <a:gd name="T54" fmla="*/ 181 w 264"/>
                  <a:gd name="T55" fmla="*/ 165 h 318"/>
                  <a:gd name="T56" fmla="*/ 164 w 264"/>
                  <a:gd name="T57" fmla="*/ 196 h 318"/>
                  <a:gd name="T58" fmla="*/ 143 w 264"/>
                  <a:gd name="T59" fmla="*/ 198 h 318"/>
                  <a:gd name="T60" fmla="*/ 159 w 264"/>
                  <a:gd name="T61" fmla="*/ 248 h 318"/>
                  <a:gd name="T62" fmla="*/ 124 w 264"/>
                  <a:gd name="T63" fmla="*/ 238 h 318"/>
                  <a:gd name="T64" fmla="*/ 121 w 264"/>
                  <a:gd name="T65" fmla="*/ 212 h 318"/>
                  <a:gd name="T66" fmla="*/ 50 w 264"/>
                  <a:gd name="T67" fmla="*/ 318 h 318"/>
                  <a:gd name="T68" fmla="*/ 158 w 264"/>
                  <a:gd name="T69" fmla="*/ 127 h 318"/>
                  <a:gd name="T70" fmla="*/ 173 w 264"/>
                  <a:gd name="T71" fmla="*/ 116 h 318"/>
                  <a:gd name="T72" fmla="*/ 158 w 264"/>
                  <a:gd name="T73" fmla="*/ 127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4" h="318">
                    <a:moveTo>
                      <a:pt x="42" y="316"/>
                    </a:moveTo>
                    <a:cubicBezTo>
                      <a:pt x="41" y="304"/>
                      <a:pt x="27" y="292"/>
                      <a:pt x="28" y="281"/>
                    </a:cubicBezTo>
                    <a:cubicBezTo>
                      <a:pt x="23" y="275"/>
                      <a:pt x="20" y="263"/>
                      <a:pt x="16" y="258"/>
                    </a:cubicBezTo>
                    <a:cubicBezTo>
                      <a:pt x="17" y="258"/>
                      <a:pt x="18" y="257"/>
                      <a:pt x="19" y="256"/>
                    </a:cubicBezTo>
                    <a:cubicBezTo>
                      <a:pt x="25" y="262"/>
                      <a:pt x="30" y="267"/>
                      <a:pt x="36" y="273"/>
                    </a:cubicBezTo>
                    <a:cubicBezTo>
                      <a:pt x="39" y="272"/>
                      <a:pt x="44" y="282"/>
                      <a:pt x="52" y="278"/>
                    </a:cubicBezTo>
                    <a:cubicBezTo>
                      <a:pt x="56" y="273"/>
                      <a:pt x="59" y="268"/>
                      <a:pt x="63" y="263"/>
                    </a:cubicBezTo>
                    <a:cubicBezTo>
                      <a:pt x="64" y="262"/>
                      <a:pt x="64" y="263"/>
                      <a:pt x="65" y="263"/>
                    </a:cubicBezTo>
                    <a:cubicBezTo>
                      <a:pt x="65" y="262"/>
                      <a:pt x="65" y="261"/>
                      <a:pt x="65" y="261"/>
                    </a:cubicBezTo>
                    <a:cubicBezTo>
                      <a:pt x="74" y="246"/>
                      <a:pt x="94" y="221"/>
                      <a:pt x="98" y="206"/>
                    </a:cubicBezTo>
                    <a:cubicBezTo>
                      <a:pt x="90" y="197"/>
                      <a:pt x="51" y="201"/>
                      <a:pt x="45" y="206"/>
                    </a:cubicBezTo>
                    <a:cubicBezTo>
                      <a:pt x="45" y="205"/>
                      <a:pt x="44" y="205"/>
                      <a:pt x="43" y="204"/>
                    </a:cubicBezTo>
                    <a:cubicBezTo>
                      <a:pt x="28" y="208"/>
                      <a:pt x="28" y="208"/>
                      <a:pt x="22" y="208"/>
                    </a:cubicBezTo>
                    <a:cubicBezTo>
                      <a:pt x="7" y="201"/>
                      <a:pt x="0" y="168"/>
                      <a:pt x="5" y="157"/>
                    </a:cubicBezTo>
                    <a:cubicBezTo>
                      <a:pt x="8" y="156"/>
                      <a:pt x="8" y="156"/>
                      <a:pt x="23" y="165"/>
                    </a:cubicBezTo>
                    <a:cubicBezTo>
                      <a:pt x="35" y="168"/>
                      <a:pt x="64" y="172"/>
                      <a:pt x="76" y="181"/>
                    </a:cubicBezTo>
                    <a:cubicBezTo>
                      <a:pt x="79" y="177"/>
                      <a:pt x="111" y="191"/>
                      <a:pt x="120" y="189"/>
                    </a:cubicBezTo>
                    <a:cubicBezTo>
                      <a:pt x="129" y="184"/>
                      <a:pt x="142" y="178"/>
                      <a:pt x="147" y="171"/>
                    </a:cubicBezTo>
                    <a:cubicBezTo>
                      <a:pt x="146" y="163"/>
                      <a:pt x="134" y="162"/>
                      <a:pt x="131" y="160"/>
                    </a:cubicBezTo>
                    <a:cubicBezTo>
                      <a:pt x="131" y="161"/>
                      <a:pt x="130" y="162"/>
                      <a:pt x="130" y="162"/>
                    </a:cubicBezTo>
                    <a:cubicBezTo>
                      <a:pt x="117" y="155"/>
                      <a:pt x="89" y="159"/>
                      <a:pt x="86" y="136"/>
                    </a:cubicBezTo>
                    <a:cubicBezTo>
                      <a:pt x="87" y="135"/>
                      <a:pt x="88" y="133"/>
                      <a:pt x="89" y="132"/>
                    </a:cubicBezTo>
                    <a:cubicBezTo>
                      <a:pt x="138" y="150"/>
                      <a:pt x="143" y="151"/>
                      <a:pt x="162" y="158"/>
                    </a:cubicBezTo>
                    <a:cubicBezTo>
                      <a:pt x="181" y="156"/>
                      <a:pt x="208" y="145"/>
                      <a:pt x="221" y="130"/>
                    </a:cubicBezTo>
                    <a:cubicBezTo>
                      <a:pt x="220" y="117"/>
                      <a:pt x="192" y="104"/>
                      <a:pt x="186" y="112"/>
                    </a:cubicBezTo>
                    <a:cubicBezTo>
                      <a:pt x="187" y="128"/>
                      <a:pt x="178" y="137"/>
                      <a:pt x="169" y="147"/>
                    </a:cubicBezTo>
                    <a:cubicBezTo>
                      <a:pt x="150" y="149"/>
                      <a:pt x="144" y="140"/>
                      <a:pt x="137" y="120"/>
                    </a:cubicBezTo>
                    <a:cubicBezTo>
                      <a:pt x="141" y="113"/>
                      <a:pt x="146" y="106"/>
                      <a:pt x="151" y="99"/>
                    </a:cubicBezTo>
                    <a:cubicBezTo>
                      <a:pt x="163" y="93"/>
                      <a:pt x="163" y="93"/>
                      <a:pt x="164" y="90"/>
                    </a:cubicBezTo>
                    <a:cubicBezTo>
                      <a:pt x="157" y="80"/>
                      <a:pt x="149" y="83"/>
                      <a:pt x="141" y="82"/>
                    </a:cubicBezTo>
                    <a:cubicBezTo>
                      <a:pt x="133" y="90"/>
                      <a:pt x="134" y="109"/>
                      <a:pt x="124" y="123"/>
                    </a:cubicBezTo>
                    <a:cubicBezTo>
                      <a:pt x="113" y="127"/>
                      <a:pt x="111" y="106"/>
                      <a:pt x="113" y="100"/>
                    </a:cubicBezTo>
                    <a:cubicBezTo>
                      <a:pt x="112" y="98"/>
                      <a:pt x="110" y="97"/>
                      <a:pt x="109" y="95"/>
                    </a:cubicBezTo>
                    <a:cubicBezTo>
                      <a:pt x="105" y="101"/>
                      <a:pt x="102" y="108"/>
                      <a:pt x="96" y="114"/>
                    </a:cubicBezTo>
                    <a:cubicBezTo>
                      <a:pt x="93" y="110"/>
                      <a:pt x="92" y="107"/>
                      <a:pt x="92" y="104"/>
                    </a:cubicBezTo>
                    <a:cubicBezTo>
                      <a:pt x="96" y="85"/>
                      <a:pt x="101" y="66"/>
                      <a:pt x="105" y="48"/>
                    </a:cubicBezTo>
                    <a:cubicBezTo>
                      <a:pt x="102" y="38"/>
                      <a:pt x="104" y="33"/>
                      <a:pt x="107" y="28"/>
                    </a:cubicBezTo>
                    <a:cubicBezTo>
                      <a:pt x="115" y="37"/>
                      <a:pt x="118" y="50"/>
                      <a:pt x="116" y="67"/>
                    </a:cubicBezTo>
                    <a:cubicBezTo>
                      <a:pt x="117" y="68"/>
                      <a:pt x="118" y="70"/>
                      <a:pt x="119" y="71"/>
                    </a:cubicBezTo>
                    <a:cubicBezTo>
                      <a:pt x="129" y="50"/>
                      <a:pt x="128" y="23"/>
                      <a:pt x="126" y="3"/>
                    </a:cubicBezTo>
                    <a:cubicBezTo>
                      <a:pt x="126" y="2"/>
                      <a:pt x="127" y="1"/>
                      <a:pt x="128" y="0"/>
                    </a:cubicBezTo>
                    <a:cubicBezTo>
                      <a:pt x="129" y="0"/>
                      <a:pt x="130" y="0"/>
                      <a:pt x="131" y="0"/>
                    </a:cubicBezTo>
                    <a:cubicBezTo>
                      <a:pt x="140" y="10"/>
                      <a:pt x="143" y="37"/>
                      <a:pt x="140" y="57"/>
                    </a:cubicBezTo>
                    <a:cubicBezTo>
                      <a:pt x="140" y="65"/>
                      <a:pt x="137" y="64"/>
                      <a:pt x="143" y="73"/>
                    </a:cubicBezTo>
                    <a:cubicBezTo>
                      <a:pt x="150" y="75"/>
                      <a:pt x="156" y="75"/>
                      <a:pt x="161" y="68"/>
                    </a:cubicBezTo>
                    <a:cubicBezTo>
                      <a:pt x="161" y="55"/>
                      <a:pt x="156" y="49"/>
                      <a:pt x="162" y="41"/>
                    </a:cubicBezTo>
                    <a:cubicBezTo>
                      <a:pt x="166" y="45"/>
                      <a:pt x="169" y="49"/>
                      <a:pt x="173" y="53"/>
                    </a:cubicBezTo>
                    <a:cubicBezTo>
                      <a:pt x="173" y="57"/>
                      <a:pt x="180" y="63"/>
                      <a:pt x="184" y="63"/>
                    </a:cubicBezTo>
                    <a:cubicBezTo>
                      <a:pt x="193" y="57"/>
                      <a:pt x="196" y="52"/>
                      <a:pt x="204" y="49"/>
                    </a:cubicBezTo>
                    <a:cubicBezTo>
                      <a:pt x="210" y="59"/>
                      <a:pt x="216" y="74"/>
                      <a:pt x="207" y="88"/>
                    </a:cubicBezTo>
                    <a:cubicBezTo>
                      <a:pt x="200" y="90"/>
                      <a:pt x="192" y="90"/>
                      <a:pt x="189" y="91"/>
                    </a:cubicBezTo>
                    <a:cubicBezTo>
                      <a:pt x="189" y="92"/>
                      <a:pt x="189" y="94"/>
                      <a:pt x="188" y="95"/>
                    </a:cubicBezTo>
                    <a:cubicBezTo>
                      <a:pt x="192" y="99"/>
                      <a:pt x="195" y="98"/>
                      <a:pt x="199" y="97"/>
                    </a:cubicBezTo>
                    <a:cubicBezTo>
                      <a:pt x="221" y="104"/>
                      <a:pt x="264" y="104"/>
                      <a:pt x="253" y="154"/>
                    </a:cubicBezTo>
                    <a:cubicBezTo>
                      <a:pt x="249" y="162"/>
                      <a:pt x="249" y="169"/>
                      <a:pt x="238" y="171"/>
                    </a:cubicBezTo>
                    <a:cubicBezTo>
                      <a:pt x="221" y="166"/>
                      <a:pt x="197" y="154"/>
                      <a:pt x="181" y="165"/>
                    </a:cubicBezTo>
                    <a:cubicBezTo>
                      <a:pt x="181" y="176"/>
                      <a:pt x="191" y="196"/>
                      <a:pt x="175" y="198"/>
                    </a:cubicBezTo>
                    <a:cubicBezTo>
                      <a:pt x="171" y="197"/>
                      <a:pt x="168" y="196"/>
                      <a:pt x="164" y="196"/>
                    </a:cubicBezTo>
                    <a:cubicBezTo>
                      <a:pt x="163" y="197"/>
                      <a:pt x="163" y="198"/>
                      <a:pt x="162" y="198"/>
                    </a:cubicBezTo>
                    <a:cubicBezTo>
                      <a:pt x="157" y="193"/>
                      <a:pt x="149" y="195"/>
                      <a:pt x="143" y="198"/>
                    </a:cubicBezTo>
                    <a:cubicBezTo>
                      <a:pt x="143" y="199"/>
                      <a:pt x="143" y="201"/>
                      <a:pt x="143" y="202"/>
                    </a:cubicBezTo>
                    <a:cubicBezTo>
                      <a:pt x="153" y="211"/>
                      <a:pt x="168" y="230"/>
                      <a:pt x="159" y="248"/>
                    </a:cubicBezTo>
                    <a:cubicBezTo>
                      <a:pt x="149" y="248"/>
                      <a:pt x="142" y="244"/>
                      <a:pt x="133" y="240"/>
                    </a:cubicBezTo>
                    <a:cubicBezTo>
                      <a:pt x="130" y="242"/>
                      <a:pt x="125" y="240"/>
                      <a:pt x="124" y="238"/>
                    </a:cubicBezTo>
                    <a:cubicBezTo>
                      <a:pt x="129" y="231"/>
                      <a:pt x="132" y="223"/>
                      <a:pt x="134" y="218"/>
                    </a:cubicBezTo>
                    <a:cubicBezTo>
                      <a:pt x="127" y="211"/>
                      <a:pt x="127" y="212"/>
                      <a:pt x="121" y="212"/>
                    </a:cubicBezTo>
                    <a:cubicBezTo>
                      <a:pt x="109" y="231"/>
                      <a:pt x="97" y="250"/>
                      <a:pt x="84" y="269"/>
                    </a:cubicBezTo>
                    <a:cubicBezTo>
                      <a:pt x="78" y="281"/>
                      <a:pt x="64" y="314"/>
                      <a:pt x="50" y="318"/>
                    </a:cubicBezTo>
                    <a:cubicBezTo>
                      <a:pt x="44" y="315"/>
                      <a:pt x="44" y="315"/>
                      <a:pt x="42" y="316"/>
                    </a:cubicBezTo>
                    <a:close/>
                    <a:moveTo>
                      <a:pt x="158" y="127"/>
                    </a:moveTo>
                    <a:cubicBezTo>
                      <a:pt x="164" y="133"/>
                      <a:pt x="164" y="133"/>
                      <a:pt x="165" y="133"/>
                    </a:cubicBezTo>
                    <a:cubicBezTo>
                      <a:pt x="169" y="126"/>
                      <a:pt x="171" y="120"/>
                      <a:pt x="173" y="116"/>
                    </a:cubicBezTo>
                    <a:cubicBezTo>
                      <a:pt x="164" y="104"/>
                      <a:pt x="164" y="108"/>
                      <a:pt x="156" y="119"/>
                    </a:cubicBezTo>
                    <a:cubicBezTo>
                      <a:pt x="157" y="122"/>
                      <a:pt x="157" y="124"/>
                      <a:pt x="158" y="127"/>
                    </a:cubicBezTo>
                    <a:close/>
                  </a:path>
                </a:pathLst>
              </a:custGeom>
              <a:solidFill>
                <a:srgbClr val="E60012"/>
              </a:solidFill>
              <a:ln>
                <a:noFill/>
              </a:ln>
            </p:spPr>
            <p:txBody>
              <a:bodyPr anchor="ctr"/>
              <a:lstStyle/>
              <a:p>
                <a:pPr algn="ctr"/>
                <a:endParaRPr/>
              </a:p>
            </p:txBody>
          </p:sp>
          <p:sp>
            <p:nvSpPr>
              <p:cNvPr id="73" name="íṧļide">
                <a:extLst>
                  <a:ext uri="{FF2B5EF4-FFF2-40B4-BE49-F238E27FC236}">
                    <a16:creationId xmlns:a16="http://schemas.microsoft.com/office/drawing/2014/main" id="{AE656C30-9641-4271-B496-C46C6F95199B}"/>
                  </a:ext>
                </a:extLst>
              </p:cNvPr>
              <p:cNvSpPr/>
              <p:nvPr/>
            </p:nvSpPr>
            <p:spPr bwMode="auto">
              <a:xfrm>
                <a:off x="2887663" y="2605088"/>
                <a:ext cx="152400" cy="233363"/>
              </a:xfrm>
              <a:custGeom>
                <a:avLst/>
                <a:gdLst>
                  <a:gd name="T0" fmla="*/ 148 w 194"/>
                  <a:gd name="T1" fmla="*/ 226 h 299"/>
                  <a:gd name="T2" fmla="*/ 145 w 194"/>
                  <a:gd name="T3" fmla="*/ 175 h 299"/>
                  <a:gd name="T4" fmla="*/ 127 w 194"/>
                  <a:gd name="T5" fmla="*/ 196 h 299"/>
                  <a:gd name="T6" fmla="*/ 116 w 194"/>
                  <a:gd name="T7" fmla="*/ 175 h 299"/>
                  <a:gd name="T8" fmla="*/ 87 w 194"/>
                  <a:gd name="T9" fmla="*/ 56 h 299"/>
                  <a:gd name="T10" fmla="*/ 116 w 194"/>
                  <a:gd name="T11" fmla="*/ 122 h 299"/>
                  <a:gd name="T12" fmla="*/ 126 w 194"/>
                  <a:gd name="T13" fmla="*/ 164 h 299"/>
                  <a:gd name="T14" fmla="*/ 129 w 194"/>
                  <a:gd name="T15" fmla="*/ 43 h 299"/>
                  <a:gd name="T16" fmla="*/ 157 w 194"/>
                  <a:gd name="T17" fmla="*/ 43 h 299"/>
                  <a:gd name="T18" fmla="*/ 170 w 194"/>
                  <a:gd name="T19" fmla="*/ 77 h 299"/>
                  <a:gd name="T20" fmla="*/ 177 w 194"/>
                  <a:gd name="T21" fmla="*/ 95 h 299"/>
                  <a:gd name="T22" fmla="*/ 173 w 194"/>
                  <a:gd name="T23" fmla="*/ 274 h 299"/>
                  <a:gd name="T24" fmla="*/ 78 w 194"/>
                  <a:gd name="T25" fmla="*/ 242 h 299"/>
                  <a:gd name="T26" fmla="*/ 80 w 194"/>
                  <a:gd name="T27" fmla="*/ 196 h 299"/>
                  <a:gd name="T28" fmla="*/ 96 w 194"/>
                  <a:gd name="T29" fmla="*/ 156 h 299"/>
                  <a:gd name="T30" fmla="*/ 78 w 194"/>
                  <a:gd name="T31" fmla="*/ 164 h 299"/>
                  <a:gd name="T32" fmla="*/ 85 w 194"/>
                  <a:gd name="T33" fmla="*/ 100 h 299"/>
                  <a:gd name="T34" fmla="*/ 58 w 194"/>
                  <a:gd name="T35" fmla="*/ 90 h 299"/>
                  <a:gd name="T36" fmla="*/ 3 w 194"/>
                  <a:gd name="T37" fmla="*/ 174 h 299"/>
                  <a:gd name="T38" fmla="*/ 25 w 194"/>
                  <a:gd name="T39" fmla="*/ 185 h 299"/>
                  <a:gd name="T40" fmla="*/ 62 w 194"/>
                  <a:gd name="T41" fmla="*/ 197 h 299"/>
                  <a:gd name="T42" fmla="*/ 54 w 194"/>
                  <a:gd name="T43" fmla="*/ 185 h 299"/>
                  <a:gd name="T44" fmla="*/ 37 w 194"/>
                  <a:gd name="T45" fmla="*/ 216 h 299"/>
                  <a:gd name="T46" fmla="*/ 48 w 194"/>
                  <a:gd name="T47" fmla="*/ 245 h 299"/>
                  <a:gd name="T48" fmla="*/ 68 w 194"/>
                  <a:gd name="T49" fmla="*/ 238 h 299"/>
                  <a:gd name="T50" fmla="*/ 17 w 194"/>
                  <a:gd name="T51" fmla="*/ 96 h 299"/>
                  <a:gd name="T52" fmla="*/ 61 w 194"/>
                  <a:gd name="T53" fmla="*/ 59 h 299"/>
                  <a:gd name="T54" fmla="*/ 79 w 194"/>
                  <a:gd name="T55" fmla="*/ 14 h 299"/>
                  <a:gd name="T56" fmla="*/ 31 w 194"/>
                  <a:gd name="T57" fmla="*/ 70 h 299"/>
                  <a:gd name="T58" fmla="*/ 24 w 194"/>
                  <a:gd name="T59" fmla="*/ 84 h 299"/>
                  <a:gd name="T60" fmla="*/ 21 w 194"/>
                  <a:gd name="T61" fmla="*/ 90 h 299"/>
                  <a:gd name="T62" fmla="*/ 20 w 194"/>
                  <a:gd name="T63" fmla="*/ 93 h 299"/>
                  <a:gd name="T64" fmla="*/ 17 w 194"/>
                  <a:gd name="T65" fmla="*/ 9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4" h="299">
                    <a:moveTo>
                      <a:pt x="161" y="299"/>
                    </a:moveTo>
                    <a:cubicBezTo>
                      <a:pt x="152" y="275"/>
                      <a:pt x="152" y="251"/>
                      <a:pt x="148" y="226"/>
                    </a:cubicBezTo>
                    <a:cubicBezTo>
                      <a:pt x="149" y="225"/>
                      <a:pt x="150" y="225"/>
                      <a:pt x="151" y="225"/>
                    </a:cubicBezTo>
                    <a:cubicBezTo>
                      <a:pt x="149" y="208"/>
                      <a:pt x="147" y="192"/>
                      <a:pt x="145" y="175"/>
                    </a:cubicBezTo>
                    <a:cubicBezTo>
                      <a:pt x="144" y="175"/>
                      <a:pt x="143" y="175"/>
                      <a:pt x="143" y="175"/>
                    </a:cubicBezTo>
                    <a:cubicBezTo>
                      <a:pt x="137" y="180"/>
                      <a:pt x="132" y="190"/>
                      <a:pt x="127" y="196"/>
                    </a:cubicBezTo>
                    <a:cubicBezTo>
                      <a:pt x="122" y="197"/>
                      <a:pt x="118" y="198"/>
                      <a:pt x="115" y="199"/>
                    </a:cubicBezTo>
                    <a:cubicBezTo>
                      <a:pt x="110" y="194"/>
                      <a:pt x="115" y="178"/>
                      <a:pt x="116" y="175"/>
                    </a:cubicBezTo>
                    <a:cubicBezTo>
                      <a:pt x="117" y="148"/>
                      <a:pt x="106" y="130"/>
                      <a:pt x="108" y="106"/>
                    </a:cubicBezTo>
                    <a:cubicBezTo>
                      <a:pt x="105" y="83"/>
                      <a:pt x="85" y="80"/>
                      <a:pt x="87" y="56"/>
                    </a:cubicBezTo>
                    <a:cubicBezTo>
                      <a:pt x="96" y="50"/>
                      <a:pt x="102" y="60"/>
                      <a:pt x="112" y="69"/>
                    </a:cubicBezTo>
                    <a:cubicBezTo>
                      <a:pt x="118" y="85"/>
                      <a:pt x="114" y="104"/>
                      <a:pt x="116" y="122"/>
                    </a:cubicBezTo>
                    <a:cubicBezTo>
                      <a:pt x="121" y="129"/>
                      <a:pt x="127" y="138"/>
                      <a:pt x="128" y="153"/>
                    </a:cubicBezTo>
                    <a:cubicBezTo>
                      <a:pt x="126" y="158"/>
                      <a:pt x="126" y="158"/>
                      <a:pt x="126" y="164"/>
                    </a:cubicBezTo>
                    <a:cubicBezTo>
                      <a:pt x="132" y="163"/>
                      <a:pt x="137" y="154"/>
                      <a:pt x="141" y="148"/>
                    </a:cubicBezTo>
                    <a:cubicBezTo>
                      <a:pt x="138" y="112"/>
                      <a:pt x="134" y="75"/>
                      <a:pt x="129" y="43"/>
                    </a:cubicBezTo>
                    <a:cubicBezTo>
                      <a:pt x="123" y="40"/>
                      <a:pt x="122" y="15"/>
                      <a:pt x="125" y="11"/>
                    </a:cubicBezTo>
                    <a:cubicBezTo>
                      <a:pt x="146" y="7"/>
                      <a:pt x="151" y="16"/>
                      <a:pt x="157" y="43"/>
                    </a:cubicBezTo>
                    <a:cubicBezTo>
                      <a:pt x="157" y="60"/>
                      <a:pt x="152" y="101"/>
                      <a:pt x="159" y="114"/>
                    </a:cubicBezTo>
                    <a:cubicBezTo>
                      <a:pt x="166" y="113"/>
                      <a:pt x="169" y="84"/>
                      <a:pt x="170" y="77"/>
                    </a:cubicBezTo>
                    <a:cubicBezTo>
                      <a:pt x="170" y="77"/>
                      <a:pt x="171" y="77"/>
                      <a:pt x="172" y="77"/>
                    </a:cubicBezTo>
                    <a:cubicBezTo>
                      <a:pt x="173" y="87"/>
                      <a:pt x="174" y="86"/>
                      <a:pt x="177" y="95"/>
                    </a:cubicBezTo>
                    <a:cubicBezTo>
                      <a:pt x="194" y="102"/>
                      <a:pt x="170" y="135"/>
                      <a:pt x="164" y="142"/>
                    </a:cubicBezTo>
                    <a:cubicBezTo>
                      <a:pt x="162" y="183"/>
                      <a:pt x="172" y="229"/>
                      <a:pt x="173" y="274"/>
                    </a:cubicBezTo>
                    <a:cubicBezTo>
                      <a:pt x="172" y="286"/>
                      <a:pt x="169" y="295"/>
                      <a:pt x="161" y="299"/>
                    </a:cubicBezTo>
                    <a:close/>
                    <a:moveTo>
                      <a:pt x="78" y="242"/>
                    </a:moveTo>
                    <a:cubicBezTo>
                      <a:pt x="81" y="240"/>
                      <a:pt x="83" y="238"/>
                      <a:pt x="86" y="236"/>
                    </a:cubicBezTo>
                    <a:cubicBezTo>
                      <a:pt x="84" y="222"/>
                      <a:pt x="82" y="209"/>
                      <a:pt x="80" y="196"/>
                    </a:cubicBezTo>
                    <a:cubicBezTo>
                      <a:pt x="82" y="182"/>
                      <a:pt x="90" y="168"/>
                      <a:pt x="94" y="156"/>
                    </a:cubicBezTo>
                    <a:cubicBezTo>
                      <a:pt x="95" y="156"/>
                      <a:pt x="96" y="156"/>
                      <a:pt x="96" y="156"/>
                    </a:cubicBezTo>
                    <a:cubicBezTo>
                      <a:pt x="96" y="147"/>
                      <a:pt x="101" y="138"/>
                      <a:pt x="100" y="129"/>
                    </a:cubicBezTo>
                    <a:cubicBezTo>
                      <a:pt x="93" y="133"/>
                      <a:pt x="86" y="164"/>
                      <a:pt x="78" y="164"/>
                    </a:cubicBezTo>
                    <a:cubicBezTo>
                      <a:pt x="75" y="138"/>
                      <a:pt x="79" y="129"/>
                      <a:pt x="85" y="107"/>
                    </a:cubicBezTo>
                    <a:cubicBezTo>
                      <a:pt x="85" y="105"/>
                      <a:pt x="85" y="103"/>
                      <a:pt x="85" y="100"/>
                    </a:cubicBezTo>
                    <a:cubicBezTo>
                      <a:pt x="74" y="90"/>
                      <a:pt x="75" y="82"/>
                      <a:pt x="61" y="85"/>
                    </a:cubicBezTo>
                    <a:cubicBezTo>
                      <a:pt x="60" y="87"/>
                      <a:pt x="59" y="89"/>
                      <a:pt x="58" y="90"/>
                    </a:cubicBezTo>
                    <a:cubicBezTo>
                      <a:pt x="57" y="120"/>
                      <a:pt x="39" y="129"/>
                      <a:pt x="26" y="149"/>
                    </a:cubicBezTo>
                    <a:cubicBezTo>
                      <a:pt x="23" y="153"/>
                      <a:pt x="5" y="169"/>
                      <a:pt x="3" y="174"/>
                    </a:cubicBezTo>
                    <a:cubicBezTo>
                      <a:pt x="2" y="175"/>
                      <a:pt x="1" y="175"/>
                      <a:pt x="0" y="175"/>
                    </a:cubicBezTo>
                    <a:cubicBezTo>
                      <a:pt x="2" y="185"/>
                      <a:pt x="14" y="187"/>
                      <a:pt x="25" y="185"/>
                    </a:cubicBezTo>
                    <a:cubicBezTo>
                      <a:pt x="36" y="172"/>
                      <a:pt x="44" y="151"/>
                      <a:pt x="56" y="137"/>
                    </a:cubicBezTo>
                    <a:cubicBezTo>
                      <a:pt x="59" y="155"/>
                      <a:pt x="60" y="176"/>
                      <a:pt x="62" y="197"/>
                    </a:cubicBezTo>
                    <a:cubicBezTo>
                      <a:pt x="60" y="199"/>
                      <a:pt x="58" y="200"/>
                      <a:pt x="56" y="201"/>
                    </a:cubicBezTo>
                    <a:cubicBezTo>
                      <a:pt x="55" y="196"/>
                      <a:pt x="54" y="191"/>
                      <a:pt x="54" y="185"/>
                    </a:cubicBezTo>
                    <a:cubicBezTo>
                      <a:pt x="52" y="185"/>
                      <a:pt x="51" y="185"/>
                      <a:pt x="50" y="186"/>
                    </a:cubicBezTo>
                    <a:cubicBezTo>
                      <a:pt x="45" y="196"/>
                      <a:pt x="41" y="206"/>
                      <a:pt x="37" y="216"/>
                    </a:cubicBezTo>
                    <a:cubicBezTo>
                      <a:pt x="37" y="223"/>
                      <a:pt x="37" y="240"/>
                      <a:pt x="43" y="247"/>
                    </a:cubicBezTo>
                    <a:cubicBezTo>
                      <a:pt x="44" y="246"/>
                      <a:pt x="46" y="245"/>
                      <a:pt x="48" y="245"/>
                    </a:cubicBezTo>
                    <a:cubicBezTo>
                      <a:pt x="54" y="239"/>
                      <a:pt x="57" y="221"/>
                      <a:pt x="65" y="223"/>
                    </a:cubicBezTo>
                    <a:cubicBezTo>
                      <a:pt x="66" y="228"/>
                      <a:pt x="67" y="233"/>
                      <a:pt x="68" y="238"/>
                    </a:cubicBezTo>
                    <a:cubicBezTo>
                      <a:pt x="72" y="239"/>
                      <a:pt x="75" y="241"/>
                      <a:pt x="78" y="242"/>
                    </a:cubicBezTo>
                    <a:close/>
                    <a:moveTo>
                      <a:pt x="17" y="96"/>
                    </a:moveTo>
                    <a:cubicBezTo>
                      <a:pt x="20" y="95"/>
                      <a:pt x="31" y="90"/>
                      <a:pt x="32" y="85"/>
                    </a:cubicBezTo>
                    <a:cubicBezTo>
                      <a:pt x="42" y="76"/>
                      <a:pt x="51" y="67"/>
                      <a:pt x="61" y="59"/>
                    </a:cubicBezTo>
                    <a:cubicBezTo>
                      <a:pt x="79" y="52"/>
                      <a:pt x="79" y="51"/>
                      <a:pt x="83" y="49"/>
                    </a:cubicBezTo>
                    <a:cubicBezTo>
                      <a:pt x="87" y="35"/>
                      <a:pt x="84" y="23"/>
                      <a:pt x="79" y="14"/>
                    </a:cubicBezTo>
                    <a:cubicBezTo>
                      <a:pt x="71" y="12"/>
                      <a:pt x="68" y="0"/>
                      <a:pt x="68" y="19"/>
                    </a:cubicBezTo>
                    <a:cubicBezTo>
                      <a:pt x="55" y="34"/>
                      <a:pt x="42" y="52"/>
                      <a:pt x="31" y="70"/>
                    </a:cubicBezTo>
                    <a:cubicBezTo>
                      <a:pt x="30" y="74"/>
                      <a:pt x="27" y="78"/>
                      <a:pt x="24" y="82"/>
                    </a:cubicBezTo>
                    <a:cubicBezTo>
                      <a:pt x="24" y="82"/>
                      <a:pt x="24" y="83"/>
                      <a:pt x="24" y="84"/>
                    </a:cubicBezTo>
                    <a:cubicBezTo>
                      <a:pt x="23" y="84"/>
                      <a:pt x="23" y="84"/>
                      <a:pt x="22" y="84"/>
                    </a:cubicBezTo>
                    <a:cubicBezTo>
                      <a:pt x="22" y="86"/>
                      <a:pt x="21" y="88"/>
                      <a:pt x="21" y="90"/>
                    </a:cubicBezTo>
                    <a:cubicBezTo>
                      <a:pt x="20" y="91"/>
                      <a:pt x="20" y="91"/>
                      <a:pt x="19" y="91"/>
                    </a:cubicBezTo>
                    <a:cubicBezTo>
                      <a:pt x="19" y="91"/>
                      <a:pt x="19" y="92"/>
                      <a:pt x="20" y="93"/>
                    </a:cubicBezTo>
                    <a:cubicBezTo>
                      <a:pt x="19" y="93"/>
                      <a:pt x="18" y="93"/>
                      <a:pt x="17" y="93"/>
                    </a:cubicBezTo>
                    <a:cubicBezTo>
                      <a:pt x="17" y="94"/>
                      <a:pt x="17" y="95"/>
                      <a:pt x="17" y="96"/>
                    </a:cubicBezTo>
                    <a:close/>
                  </a:path>
                </a:pathLst>
              </a:custGeom>
              <a:solidFill>
                <a:srgbClr val="E60012"/>
              </a:solidFill>
              <a:ln>
                <a:noFill/>
              </a:ln>
            </p:spPr>
            <p:txBody>
              <a:bodyPr anchor="ctr"/>
              <a:lstStyle/>
              <a:p>
                <a:pPr algn="ctr"/>
                <a:endParaRPr/>
              </a:p>
            </p:txBody>
          </p:sp>
          <p:sp>
            <p:nvSpPr>
              <p:cNvPr id="74" name="íṩḻíḓe">
                <a:extLst>
                  <a:ext uri="{FF2B5EF4-FFF2-40B4-BE49-F238E27FC236}">
                    <a16:creationId xmlns:a16="http://schemas.microsoft.com/office/drawing/2014/main" id="{8BAED339-58FD-40F4-95A0-128CA78CF52C}"/>
                  </a:ext>
                </a:extLst>
              </p:cNvPr>
              <p:cNvSpPr/>
              <p:nvPr/>
            </p:nvSpPr>
            <p:spPr bwMode="auto">
              <a:xfrm>
                <a:off x="2519363" y="2747963"/>
                <a:ext cx="141288" cy="239713"/>
              </a:xfrm>
              <a:custGeom>
                <a:avLst/>
                <a:gdLst>
                  <a:gd name="T0" fmla="*/ 160 w 179"/>
                  <a:gd name="T1" fmla="*/ 305 h 307"/>
                  <a:gd name="T2" fmla="*/ 144 w 179"/>
                  <a:gd name="T3" fmla="*/ 283 h 307"/>
                  <a:gd name="T4" fmla="*/ 126 w 179"/>
                  <a:gd name="T5" fmla="*/ 244 h 307"/>
                  <a:gd name="T6" fmla="*/ 122 w 179"/>
                  <a:gd name="T7" fmla="*/ 242 h 307"/>
                  <a:gd name="T8" fmla="*/ 121 w 179"/>
                  <a:gd name="T9" fmla="*/ 235 h 307"/>
                  <a:gd name="T10" fmla="*/ 97 w 179"/>
                  <a:gd name="T11" fmla="*/ 281 h 307"/>
                  <a:gd name="T12" fmla="*/ 72 w 179"/>
                  <a:gd name="T13" fmla="*/ 294 h 307"/>
                  <a:gd name="T14" fmla="*/ 93 w 179"/>
                  <a:gd name="T15" fmla="*/ 185 h 307"/>
                  <a:gd name="T16" fmla="*/ 45 w 179"/>
                  <a:gd name="T17" fmla="*/ 279 h 307"/>
                  <a:gd name="T18" fmla="*/ 34 w 179"/>
                  <a:gd name="T19" fmla="*/ 281 h 307"/>
                  <a:gd name="T20" fmla="*/ 17 w 179"/>
                  <a:gd name="T21" fmla="*/ 275 h 307"/>
                  <a:gd name="T22" fmla="*/ 46 w 179"/>
                  <a:gd name="T23" fmla="*/ 232 h 307"/>
                  <a:gd name="T24" fmla="*/ 74 w 179"/>
                  <a:gd name="T25" fmla="*/ 155 h 307"/>
                  <a:gd name="T26" fmla="*/ 49 w 179"/>
                  <a:gd name="T27" fmla="*/ 197 h 307"/>
                  <a:gd name="T28" fmla="*/ 35 w 179"/>
                  <a:gd name="T29" fmla="*/ 194 h 307"/>
                  <a:gd name="T30" fmla="*/ 19 w 179"/>
                  <a:gd name="T31" fmla="*/ 158 h 307"/>
                  <a:gd name="T32" fmla="*/ 54 w 179"/>
                  <a:gd name="T33" fmla="*/ 153 h 307"/>
                  <a:gd name="T34" fmla="*/ 57 w 179"/>
                  <a:gd name="T35" fmla="*/ 143 h 307"/>
                  <a:gd name="T36" fmla="*/ 53 w 179"/>
                  <a:gd name="T37" fmla="*/ 118 h 307"/>
                  <a:gd name="T38" fmla="*/ 64 w 179"/>
                  <a:gd name="T39" fmla="*/ 90 h 307"/>
                  <a:gd name="T40" fmla="*/ 0 w 179"/>
                  <a:gd name="T41" fmla="*/ 131 h 307"/>
                  <a:gd name="T42" fmla="*/ 24 w 179"/>
                  <a:gd name="T43" fmla="*/ 66 h 307"/>
                  <a:gd name="T44" fmla="*/ 36 w 179"/>
                  <a:gd name="T45" fmla="*/ 43 h 307"/>
                  <a:gd name="T46" fmla="*/ 57 w 179"/>
                  <a:gd name="T47" fmla="*/ 40 h 307"/>
                  <a:gd name="T48" fmla="*/ 93 w 179"/>
                  <a:gd name="T49" fmla="*/ 34 h 307"/>
                  <a:gd name="T50" fmla="*/ 73 w 179"/>
                  <a:gd name="T51" fmla="*/ 107 h 307"/>
                  <a:gd name="T52" fmla="*/ 88 w 179"/>
                  <a:gd name="T53" fmla="*/ 59 h 307"/>
                  <a:gd name="T54" fmla="*/ 119 w 179"/>
                  <a:gd name="T55" fmla="*/ 61 h 307"/>
                  <a:gd name="T56" fmla="*/ 111 w 179"/>
                  <a:gd name="T57" fmla="*/ 115 h 307"/>
                  <a:gd name="T58" fmla="*/ 154 w 179"/>
                  <a:gd name="T59" fmla="*/ 87 h 307"/>
                  <a:gd name="T60" fmla="*/ 155 w 179"/>
                  <a:gd name="T61" fmla="*/ 158 h 307"/>
                  <a:gd name="T62" fmla="*/ 146 w 179"/>
                  <a:gd name="T63" fmla="*/ 228 h 307"/>
                  <a:gd name="T64" fmla="*/ 89 w 179"/>
                  <a:gd name="T65" fmla="*/ 260 h 307"/>
                  <a:gd name="T66" fmla="*/ 105 w 179"/>
                  <a:gd name="T67" fmla="*/ 205 h 307"/>
                  <a:gd name="T68" fmla="*/ 88 w 179"/>
                  <a:gd name="T69" fmla="*/ 252 h 307"/>
                  <a:gd name="T70" fmla="*/ 89 w 179"/>
                  <a:gd name="T71" fmla="*/ 260 h 307"/>
                  <a:gd name="T72" fmla="*/ 133 w 179"/>
                  <a:gd name="T73" fmla="*/ 179 h 307"/>
                  <a:gd name="T74" fmla="*/ 118 w 179"/>
                  <a:gd name="T75" fmla="*/ 173 h 307"/>
                  <a:gd name="T76" fmla="*/ 115 w 179"/>
                  <a:gd name="T77" fmla="*/ 159 h 307"/>
                  <a:gd name="T78" fmla="*/ 106 w 179"/>
                  <a:gd name="T79" fmla="*/ 155 h 307"/>
                  <a:gd name="T80" fmla="*/ 102 w 179"/>
                  <a:gd name="T81" fmla="*/ 143 h 307"/>
                  <a:gd name="T82" fmla="*/ 87 w 179"/>
                  <a:gd name="T83" fmla="*/ 112 h 307"/>
                  <a:gd name="T84" fmla="*/ 74 w 179"/>
                  <a:gd name="T85" fmla="*/ 47 h 307"/>
                  <a:gd name="T86" fmla="*/ 78 w 179"/>
                  <a:gd name="T87" fmla="*/ 36 h 307"/>
                  <a:gd name="T88" fmla="*/ 73 w 179"/>
                  <a:gd name="T89" fmla="*/ 23 h 307"/>
                  <a:gd name="T90" fmla="*/ 71 w 179"/>
                  <a:gd name="T91" fmla="*/ 47 h 307"/>
                  <a:gd name="T92" fmla="*/ 74 w 179"/>
                  <a:gd name="T93" fmla="*/ 47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307">
                    <a:moveTo>
                      <a:pt x="168" y="307"/>
                    </a:moveTo>
                    <a:cubicBezTo>
                      <a:pt x="165" y="306"/>
                      <a:pt x="165" y="306"/>
                      <a:pt x="160" y="305"/>
                    </a:cubicBezTo>
                    <a:cubicBezTo>
                      <a:pt x="155" y="297"/>
                      <a:pt x="150" y="289"/>
                      <a:pt x="146" y="281"/>
                    </a:cubicBezTo>
                    <a:cubicBezTo>
                      <a:pt x="145" y="282"/>
                      <a:pt x="144" y="282"/>
                      <a:pt x="144" y="283"/>
                    </a:cubicBezTo>
                    <a:cubicBezTo>
                      <a:pt x="138" y="268"/>
                      <a:pt x="133" y="261"/>
                      <a:pt x="127" y="250"/>
                    </a:cubicBezTo>
                    <a:cubicBezTo>
                      <a:pt x="128" y="248"/>
                      <a:pt x="126" y="245"/>
                      <a:pt x="126" y="244"/>
                    </a:cubicBezTo>
                    <a:cubicBezTo>
                      <a:pt x="125" y="245"/>
                      <a:pt x="125" y="245"/>
                      <a:pt x="124" y="246"/>
                    </a:cubicBezTo>
                    <a:cubicBezTo>
                      <a:pt x="123" y="245"/>
                      <a:pt x="123" y="243"/>
                      <a:pt x="122" y="242"/>
                    </a:cubicBezTo>
                    <a:cubicBezTo>
                      <a:pt x="122" y="241"/>
                      <a:pt x="123" y="240"/>
                      <a:pt x="123" y="240"/>
                    </a:cubicBezTo>
                    <a:cubicBezTo>
                      <a:pt x="122" y="238"/>
                      <a:pt x="121" y="237"/>
                      <a:pt x="121" y="235"/>
                    </a:cubicBezTo>
                    <a:cubicBezTo>
                      <a:pt x="110" y="247"/>
                      <a:pt x="103" y="266"/>
                      <a:pt x="95" y="279"/>
                    </a:cubicBezTo>
                    <a:cubicBezTo>
                      <a:pt x="96" y="280"/>
                      <a:pt x="96" y="280"/>
                      <a:pt x="97" y="281"/>
                    </a:cubicBezTo>
                    <a:cubicBezTo>
                      <a:pt x="87" y="292"/>
                      <a:pt x="85" y="298"/>
                      <a:pt x="75" y="300"/>
                    </a:cubicBezTo>
                    <a:cubicBezTo>
                      <a:pt x="74" y="298"/>
                      <a:pt x="73" y="296"/>
                      <a:pt x="72" y="294"/>
                    </a:cubicBezTo>
                    <a:cubicBezTo>
                      <a:pt x="76" y="268"/>
                      <a:pt x="83" y="226"/>
                      <a:pt x="96" y="208"/>
                    </a:cubicBezTo>
                    <a:cubicBezTo>
                      <a:pt x="99" y="196"/>
                      <a:pt x="97" y="193"/>
                      <a:pt x="93" y="185"/>
                    </a:cubicBezTo>
                    <a:cubicBezTo>
                      <a:pt x="81" y="196"/>
                      <a:pt x="77" y="216"/>
                      <a:pt x="69" y="230"/>
                    </a:cubicBezTo>
                    <a:cubicBezTo>
                      <a:pt x="70" y="242"/>
                      <a:pt x="52" y="271"/>
                      <a:pt x="45" y="279"/>
                    </a:cubicBezTo>
                    <a:cubicBezTo>
                      <a:pt x="42" y="280"/>
                      <a:pt x="38" y="281"/>
                      <a:pt x="35" y="282"/>
                    </a:cubicBezTo>
                    <a:cubicBezTo>
                      <a:pt x="35" y="282"/>
                      <a:pt x="34" y="282"/>
                      <a:pt x="34" y="281"/>
                    </a:cubicBezTo>
                    <a:cubicBezTo>
                      <a:pt x="28" y="284"/>
                      <a:pt x="25" y="283"/>
                      <a:pt x="22" y="283"/>
                    </a:cubicBezTo>
                    <a:cubicBezTo>
                      <a:pt x="20" y="280"/>
                      <a:pt x="19" y="278"/>
                      <a:pt x="17" y="275"/>
                    </a:cubicBezTo>
                    <a:cubicBezTo>
                      <a:pt x="41" y="243"/>
                      <a:pt x="42" y="240"/>
                      <a:pt x="47" y="235"/>
                    </a:cubicBezTo>
                    <a:cubicBezTo>
                      <a:pt x="47" y="234"/>
                      <a:pt x="46" y="233"/>
                      <a:pt x="46" y="232"/>
                    </a:cubicBezTo>
                    <a:cubicBezTo>
                      <a:pt x="58" y="223"/>
                      <a:pt x="74" y="191"/>
                      <a:pt x="84" y="175"/>
                    </a:cubicBezTo>
                    <a:cubicBezTo>
                      <a:pt x="76" y="158"/>
                      <a:pt x="76" y="158"/>
                      <a:pt x="74" y="155"/>
                    </a:cubicBezTo>
                    <a:cubicBezTo>
                      <a:pt x="67" y="166"/>
                      <a:pt x="67" y="170"/>
                      <a:pt x="68" y="184"/>
                    </a:cubicBezTo>
                    <a:cubicBezTo>
                      <a:pt x="61" y="203"/>
                      <a:pt x="63" y="200"/>
                      <a:pt x="49" y="197"/>
                    </a:cubicBezTo>
                    <a:cubicBezTo>
                      <a:pt x="48" y="198"/>
                      <a:pt x="47" y="198"/>
                      <a:pt x="46" y="199"/>
                    </a:cubicBezTo>
                    <a:cubicBezTo>
                      <a:pt x="43" y="193"/>
                      <a:pt x="36" y="200"/>
                      <a:pt x="35" y="194"/>
                    </a:cubicBezTo>
                    <a:cubicBezTo>
                      <a:pt x="36" y="191"/>
                      <a:pt x="36" y="191"/>
                      <a:pt x="39" y="187"/>
                    </a:cubicBezTo>
                    <a:cubicBezTo>
                      <a:pt x="36" y="173"/>
                      <a:pt x="22" y="167"/>
                      <a:pt x="19" y="158"/>
                    </a:cubicBezTo>
                    <a:cubicBezTo>
                      <a:pt x="26" y="151"/>
                      <a:pt x="39" y="154"/>
                      <a:pt x="51" y="157"/>
                    </a:cubicBezTo>
                    <a:cubicBezTo>
                      <a:pt x="52" y="156"/>
                      <a:pt x="53" y="154"/>
                      <a:pt x="54" y="153"/>
                    </a:cubicBezTo>
                    <a:cubicBezTo>
                      <a:pt x="54" y="151"/>
                      <a:pt x="54" y="149"/>
                      <a:pt x="54" y="147"/>
                    </a:cubicBezTo>
                    <a:cubicBezTo>
                      <a:pt x="55" y="145"/>
                      <a:pt x="56" y="144"/>
                      <a:pt x="57" y="143"/>
                    </a:cubicBezTo>
                    <a:cubicBezTo>
                      <a:pt x="61" y="145"/>
                      <a:pt x="63" y="145"/>
                      <a:pt x="67" y="142"/>
                    </a:cubicBezTo>
                    <a:cubicBezTo>
                      <a:pt x="62" y="134"/>
                      <a:pt x="58" y="126"/>
                      <a:pt x="53" y="118"/>
                    </a:cubicBezTo>
                    <a:cubicBezTo>
                      <a:pt x="56" y="109"/>
                      <a:pt x="57" y="112"/>
                      <a:pt x="65" y="107"/>
                    </a:cubicBezTo>
                    <a:cubicBezTo>
                      <a:pt x="64" y="101"/>
                      <a:pt x="64" y="96"/>
                      <a:pt x="64" y="90"/>
                    </a:cubicBezTo>
                    <a:cubicBezTo>
                      <a:pt x="57" y="83"/>
                      <a:pt x="31" y="133"/>
                      <a:pt x="29" y="135"/>
                    </a:cubicBezTo>
                    <a:cubicBezTo>
                      <a:pt x="17" y="147"/>
                      <a:pt x="8" y="144"/>
                      <a:pt x="0" y="131"/>
                    </a:cubicBezTo>
                    <a:cubicBezTo>
                      <a:pt x="5" y="118"/>
                      <a:pt x="50" y="88"/>
                      <a:pt x="47" y="79"/>
                    </a:cubicBezTo>
                    <a:cubicBezTo>
                      <a:pt x="37" y="77"/>
                      <a:pt x="30" y="71"/>
                      <a:pt x="24" y="66"/>
                    </a:cubicBezTo>
                    <a:cubicBezTo>
                      <a:pt x="13" y="62"/>
                      <a:pt x="5" y="61"/>
                      <a:pt x="1" y="50"/>
                    </a:cubicBezTo>
                    <a:cubicBezTo>
                      <a:pt x="8" y="41"/>
                      <a:pt x="26" y="35"/>
                      <a:pt x="36" y="43"/>
                    </a:cubicBezTo>
                    <a:cubicBezTo>
                      <a:pt x="49" y="73"/>
                      <a:pt x="49" y="74"/>
                      <a:pt x="50" y="77"/>
                    </a:cubicBezTo>
                    <a:cubicBezTo>
                      <a:pt x="65" y="64"/>
                      <a:pt x="58" y="63"/>
                      <a:pt x="57" y="40"/>
                    </a:cubicBezTo>
                    <a:cubicBezTo>
                      <a:pt x="52" y="28"/>
                      <a:pt x="50" y="5"/>
                      <a:pt x="63" y="2"/>
                    </a:cubicBezTo>
                    <a:cubicBezTo>
                      <a:pt x="77" y="10"/>
                      <a:pt x="94" y="0"/>
                      <a:pt x="93" y="34"/>
                    </a:cubicBezTo>
                    <a:cubicBezTo>
                      <a:pt x="85" y="49"/>
                      <a:pt x="81" y="61"/>
                      <a:pt x="73" y="73"/>
                    </a:cubicBezTo>
                    <a:cubicBezTo>
                      <a:pt x="71" y="81"/>
                      <a:pt x="69" y="98"/>
                      <a:pt x="73" y="107"/>
                    </a:cubicBezTo>
                    <a:cubicBezTo>
                      <a:pt x="85" y="102"/>
                      <a:pt x="87" y="122"/>
                      <a:pt x="95" y="88"/>
                    </a:cubicBezTo>
                    <a:cubicBezTo>
                      <a:pt x="92" y="80"/>
                      <a:pt x="87" y="64"/>
                      <a:pt x="88" y="59"/>
                    </a:cubicBezTo>
                    <a:cubicBezTo>
                      <a:pt x="92" y="57"/>
                      <a:pt x="96" y="55"/>
                      <a:pt x="103" y="59"/>
                    </a:cubicBezTo>
                    <a:cubicBezTo>
                      <a:pt x="107" y="58"/>
                      <a:pt x="113" y="54"/>
                      <a:pt x="119" y="61"/>
                    </a:cubicBezTo>
                    <a:cubicBezTo>
                      <a:pt x="119" y="69"/>
                      <a:pt x="113" y="83"/>
                      <a:pt x="111" y="90"/>
                    </a:cubicBezTo>
                    <a:cubicBezTo>
                      <a:pt x="111" y="98"/>
                      <a:pt x="111" y="107"/>
                      <a:pt x="111" y="115"/>
                    </a:cubicBezTo>
                    <a:cubicBezTo>
                      <a:pt x="112" y="116"/>
                      <a:pt x="113" y="116"/>
                      <a:pt x="114" y="117"/>
                    </a:cubicBezTo>
                    <a:cubicBezTo>
                      <a:pt x="122" y="98"/>
                      <a:pt x="133" y="49"/>
                      <a:pt x="154" y="87"/>
                    </a:cubicBezTo>
                    <a:cubicBezTo>
                      <a:pt x="147" y="98"/>
                      <a:pt x="123" y="152"/>
                      <a:pt x="124" y="157"/>
                    </a:cubicBezTo>
                    <a:cubicBezTo>
                      <a:pt x="129" y="161"/>
                      <a:pt x="144" y="157"/>
                      <a:pt x="155" y="158"/>
                    </a:cubicBezTo>
                    <a:cubicBezTo>
                      <a:pt x="157" y="176"/>
                      <a:pt x="141" y="190"/>
                      <a:pt x="136" y="206"/>
                    </a:cubicBezTo>
                    <a:cubicBezTo>
                      <a:pt x="139" y="213"/>
                      <a:pt x="142" y="221"/>
                      <a:pt x="146" y="228"/>
                    </a:cubicBezTo>
                    <a:cubicBezTo>
                      <a:pt x="156" y="246"/>
                      <a:pt x="179" y="280"/>
                      <a:pt x="168" y="307"/>
                    </a:cubicBezTo>
                    <a:close/>
                    <a:moveTo>
                      <a:pt x="89" y="260"/>
                    </a:moveTo>
                    <a:cubicBezTo>
                      <a:pt x="95" y="252"/>
                      <a:pt x="107" y="227"/>
                      <a:pt x="111" y="216"/>
                    </a:cubicBezTo>
                    <a:cubicBezTo>
                      <a:pt x="109" y="212"/>
                      <a:pt x="107" y="209"/>
                      <a:pt x="105" y="205"/>
                    </a:cubicBezTo>
                    <a:cubicBezTo>
                      <a:pt x="98" y="219"/>
                      <a:pt x="93" y="236"/>
                      <a:pt x="87" y="249"/>
                    </a:cubicBezTo>
                    <a:cubicBezTo>
                      <a:pt x="87" y="250"/>
                      <a:pt x="87" y="251"/>
                      <a:pt x="88" y="252"/>
                    </a:cubicBezTo>
                    <a:cubicBezTo>
                      <a:pt x="87" y="254"/>
                      <a:pt x="87" y="255"/>
                      <a:pt x="86" y="257"/>
                    </a:cubicBezTo>
                    <a:cubicBezTo>
                      <a:pt x="87" y="258"/>
                      <a:pt x="88" y="259"/>
                      <a:pt x="89" y="260"/>
                    </a:cubicBezTo>
                    <a:close/>
                    <a:moveTo>
                      <a:pt x="128" y="188"/>
                    </a:moveTo>
                    <a:cubicBezTo>
                      <a:pt x="130" y="185"/>
                      <a:pt x="131" y="182"/>
                      <a:pt x="133" y="179"/>
                    </a:cubicBezTo>
                    <a:cubicBezTo>
                      <a:pt x="128" y="173"/>
                      <a:pt x="124" y="172"/>
                      <a:pt x="121" y="170"/>
                    </a:cubicBezTo>
                    <a:cubicBezTo>
                      <a:pt x="120" y="171"/>
                      <a:pt x="119" y="172"/>
                      <a:pt x="118" y="173"/>
                    </a:cubicBezTo>
                    <a:cubicBezTo>
                      <a:pt x="118" y="179"/>
                      <a:pt x="121" y="185"/>
                      <a:pt x="128" y="188"/>
                    </a:cubicBezTo>
                    <a:close/>
                    <a:moveTo>
                      <a:pt x="115" y="159"/>
                    </a:moveTo>
                    <a:cubicBezTo>
                      <a:pt x="120" y="149"/>
                      <a:pt x="130" y="128"/>
                      <a:pt x="128" y="116"/>
                    </a:cubicBezTo>
                    <a:cubicBezTo>
                      <a:pt x="118" y="127"/>
                      <a:pt x="112" y="142"/>
                      <a:pt x="106" y="155"/>
                    </a:cubicBezTo>
                    <a:cubicBezTo>
                      <a:pt x="109" y="159"/>
                      <a:pt x="108" y="159"/>
                      <a:pt x="115" y="159"/>
                    </a:cubicBezTo>
                    <a:close/>
                    <a:moveTo>
                      <a:pt x="102" y="143"/>
                    </a:moveTo>
                    <a:cubicBezTo>
                      <a:pt x="105" y="137"/>
                      <a:pt x="107" y="133"/>
                      <a:pt x="107" y="125"/>
                    </a:cubicBezTo>
                    <a:cubicBezTo>
                      <a:pt x="97" y="102"/>
                      <a:pt x="101" y="103"/>
                      <a:pt x="87" y="112"/>
                    </a:cubicBezTo>
                    <a:cubicBezTo>
                      <a:pt x="87" y="122"/>
                      <a:pt x="93" y="137"/>
                      <a:pt x="102" y="143"/>
                    </a:cubicBezTo>
                    <a:close/>
                    <a:moveTo>
                      <a:pt x="74" y="47"/>
                    </a:moveTo>
                    <a:cubicBezTo>
                      <a:pt x="76" y="44"/>
                      <a:pt x="78" y="42"/>
                      <a:pt x="80" y="39"/>
                    </a:cubicBezTo>
                    <a:cubicBezTo>
                      <a:pt x="79" y="38"/>
                      <a:pt x="79" y="37"/>
                      <a:pt x="78" y="36"/>
                    </a:cubicBezTo>
                    <a:cubicBezTo>
                      <a:pt x="79" y="35"/>
                      <a:pt x="79" y="34"/>
                      <a:pt x="80" y="32"/>
                    </a:cubicBezTo>
                    <a:cubicBezTo>
                      <a:pt x="77" y="27"/>
                      <a:pt x="75" y="25"/>
                      <a:pt x="73" y="23"/>
                    </a:cubicBezTo>
                    <a:cubicBezTo>
                      <a:pt x="71" y="25"/>
                      <a:pt x="70" y="26"/>
                      <a:pt x="69" y="27"/>
                    </a:cubicBezTo>
                    <a:cubicBezTo>
                      <a:pt x="69" y="33"/>
                      <a:pt x="68" y="41"/>
                      <a:pt x="71" y="47"/>
                    </a:cubicBezTo>
                    <a:cubicBezTo>
                      <a:pt x="72" y="47"/>
                      <a:pt x="72" y="46"/>
                      <a:pt x="73" y="46"/>
                    </a:cubicBezTo>
                    <a:cubicBezTo>
                      <a:pt x="73" y="46"/>
                      <a:pt x="73" y="47"/>
                      <a:pt x="74" y="47"/>
                    </a:cubicBezTo>
                    <a:close/>
                  </a:path>
                </a:pathLst>
              </a:custGeom>
              <a:solidFill>
                <a:srgbClr val="E60012"/>
              </a:solidFill>
              <a:ln>
                <a:noFill/>
              </a:ln>
            </p:spPr>
            <p:txBody>
              <a:bodyPr anchor="ctr"/>
              <a:lstStyle/>
              <a:p>
                <a:pPr algn="ctr"/>
                <a:endParaRPr/>
              </a:p>
            </p:txBody>
          </p:sp>
          <p:sp>
            <p:nvSpPr>
              <p:cNvPr id="75" name="îsļíḑe">
                <a:extLst>
                  <a:ext uri="{FF2B5EF4-FFF2-40B4-BE49-F238E27FC236}">
                    <a16:creationId xmlns:a16="http://schemas.microsoft.com/office/drawing/2014/main" id="{29C15443-070D-43F7-8B1D-9E490C078990}"/>
                  </a:ext>
                </a:extLst>
              </p:cNvPr>
              <p:cNvSpPr/>
              <p:nvPr/>
            </p:nvSpPr>
            <p:spPr bwMode="auto">
              <a:xfrm>
                <a:off x="2944813" y="3798888"/>
                <a:ext cx="292100" cy="53975"/>
              </a:xfrm>
              <a:custGeom>
                <a:avLst/>
                <a:gdLst>
                  <a:gd name="T0" fmla="*/ 30 w 374"/>
                  <a:gd name="T1" fmla="*/ 68 h 70"/>
                  <a:gd name="T2" fmla="*/ 6 w 374"/>
                  <a:gd name="T3" fmla="*/ 68 h 70"/>
                  <a:gd name="T4" fmla="*/ 14 w 374"/>
                  <a:gd name="T5" fmla="*/ 25 h 70"/>
                  <a:gd name="T6" fmla="*/ 33 w 374"/>
                  <a:gd name="T7" fmla="*/ 1 h 70"/>
                  <a:gd name="T8" fmla="*/ 39 w 374"/>
                  <a:gd name="T9" fmla="*/ 1 h 70"/>
                  <a:gd name="T10" fmla="*/ 85 w 374"/>
                  <a:gd name="T11" fmla="*/ 46 h 70"/>
                  <a:gd name="T12" fmla="*/ 78 w 374"/>
                  <a:gd name="T13" fmla="*/ 68 h 70"/>
                  <a:gd name="T14" fmla="*/ 57 w 374"/>
                  <a:gd name="T15" fmla="*/ 63 h 70"/>
                  <a:gd name="T16" fmla="*/ 55 w 374"/>
                  <a:gd name="T17" fmla="*/ 1 h 70"/>
                  <a:gd name="T18" fmla="*/ 69 w 374"/>
                  <a:gd name="T19" fmla="*/ 57 h 70"/>
                  <a:gd name="T20" fmla="*/ 72 w 374"/>
                  <a:gd name="T21" fmla="*/ 51 h 70"/>
                  <a:gd name="T22" fmla="*/ 121 w 374"/>
                  <a:gd name="T23" fmla="*/ 1 h 70"/>
                  <a:gd name="T24" fmla="*/ 108 w 374"/>
                  <a:gd name="T25" fmla="*/ 40 h 70"/>
                  <a:gd name="T26" fmla="*/ 91 w 374"/>
                  <a:gd name="T27" fmla="*/ 68 h 70"/>
                  <a:gd name="T28" fmla="*/ 104 w 374"/>
                  <a:gd name="T29" fmla="*/ 25 h 70"/>
                  <a:gd name="T30" fmla="*/ 121 w 374"/>
                  <a:gd name="T31" fmla="*/ 1 h 70"/>
                  <a:gd name="T32" fmla="*/ 144 w 374"/>
                  <a:gd name="T33" fmla="*/ 68 h 70"/>
                  <a:gd name="T34" fmla="*/ 138 w 374"/>
                  <a:gd name="T35" fmla="*/ 68 h 70"/>
                  <a:gd name="T36" fmla="*/ 150 w 374"/>
                  <a:gd name="T37" fmla="*/ 1 h 70"/>
                  <a:gd name="T38" fmla="*/ 139 w 374"/>
                  <a:gd name="T39" fmla="*/ 44 h 70"/>
                  <a:gd name="T40" fmla="*/ 190 w 374"/>
                  <a:gd name="T41" fmla="*/ 68 h 70"/>
                  <a:gd name="T42" fmla="*/ 172 w 374"/>
                  <a:gd name="T43" fmla="*/ 68 h 70"/>
                  <a:gd name="T44" fmla="*/ 172 w 374"/>
                  <a:gd name="T45" fmla="*/ 1 h 70"/>
                  <a:gd name="T46" fmla="*/ 190 w 374"/>
                  <a:gd name="T47" fmla="*/ 1 h 70"/>
                  <a:gd name="T48" fmla="*/ 234 w 374"/>
                  <a:gd name="T49" fmla="*/ 19 h 70"/>
                  <a:gd name="T50" fmla="*/ 230 w 374"/>
                  <a:gd name="T51" fmla="*/ 13 h 70"/>
                  <a:gd name="T52" fmla="*/ 230 w 374"/>
                  <a:gd name="T53" fmla="*/ 57 h 70"/>
                  <a:gd name="T54" fmla="*/ 234 w 374"/>
                  <a:gd name="T55" fmla="*/ 50 h 70"/>
                  <a:gd name="T56" fmla="*/ 247 w 374"/>
                  <a:gd name="T57" fmla="*/ 44 h 70"/>
                  <a:gd name="T58" fmla="*/ 232 w 374"/>
                  <a:gd name="T59" fmla="*/ 70 h 70"/>
                  <a:gd name="T60" fmla="*/ 216 w 374"/>
                  <a:gd name="T61" fmla="*/ 45 h 70"/>
                  <a:gd name="T62" fmla="*/ 219 w 374"/>
                  <a:gd name="T63" fmla="*/ 7 h 70"/>
                  <a:gd name="T64" fmla="*/ 241 w 374"/>
                  <a:gd name="T65" fmla="*/ 3 h 70"/>
                  <a:gd name="T66" fmla="*/ 247 w 374"/>
                  <a:gd name="T67" fmla="*/ 31 h 70"/>
                  <a:gd name="T68" fmla="*/ 270 w 374"/>
                  <a:gd name="T69" fmla="*/ 68 h 70"/>
                  <a:gd name="T70" fmla="*/ 266 w 374"/>
                  <a:gd name="T71" fmla="*/ 68 h 70"/>
                  <a:gd name="T72" fmla="*/ 266 w 374"/>
                  <a:gd name="T73" fmla="*/ 1 h 70"/>
                  <a:gd name="T74" fmla="*/ 270 w 374"/>
                  <a:gd name="T75" fmla="*/ 1 h 70"/>
                  <a:gd name="T76" fmla="*/ 302 w 374"/>
                  <a:gd name="T77" fmla="*/ 68 h 70"/>
                  <a:gd name="T78" fmla="*/ 302 w 374"/>
                  <a:gd name="T79" fmla="*/ 1 h 70"/>
                  <a:gd name="T80" fmla="*/ 326 w 374"/>
                  <a:gd name="T81" fmla="*/ 68 h 70"/>
                  <a:gd name="T82" fmla="*/ 308 w 374"/>
                  <a:gd name="T83" fmla="*/ 68 h 70"/>
                  <a:gd name="T84" fmla="*/ 326 w 374"/>
                  <a:gd name="T85" fmla="*/ 32 h 70"/>
                  <a:gd name="T86" fmla="*/ 366 w 374"/>
                  <a:gd name="T87" fmla="*/ 1 h 70"/>
                  <a:gd name="T88" fmla="*/ 360 w 374"/>
                  <a:gd name="T89" fmla="*/ 56 h 70"/>
                  <a:gd name="T90" fmla="*/ 340 w 374"/>
                  <a:gd name="T91" fmla="*/ 68 h 70"/>
                  <a:gd name="T92" fmla="*/ 359 w 374"/>
                  <a:gd name="T93" fmla="*/ 44 h 70"/>
                  <a:gd name="T94" fmla="*/ 359 w 374"/>
                  <a:gd name="T95"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4" h="70">
                    <a:moveTo>
                      <a:pt x="52" y="1"/>
                    </a:moveTo>
                    <a:cubicBezTo>
                      <a:pt x="46" y="68"/>
                      <a:pt x="46" y="68"/>
                      <a:pt x="46" y="68"/>
                    </a:cubicBezTo>
                    <a:cubicBezTo>
                      <a:pt x="30" y="68"/>
                      <a:pt x="30" y="68"/>
                      <a:pt x="30" y="68"/>
                    </a:cubicBezTo>
                    <a:cubicBezTo>
                      <a:pt x="28" y="58"/>
                      <a:pt x="27" y="46"/>
                      <a:pt x="26" y="33"/>
                    </a:cubicBezTo>
                    <a:cubicBezTo>
                      <a:pt x="25" y="39"/>
                      <a:pt x="24" y="51"/>
                      <a:pt x="22" y="68"/>
                    </a:cubicBezTo>
                    <a:cubicBezTo>
                      <a:pt x="6" y="68"/>
                      <a:pt x="6" y="68"/>
                      <a:pt x="6" y="68"/>
                    </a:cubicBezTo>
                    <a:cubicBezTo>
                      <a:pt x="0" y="1"/>
                      <a:pt x="0" y="1"/>
                      <a:pt x="0" y="1"/>
                    </a:cubicBezTo>
                    <a:cubicBezTo>
                      <a:pt x="12" y="1"/>
                      <a:pt x="12" y="1"/>
                      <a:pt x="12" y="1"/>
                    </a:cubicBezTo>
                    <a:cubicBezTo>
                      <a:pt x="14" y="25"/>
                      <a:pt x="14" y="25"/>
                      <a:pt x="14" y="25"/>
                    </a:cubicBezTo>
                    <a:cubicBezTo>
                      <a:pt x="15" y="47"/>
                      <a:pt x="15" y="47"/>
                      <a:pt x="15" y="47"/>
                    </a:cubicBezTo>
                    <a:cubicBezTo>
                      <a:pt x="16" y="36"/>
                      <a:pt x="17" y="20"/>
                      <a:pt x="19" y="1"/>
                    </a:cubicBezTo>
                    <a:cubicBezTo>
                      <a:pt x="33" y="1"/>
                      <a:pt x="33" y="1"/>
                      <a:pt x="33" y="1"/>
                    </a:cubicBezTo>
                    <a:cubicBezTo>
                      <a:pt x="33" y="3"/>
                      <a:pt x="33" y="11"/>
                      <a:pt x="34" y="24"/>
                    </a:cubicBezTo>
                    <a:cubicBezTo>
                      <a:pt x="35" y="49"/>
                      <a:pt x="35" y="49"/>
                      <a:pt x="35" y="49"/>
                    </a:cubicBezTo>
                    <a:cubicBezTo>
                      <a:pt x="36" y="33"/>
                      <a:pt x="37" y="17"/>
                      <a:pt x="39" y="1"/>
                    </a:cubicBezTo>
                    <a:cubicBezTo>
                      <a:pt x="52" y="1"/>
                      <a:pt x="52" y="1"/>
                      <a:pt x="52" y="1"/>
                    </a:cubicBezTo>
                    <a:close/>
                    <a:moveTo>
                      <a:pt x="85" y="1"/>
                    </a:moveTo>
                    <a:cubicBezTo>
                      <a:pt x="85" y="46"/>
                      <a:pt x="85" y="46"/>
                      <a:pt x="85" y="46"/>
                    </a:cubicBezTo>
                    <a:cubicBezTo>
                      <a:pt x="85" y="51"/>
                      <a:pt x="85" y="55"/>
                      <a:pt x="85" y="57"/>
                    </a:cubicBezTo>
                    <a:cubicBezTo>
                      <a:pt x="85" y="59"/>
                      <a:pt x="84" y="61"/>
                      <a:pt x="83" y="63"/>
                    </a:cubicBezTo>
                    <a:cubicBezTo>
                      <a:pt x="81" y="65"/>
                      <a:pt x="80" y="67"/>
                      <a:pt x="78" y="68"/>
                    </a:cubicBezTo>
                    <a:cubicBezTo>
                      <a:pt x="76" y="69"/>
                      <a:pt x="73" y="70"/>
                      <a:pt x="71" y="70"/>
                    </a:cubicBezTo>
                    <a:cubicBezTo>
                      <a:pt x="68" y="70"/>
                      <a:pt x="65" y="69"/>
                      <a:pt x="63" y="68"/>
                    </a:cubicBezTo>
                    <a:cubicBezTo>
                      <a:pt x="60" y="66"/>
                      <a:pt x="59" y="65"/>
                      <a:pt x="57" y="63"/>
                    </a:cubicBezTo>
                    <a:cubicBezTo>
                      <a:pt x="56" y="60"/>
                      <a:pt x="56" y="58"/>
                      <a:pt x="55" y="56"/>
                    </a:cubicBezTo>
                    <a:cubicBezTo>
                      <a:pt x="55" y="54"/>
                      <a:pt x="55" y="49"/>
                      <a:pt x="55" y="41"/>
                    </a:cubicBezTo>
                    <a:cubicBezTo>
                      <a:pt x="55" y="1"/>
                      <a:pt x="55" y="1"/>
                      <a:pt x="55" y="1"/>
                    </a:cubicBezTo>
                    <a:cubicBezTo>
                      <a:pt x="68" y="1"/>
                      <a:pt x="68" y="1"/>
                      <a:pt x="68" y="1"/>
                    </a:cubicBezTo>
                    <a:cubicBezTo>
                      <a:pt x="68" y="52"/>
                      <a:pt x="68" y="52"/>
                      <a:pt x="68" y="52"/>
                    </a:cubicBezTo>
                    <a:cubicBezTo>
                      <a:pt x="68" y="54"/>
                      <a:pt x="68" y="56"/>
                      <a:pt x="69" y="57"/>
                    </a:cubicBezTo>
                    <a:cubicBezTo>
                      <a:pt x="69" y="58"/>
                      <a:pt x="69" y="58"/>
                      <a:pt x="70" y="58"/>
                    </a:cubicBezTo>
                    <a:cubicBezTo>
                      <a:pt x="71" y="58"/>
                      <a:pt x="71" y="58"/>
                      <a:pt x="72" y="57"/>
                    </a:cubicBezTo>
                    <a:cubicBezTo>
                      <a:pt x="72" y="56"/>
                      <a:pt x="72" y="54"/>
                      <a:pt x="72" y="51"/>
                    </a:cubicBezTo>
                    <a:cubicBezTo>
                      <a:pt x="72" y="1"/>
                      <a:pt x="72" y="1"/>
                      <a:pt x="72" y="1"/>
                    </a:cubicBezTo>
                    <a:cubicBezTo>
                      <a:pt x="85" y="1"/>
                      <a:pt x="85" y="1"/>
                      <a:pt x="85" y="1"/>
                    </a:cubicBezTo>
                    <a:close/>
                    <a:moveTo>
                      <a:pt x="121" y="1"/>
                    </a:moveTo>
                    <a:cubicBezTo>
                      <a:pt x="121" y="68"/>
                      <a:pt x="121" y="68"/>
                      <a:pt x="121" y="68"/>
                    </a:cubicBezTo>
                    <a:cubicBezTo>
                      <a:pt x="108" y="68"/>
                      <a:pt x="108" y="68"/>
                      <a:pt x="108" y="68"/>
                    </a:cubicBezTo>
                    <a:cubicBezTo>
                      <a:pt x="108" y="40"/>
                      <a:pt x="108" y="40"/>
                      <a:pt x="108" y="40"/>
                    </a:cubicBezTo>
                    <a:cubicBezTo>
                      <a:pt x="104" y="40"/>
                      <a:pt x="104" y="40"/>
                      <a:pt x="104" y="40"/>
                    </a:cubicBezTo>
                    <a:cubicBezTo>
                      <a:pt x="104" y="68"/>
                      <a:pt x="104" y="68"/>
                      <a:pt x="104" y="68"/>
                    </a:cubicBezTo>
                    <a:cubicBezTo>
                      <a:pt x="91" y="68"/>
                      <a:pt x="91" y="68"/>
                      <a:pt x="91" y="68"/>
                    </a:cubicBezTo>
                    <a:cubicBezTo>
                      <a:pt x="91" y="1"/>
                      <a:pt x="91" y="1"/>
                      <a:pt x="91" y="1"/>
                    </a:cubicBezTo>
                    <a:cubicBezTo>
                      <a:pt x="104" y="1"/>
                      <a:pt x="104" y="1"/>
                      <a:pt x="104" y="1"/>
                    </a:cubicBezTo>
                    <a:cubicBezTo>
                      <a:pt x="104" y="25"/>
                      <a:pt x="104" y="25"/>
                      <a:pt x="104" y="25"/>
                    </a:cubicBezTo>
                    <a:cubicBezTo>
                      <a:pt x="108" y="25"/>
                      <a:pt x="108" y="25"/>
                      <a:pt x="108" y="25"/>
                    </a:cubicBezTo>
                    <a:cubicBezTo>
                      <a:pt x="108" y="1"/>
                      <a:pt x="108" y="1"/>
                      <a:pt x="108" y="1"/>
                    </a:cubicBezTo>
                    <a:cubicBezTo>
                      <a:pt x="121" y="1"/>
                      <a:pt x="121" y="1"/>
                      <a:pt x="121" y="1"/>
                    </a:cubicBezTo>
                    <a:close/>
                    <a:moveTo>
                      <a:pt x="150" y="1"/>
                    </a:moveTo>
                    <a:cubicBezTo>
                      <a:pt x="158" y="68"/>
                      <a:pt x="158" y="68"/>
                      <a:pt x="158" y="68"/>
                    </a:cubicBezTo>
                    <a:cubicBezTo>
                      <a:pt x="144" y="68"/>
                      <a:pt x="144" y="68"/>
                      <a:pt x="144" y="68"/>
                    </a:cubicBezTo>
                    <a:cubicBezTo>
                      <a:pt x="143" y="56"/>
                      <a:pt x="143" y="56"/>
                      <a:pt x="143" y="56"/>
                    </a:cubicBezTo>
                    <a:cubicBezTo>
                      <a:pt x="139" y="56"/>
                      <a:pt x="139" y="56"/>
                      <a:pt x="139" y="56"/>
                    </a:cubicBezTo>
                    <a:cubicBezTo>
                      <a:pt x="138" y="68"/>
                      <a:pt x="138" y="68"/>
                      <a:pt x="138" y="68"/>
                    </a:cubicBezTo>
                    <a:cubicBezTo>
                      <a:pt x="124" y="68"/>
                      <a:pt x="124" y="68"/>
                      <a:pt x="124" y="68"/>
                    </a:cubicBezTo>
                    <a:cubicBezTo>
                      <a:pt x="131" y="1"/>
                      <a:pt x="131" y="1"/>
                      <a:pt x="131" y="1"/>
                    </a:cubicBezTo>
                    <a:cubicBezTo>
                      <a:pt x="150" y="1"/>
                      <a:pt x="150" y="1"/>
                      <a:pt x="150" y="1"/>
                    </a:cubicBezTo>
                    <a:close/>
                    <a:moveTo>
                      <a:pt x="143" y="44"/>
                    </a:moveTo>
                    <a:cubicBezTo>
                      <a:pt x="142" y="37"/>
                      <a:pt x="142" y="28"/>
                      <a:pt x="141" y="16"/>
                    </a:cubicBezTo>
                    <a:cubicBezTo>
                      <a:pt x="140" y="29"/>
                      <a:pt x="139" y="39"/>
                      <a:pt x="139" y="44"/>
                    </a:cubicBezTo>
                    <a:cubicBezTo>
                      <a:pt x="143" y="44"/>
                      <a:pt x="143" y="44"/>
                      <a:pt x="143" y="44"/>
                    </a:cubicBezTo>
                    <a:close/>
                    <a:moveTo>
                      <a:pt x="190" y="1"/>
                    </a:moveTo>
                    <a:cubicBezTo>
                      <a:pt x="190" y="68"/>
                      <a:pt x="190" y="68"/>
                      <a:pt x="190" y="68"/>
                    </a:cubicBezTo>
                    <a:cubicBezTo>
                      <a:pt x="178" y="68"/>
                      <a:pt x="178" y="68"/>
                      <a:pt x="178" y="68"/>
                    </a:cubicBezTo>
                    <a:cubicBezTo>
                      <a:pt x="172" y="38"/>
                      <a:pt x="172" y="38"/>
                      <a:pt x="172" y="38"/>
                    </a:cubicBezTo>
                    <a:cubicBezTo>
                      <a:pt x="172" y="68"/>
                      <a:pt x="172" y="68"/>
                      <a:pt x="172" y="68"/>
                    </a:cubicBezTo>
                    <a:cubicBezTo>
                      <a:pt x="161" y="68"/>
                      <a:pt x="161" y="68"/>
                      <a:pt x="161" y="68"/>
                    </a:cubicBezTo>
                    <a:cubicBezTo>
                      <a:pt x="161" y="1"/>
                      <a:pt x="161" y="1"/>
                      <a:pt x="161" y="1"/>
                    </a:cubicBezTo>
                    <a:cubicBezTo>
                      <a:pt x="172" y="1"/>
                      <a:pt x="172" y="1"/>
                      <a:pt x="172" y="1"/>
                    </a:cubicBezTo>
                    <a:cubicBezTo>
                      <a:pt x="179" y="32"/>
                      <a:pt x="179" y="32"/>
                      <a:pt x="179" y="32"/>
                    </a:cubicBezTo>
                    <a:cubicBezTo>
                      <a:pt x="179" y="1"/>
                      <a:pt x="179" y="1"/>
                      <a:pt x="179" y="1"/>
                    </a:cubicBezTo>
                    <a:cubicBezTo>
                      <a:pt x="190" y="1"/>
                      <a:pt x="190" y="1"/>
                      <a:pt x="190" y="1"/>
                    </a:cubicBezTo>
                    <a:close/>
                    <a:moveTo>
                      <a:pt x="247" y="31"/>
                    </a:moveTo>
                    <a:cubicBezTo>
                      <a:pt x="234" y="31"/>
                      <a:pt x="234" y="31"/>
                      <a:pt x="234" y="31"/>
                    </a:cubicBezTo>
                    <a:cubicBezTo>
                      <a:pt x="234" y="19"/>
                      <a:pt x="234" y="19"/>
                      <a:pt x="234" y="19"/>
                    </a:cubicBezTo>
                    <a:cubicBezTo>
                      <a:pt x="234" y="16"/>
                      <a:pt x="234" y="13"/>
                      <a:pt x="234" y="13"/>
                    </a:cubicBezTo>
                    <a:cubicBezTo>
                      <a:pt x="233" y="12"/>
                      <a:pt x="233" y="11"/>
                      <a:pt x="232" y="11"/>
                    </a:cubicBezTo>
                    <a:cubicBezTo>
                      <a:pt x="231" y="11"/>
                      <a:pt x="230" y="12"/>
                      <a:pt x="230" y="13"/>
                    </a:cubicBezTo>
                    <a:cubicBezTo>
                      <a:pt x="229" y="14"/>
                      <a:pt x="229" y="16"/>
                      <a:pt x="229" y="20"/>
                    </a:cubicBezTo>
                    <a:cubicBezTo>
                      <a:pt x="229" y="51"/>
                      <a:pt x="229" y="51"/>
                      <a:pt x="229" y="51"/>
                    </a:cubicBezTo>
                    <a:cubicBezTo>
                      <a:pt x="229" y="54"/>
                      <a:pt x="229" y="56"/>
                      <a:pt x="230" y="57"/>
                    </a:cubicBezTo>
                    <a:cubicBezTo>
                      <a:pt x="230" y="58"/>
                      <a:pt x="231" y="58"/>
                      <a:pt x="232" y="58"/>
                    </a:cubicBezTo>
                    <a:cubicBezTo>
                      <a:pt x="233" y="58"/>
                      <a:pt x="233" y="58"/>
                      <a:pt x="234" y="57"/>
                    </a:cubicBezTo>
                    <a:cubicBezTo>
                      <a:pt x="234" y="56"/>
                      <a:pt x="234" y="54"/>
                      <a:pt x="234" y="50"/>
                    </a:cubicBezTo>
                    <a:cubicBezTo>
                      <a:pt x="234" y="42"/>
                      <a:pt x="234" y="42"/>
                      <a:pt x="234" y="42"/>
                    </a:cubicBezTo>
                    <a:cubicBezTo>
                      <a:pt x="247" y="42"/>
                      <a:pt x="247" y="42"/>
                      <a:pt x="247" y="42"/>
                    </a:cubicBezTo>
                    <a:cubicBezTo>
                      <a:pt x="247" y="44"/>
                      <a:pt x="247" y="44"/>
                      <a:pt x="247" y="44"/>
                    </a:cubicBezTo>
                    <a:cubicBezTo>
                      <a:pt x="247" y="51"/>
                      <a:pt x="247" y="56"/>
                      <a:pt x="246" y="59"/>
                    </a:cubicBezTo>
                    <a:cubicBezTo>
                      <a:pt x="245" y="62"/>
                      <a:pt x="244" y="64"/>
                      <a:pt x="241" y="66"/>
                    </a:cubicBezTo>
                    <a:cubicBezTo>
                      <a:pt x="239" y="69"/>
                      <a:pt x="235" y="70"/>
                      <a:pt x="232" y="70"/>
                    </a:cubicBezTo>
                    <a:cubicBezTo>
                      <a:pt x="228" y="70"/>
                      <a:pt x="225" y="69"/>
                      <a:pt x="222" y="67"/>
                    </a:cubicBezTo>
                    <a:cubicBezTo>
                      <a:pt x="220" y="65"/>
                      <a:pt x="218" y="63"/>
                      <a:pt x="217" y="59"/>
                    </a:cubicBezTo>
                    <a:cubicBezTo>
                      <a:pt x="216" y="56"/>
                      <a:pt x="216" y="51"/>
                      <a:pt x="216" y="45"/>
                    </a:cubicBezTo>
                    <a:cubicBezTo>
                      <a:pt x="216" y="25"/>
                      <a:pt x="216" y="25"/>
                      <a:pt x="216" y="25"/>
                    </a:cubicBezTo>
                    <a:cubicBezTo>
                      <a:pt x="216" y="20"/>
                      <a:pt x="216" y="17"/>
                      <a:pt x="216" y="14"/>
                    </a:cubicBezTo>
                    <a:cubicBezTo>
                      <a:pt x="217" y="12"/>
                      <a:pt x="217" y="9"/>
                      <a:pt x="219" y="7"/>
                    </a:cubicBezTo>
                    <a:cubicBezTo>
                      <a:pt x="220" y="5"/>
                      <a:pt x="222" y="3"/>
                      <a:pt x="224" y="2"/>
                    </a:cubicBezTo>
                    <a:cubicBezTo>
                      <a:pt x="226" y="1"/>
                      <a:pt x="229" y="0"/>
                      <a:pt x="231" y="0"/>
                    </a:cubicBezTo>
                    <a:cubicBezTo>
                      <a:pt x="235" y="0"/>
                      <a:pt x="238" y="1"/>
                      <a:pt x="241" y="3"/>
                    </a:cubicBezTo>
                    <a:cubicBezTo>
                      <a:pt x="244" y="5"/>
                      <a:pt x="245" y="7"/>
                      <a:pt x="246" y="10"/>
                    </a:cubicBezTo>
                    <a:cubicBezTo>
                      <a:pt x="247" y="13"/>
                      <a:pt x="247" y="18"/>
                      <a:pt x="247" y="24"/>
                    </a:cubicBezTo>
                    <a:cubicBezTo>
                      <a:pt x="247" y="31"/>
                      <a:pt x="247" y="31"/>
                      <a:pt x="247" y="31"/>
                    </a:cubicBezTo>
                    <a:close/>
                    <a:moveTo>
                      <a:pt x="283" y="1"/>
                    </a:moveTo>
                    <a:cubicBezTo>
                      <a:pt x="283" y="68"/>
                      <a:pt x="283" y="68"/>
                      <a:pt x="283" y="68"/>
                    </a:cubicBezTo>
                    <a:cubicBezTo>
                      <a:pt x="270" y="68"/>
                      <a:pt x="270" y="68"/>
                      <a:pt x="270" y="68"/>
                    </a:cubicBezTo>
                    <a:cubicBezTo>
                      <a:pt x="270" y="40"/>
                      <a:pt x="270" y="40"/>
                      <a:pt x="270" y="40"/>
                    </a:cubicBezTo>
                    <a:cubicBezTo>
                      <a:pt x="266" y="40"/>
                      <a:pt x="266" y="40"/>
                      <a:pt x="266" y="40"/>
                    </a:cubicBezTo>
                    <a:cubicBezTo>
                      <a:pt x="266" y="68"/>
                      <a:pt x="266" y="68"/>
                      <a:pt x="266" y="68"/>
                    </a:cubicBezTo>
                    <a:cubicBezTo>
                      <a:pt x="253" y="68"/>
                      <a:pt x="253" y="68"/>
                      <a:pt x="253" y="68"/>
                    </a:cubicBezTo>
                    <a:cubicBezTo>
                      <a:pt x="253" y="1"/>
                      <a:pt x="253" y="1"/>
                      <a:pt x="253" y="1"/>
                    </a:cubicBezTo>
                    <a:cubicBezTo>
                      <a:pt x="266" y="1"/>
                      <a:pt x="266" y="1"/>
                      <a:pt x="266" y="1"/>
                    </a:cubicBezTo>
                    <a:cubicBezTo>
                      <a:pt x="266" y="25"/>
                      <a:pt x="266" y="25"/>
                      <a:pt x="266" y="25"/>
                    </a:cubicBezTo>
                    <a:cubicBezTo>
                      <a:pt x="270" y="25"/>
                      <a:pt x="270" y="25"/>
                      <a:pt x="270" y="25"/>
                    </a:cubicBezTo>
                    <a:cubicBezTo>
                      <a:pt x="270" y="1"/>
                      <a:pt x="270" y="1"/>
                      <a:pt x="270" y="1"/>
                    </a:cubicBezTo>
                    <a:cubicBezTo>
                      <a:pt x="283" y="1"/>
                      <a:pt x="283" y="1"/>
                      <a:pt x="283" y="1"/>
                    </a:cubicBezTo>
                    <a:close/>
                    <a:moveTo>
                      <a:pt x="302" y="1"/>
                    </a:moveTo>
                    <a:cubicBezTo>
                      <a:pt x="302" y="68"/>
                      <a:pt x="302" y="68"/>
                      <a:pt x="302" y="68"/>
                    </a:cubicBezTo>
                    <a:cubicBezTo>
                      <a:pt x="289" y="68"/>
                      <a:pt x="289" y="68"/>
                      <a:pt x="289" y="68"/>
                    </a:cubicBezTo>
                    <a:cubicBezTo>
                      <a:pt x="289" y="1"/>
                      <a:pt x="289" y="1"/>
                      <a:pt x="289" y="1"/>
                    </a:cubicBezTo>
                    <a:cubicBezTo>
                      <a:pt x="302" y="1"/>
                      <a:pt x="302" y="1"/>
                      <a:pt x="302" y="1"/>
                    </a:cubicBezTo>
                    <a:close/>
                    <a:moveTo>
                      <a:pt x="337" y="1"/>
                    </a:moveTo>
                    <a:cubicBezTo>
                      <a:pt x="337" y="68"/>
                      <a:pt x="337" y="68"/>
                      <a:pt x="337" y="68"/>
                    </a:cubicBezTo>
                    <a:cubicBezTo>
                      <a:pt x="326" y="68"/>
                      <a:pt x="326" y="68"/>
                      <a:pt x="326" y="68"/>
                    </a:cubicBezTo>
                    <a:cubicBezTo>
                      <a:pt x="319" y="38"/>
                      <a:pt x="319" y="38"/>
                      <a:pt x="319" y="38"/>
                    </a:cubicBezTo>
                    <a:cubicBezTo>
                      <a:pt x="319" y="68"/>
                      <a:pt x="319" y="68"/>
                      <a:pt x="319" y="68"/>
                    </a:cubicBezTo>
                    <a:cubicBezTo>
                      <a:pt x="308" y="68"/>
                      <a:pt x="308" y="68"/>
                      <a:pt x="308" y="68"/>
                    </a:cubicBezTo>
                    <a:cubicBezTo>
                      <a:pt x="308" y="1"/>
                      <a:pt x="308" y="1"/>
                      <a:pt x="308" y="1"/>
                    </a:cubicBezTo>
                    <a:cubicBezTo>
                      <a:pt x="319" y="1"/>
                      <a:pt x="319" y="1"/>
                      <a:pt x="319" y="1"/>
                    </a:cubicBezTo>
                    <a:cubicBezTo>
                      <a:pt x="326" y="32"/>
                      <a:pt x="326" y="32"/>
                      <a:pt x="326" y="32"/>
                    </a:cubicBezTo>
                    <a:cubicBezTo>
                      <a:pt x="326" y="1"/>
                      <a:pt x="326" y="1"/>
                      <a:pt x="326" y="1"/>
                    </a:cubicBezTo>
                    <a:cubicBezTo>
                      <a:pt x="337" y="1"/>
                      <a:pt x="337" y="1"/>
                      <a:pt x="337" y="1"/>
                    </a:cubicBezTo>
                    <a:close/>
                    <a:moveTo>
                      <a:pt x="366" y="1"/>
                    </a:moveTo>
                    <a:cubicBezTo>
                      <a:pt x="374" y="68"/>
                      <a:pt x="374" y="68"/>
                      <a:pt x="374" y="68"/>
                    </a:cubicBezTo>
                    <a:cubicBezTo>
                      <a:pt x="360" y="68"/>
                      <a:pt x="360" y="68"/>
                      <a:pt x="360" y="68"/>
                    </a:cubicBezTo>
                    <a:cubicBezTo>
                      <a:pt x="360" y="56"/>
                      <a:pt x="360" y="56"/>
                      <a:pt x="360" y="56"/>
                    </a:cubicBezTo>
                    <a:cubicBezTo>
                      <a:pt x="355" y="56"/>
                      <a:pt x="355" y="56"/>
                      <a:pt x="355" y="56"/>
                    </a:cubicBezTo>
                    <a:cubicBezTo>
                      <a:pt x="354" y="68"/>
                      <a:pt x="354" y="68"/>
                      <a:pt x="354" y="68"/>
                    </a:cubicBezTo>
                    <a:cubicBezTo>
                      <a:pt x="340" y="68"/>
                      <a:pt x="340" y="68"/>
                      <a:pt x="340" y="68"/>
                    </a:cubicBezTo>
                    <a:cubicBezTo>
                      <a:pt x="347" y="1"/>
                      <a:pt x="347" y="1"/>
                      <a:pt x="347" y="1"/>
                    </a:cubicBezTo>
                    <a:cubicBezTo>
                      <a:pt x="366" y="1"/>
                      <a:pt x="366" y="1"/>
                      <a:pt x="366" y="1"/>
                    </a:cubicBezTo>
                    <a:close/>
                    <a:moveTo>
                      <a:pt x="359" y="44"/>
                    </a:moveTo>
                    <a:cubicBezTo>
                      <a:pt x="359" y="37"/>
                      <a:pt x="358" y="28"/>
                      <a:pt x="357" y="16"/>
                    </a:cubicBezTo>
                    <a:cubicBezTo>
                      <a:pt x="356" y="29"/>
                      <a:pt x="355" y="39"/>
                      <a:pt x="355" y="44"/>
                    </a:cubicBezTo>
                    <a:lnTo>
                      <a:pt x="359" y="44"/>
                    </a:lnTo>
                    <a:close/>
                  </a:path>
                </a:pathLst>
              </a:custGeom>
              <a:grpFill/>
              <a:ln>
                <a:noFill/>
              </a:ln>
            </p:spPr>
            <p:txBody>
              <a:bodyPr anchor="ctr"/>
              <a:lstStyle/>
              <a:p>
                <a:pPr algn="ctr"/>
                <a:endParaRPr/>
              </a:p>
            </p:txBody>
          </p:sp>
          <p:sp>
            <p:nvSpPr>
              <p:cNvPr id="76" name="ïṩľíḓè">
                <a:extLst>
                  <a:ext uri="{FF2B5EF4-FFF2-40B4-BE49-F238E27FC236}">
                    <a16:creationId xmlns:a16="http://schemas.microsoft.com/office/drawing/2014/main" id="{B4045274-10DA-4F21-9700-3973B15A3855}"/>
                  </a:ext>
                </a:extLst>
              </p:cNvPr>
              <p:cNvSpPr/>
              <p:nvPr/>
            </p:nvSpPr>
            <p:spPr bwMode="auto">
              <a:xfrm>
                <a:off x="2601913" y="3629026"/>
                <a:ext cx="976313" cy="134938"/>
              </a:xfrm>
              <a:custGeom>
                <a:avLst/>
                <a:gdLst>
                  <a:gd name="T0" fmla="*/ 1245 w 1245"/>
                  <a:gd name="T1" fmla="*/ 0 h 173"/>
                  <a:gd name="T2" fmla="*/ 1149 w 1245"/>
                  <a:gd name="T3" fmla="*/ 173 h 173"/>
                  <a:gd name="T4" fmla="*/ 96 w 1245"/>
                  <a:gd name="T5" fmla="*/ 173 h 173"/>
                  <a:gd name="T6" fmla="*/ 0 w 1245"/>
                  <a:gd name="T7" fmla="*/ 0 h 173"/>
                  <a:gd name="T8" fmla="*/ 1245 w 1245"/>
                  <a:gd name="T9" fmla="*/ 0 h 173"/>
                </a:gdLst>
                <a:ahLst/>
                <a:cxnLst>
                  <a:cxn ang="0">
                    <a:pos x="T0" y="T1"/>
                  </a:cxn>
                  <a:cxn ang="0">
                    <a:pos x="T2" y="T3"/>
                  </a:cxn>
                  <a:cxn ang="0">
                    <a:pos x="T4" y="T5"/>
                  </a:cxn>
                  <a:cxn ang="0">
                    <a:pos x="T6" y="T7"/>
                  </a:cxn>
                  <a:cxn ang="0">
                    <a:pos x="T8" y="T9"/>
                  </a:cxn>
                </a:cxnLst>
                <a:rect l="0" t="0" r="r" b="b"/>
                <a:pathLst>
                  <a:path w="1245" h="173">
                    <a:moveTo>
                      <a:pt x="1245" y="0"/>
                    </a:moveTo>
                    <a:cubicBezTo>
                      <a:pt x="1221" y="63"/>
                      <a:pt x="1189" y="121"/>
                      <a:pt x="1149" y="173"/>
                    </a:cubicBezTo>
                    <a:cubicBezTo>
                      <a:pt x="96" y="173"/>
                      <a:pt x="96" y="173"/>
                      <a:pt x="96" y="173"/>
                    </a:cubicBezTo>
                    <a:cubicBezTo>
                      <a:pt x="57" y="121"/>
                      <a:pt x="24" y="63"/>
                      <a:pt x="0" y="0"/>
                    </a:cubicBezTo>
                    <a:lnTo>
                      <a:pt x="1245" y="0"/>
                    </a:lnTo>
                    <a:close/>
                  </a:path>
                </a:pathLst>
              </a:custGeom>
              <a:noFill/>
              <a:ln>
                <a:solidFill>
                  <a:schemeClr val="accent1"/>
                </a:solidFill>
              </a:ln>
            </p:spPr>
            <p:txBody>
              <a:bodyPr anchor="ctr"/>
              <a:lstStyle/>
              <a:p>
                <a:pPr algn="ctr"/>
                <a:endParaRPr/>
              </a:p>
            </p:txBody>
          </p:sp>
          <p:sp>
            <p:nvSpPr>
              <p:cNvPr id="77" name="ïŝļíḑè">
                <a:extLst>
                  <a:ext uri="{FF2B5EF4-FFF2-40B4-BE49-F238E27FC236}">
                    <a16:creationId xmlns:a16="http://schemas.microsoft.com/office/drawing/2014/main" id="{BB9F8E61-8B1B-4294-8BB3-D4EA1CC0E990}"/>
                  </a:ext>
                </a:extLst>
              </p:cNvPr>
              <p:cNvSpPr/>
              <p:nvPr/>
            </p:nvSpPr>
            <p:spPr bwMode="auto">
              <a:xfrm>
                <a:off x="2709863" y="3643313"/>
                <a:ext cx="493713" cy="95250"/>
              </a:xfrm>
              <a:custGeom>
                <a:avLst/>
                <a:gdLst>
                  <a:gd name="T0" fmla="*/ 11 w 630"/>
                  <a:gd name="T1" fmla="*/ 33 h 121"/>
                  <a:gd name="T2" fmla="*/ 35 w 630"/>
                  <a:gd name="T3" fmla="*/ 100 h 121"/>
                  <a:gd name="T4" fmla="*/ 72 w 630"/>
                  <a:gd name="T5" fmla="*/ 56 h 121"/>
                  <a:gd name="T6" fmla="*/ 62 w 630"/>
                  <a:gd name="T7" fmla="*/ 38 h 121"/>
                  <a:gd name="T8" fmla="*/ 58 w 630"/>
                  <a:gd name="T9" fmla="*/ 98 h 121"/>
                  <a:gd name="T10" fmla="*/ 75 w 630"/>
                  <a:gd name="T11" fmla="*/ 18 h 121"/>
                  <a:gd name="T12" fmla="*/ 31 w 630"/>
                  <a:gd name="T13" fmla="*/ 52 h 121"/>
                  <a:gd name="T14" fmla="*/ 34 w 630"/>
                  <a:gd name="T15" fmla="*/ 67 h 121"/>
                  <a:gd name="T16" fmla="*/ 171 w 630"/>
                  <a:gd name="T17" fmla="*/ 39 h 121"/>
                  <a:gd name="T18" fmla="*/ 186 w 630"/>
                  <a:gd name="T19" fmla="*/ 68 h 121"/>
                  <a:gd name="T20" fmla="*/ 191 w 630"/>
                  <a:gd name="T21" fmla="*/ 41 h 121"/>
                  <a:gd name="T22" fmla="*/ 194 w 630"/>
                  <a:gd name="T23" fmla="*/ 24 h 121"/>
                  <a:gd name="T24" fmla="*/ 151 w 630"/>
                  <a:gd name="T25" fmla="*/ 30 h 121"/>
                  <a:gd name="T26" fmla="*/ 131 w 630"/>
                  <a:gd name="T27" fmla="*/ 64 h 121"/>
                  <a:gd name="T28" fmla="*/ 140 w 630"/>
                  <a:gd name="T29" fmla="*/ 64 h 121"/>
                  <a:gd name="T30" fmla="*/ 134 w 630"/>
                  <a:gd name="T31" fmla="*/ 113 h 121"/>
                  <a:gd name="T32" fmla="*/ 187 w 630"/>
                  <a:gd name="T33" fmla="*/ 61 h 121"/>
                  <a:gd name="T34" fmla="*/ 174 w 630"/>
                  <a:gd name="T35" fmla="*/ 53 h 121"/>
                  <a:gd name="T36" fmla="*/ 170 w 630"/>
                  <a:gd name="T37" fmla="*/ 62 h 121"/>
                  <a:gd name="T38" fmla="*/ 166 w 630"/>
                  <a:gd name="T39" fmla="*/ 77 h 121"/>
                  <a:gd name="T40" fmla="*/ 179 w 630"/>
                  <a:gd name="T41" fmla="*/ 113 h 121"/>
                  <a:gd name="T42" fmla="*/ 223 w 630"/>
                  <a:gd name="T43" fmla="*/ 91 h 121"/>
                  <a:gd name="T44" fmla="*/ 186 w 630"/>
                  <a:gd name="T45" fmla="*/ 88 h 121"/>
                  <a:gd name="T46" fmla="*/ 173 w 630"/>
                  <a:gd name="T47" fmla="*/ 86 h 121"/>
                  <a:gd name="T48" fmla="*/ 271 w 630"/>
                  <a:gd name="T49" fmla="*/ 25 h 121"/>
                  <a:gd name="T50" fmla="*/ 251 w 630"/>
                  <a:gd name="T51" fmla="*/ 92 h 121"/>
                  <a:gd name="T52" fmla="*/ 306 w 630"/>
                  <a:gd name="T53" fmla="*/ 49 h 121"/>
                  <a:gd name="T54" fmla="*/ 297 w 630"/>
                  <a:gd name="T55" fmla="*/ 23 h 121"/>
                  <a:gd name="T56" fmla="*/ 317 w 630"/>
                  <a:gd name="T57" fmla="*/ 7 h 121"/>
                  <a:gd name="T58" fmla="*/ 279 w 630"/>
                  <a:gd name="T59" fmla="*/ 8 h 121"/>
                  <a:gd name="T60" fmla="*/ 287 w 630"/>
                  <a:gd name="T61" fmla="*/ 34 h 121"/>
                  <a:gd name="T62" fmla="*/ 293 w 630"/>
                  <a:gd name="T63" fmla="*/ 40 h 121"/>
                  <a:gd name="T64" fmla="*/ 316 w 630"/>
                  <a:gd name="T65" fmla="*/ 58 h 121"/>
                  <a:gd name="T66" fmla="*/ 332 w 630"/>
                  <a:gd name="T67" fmla="*/ 76 h 121"/>
                  <a:gd name="T68" fmla="*/ 308 w 630"/>
                  <a:gd name="T69" fmla="*/ 109 h 121"/>
                  <a:gd name="T70" fmla="*/ 296 w 630"/>
                  <a:gd name="T71" fmla="*/ 107 h 121"/>
                  <a:gd name="T72" fmla="*/ 263 w 630"/>
                  <a:gd name="T73" fmla="*/ 86 h 121"/>
                  <a:gd name="T74" fmla="*/ 305 w 630"/>
                  <a:gd name="T75" fmla="*/ 65 h 121"/>
                  <a:gd name="T76" fmla="*/ 377 w 630"/>
                  <a:gd name="T77" fmla="*/ 46 h 121"/>
                  <a:gd name="T78" fmla="*/ 419 w 630"/>
                  <a:gd name="T79" fmla="*/ 47 h 121"/>
                  <a:gd name="T80" fmla="*/ 418 w 630"/>
                  <a:gd name="T81" fmla="*/ 56 h 121"/>
                  <a:gd name="T82" fmla="*/ 370 w 630"/>
                  <a:gd name="T83" fmla="*/ 84 h 121"/>
                  <a:gd name="T84" fmla="*/ 388 w 630"/>
                  <a:gd name="T85" fmla="*/ 105 h 121"/>
                  <a:gd name="T86" fmla="*/ 415 w 630"/>
                  <a:gd name="T87" fmla="*/ 108 h 121"/>
                  <a:gd name="T88" fmla="*/ 438 w 630"/>
                  <a:gd name="T89" fmla="*/ 69 h 121"/>
                  <a:gd name="T90" fmla="*/ 449 w 630"/>
                  <a:gd name="T91" fmla="*/ 56 h 121"/>
                  <a:gd name="T92" fmla="*/ 423 w 630"/>
                  <a:gd name="T93" fmla="*/ 29 h 121"/>
                  <a:gd name="T94" fmla="*/ 408 w 630"/>
                  <a:gd name="T95" fmla="*/ 22 h 121"/>
                  <a:gd name="T96" fmla="*/ 408 w 630"/>
                  <a:gd name="T97" fmla="*/ 22 h 121"/>
                  <a:gd name="T98" fmla="*/ 373 w 630"/>
                  <a:gd name="T99" fmla="*/ 63 h 121"/>
                  <a:gd name="T100" fmla="*/ 541 w 630"/>
                  <a:gd name="T101" fmla="*/ 44 h 121"/>
                  <a:gd name="T102" fmla="*/ 566 w 630"/>
                  <a:gd name="T103" fmla="*/ 83 h 121"/>
                  <a:gd name="T104" fmla="*/ 576 w 630"/>
                  <a:gd name="T105" fmla="*/ 102 h 121"/>
                  <a:gd name="T106" fmla="*/ 630 w 630"/>
                  <a:gd name="T107" fmla="*/ 101 h 121"/>
                  <a:gd name="T108" fmla="*/ 604 w 630"/>
                  <a:gd name="T109" fmla="*/ 55 h 121"/>
                  <a:gd name="T110" fmla="*/ 585 w 630"/>
                  <a:gd name="T111" fmla="*/ 45 h 121"/>
                  <a:gd name="T112" fmla="*/ 577 w 630"/>
                  <a:gd name="T113" fmla="*/ 15 h 121"/>
                  <a:gd name="T114" fmla="*/ 594 w 630"/>
                  <a:gd name="T115" fmla="*/ 29 h 121"/>
                  <a:gd name="T116" fmla="*/ 542 w 630"/>
                  <a:gd name="T117" fmla="*/ 72 h 121"/>
                  <a:gd name="T118" fmla="*/ 542 w 630"/>
                  <a:gd name="T119" fmla="*/ 72 h 121"/>
                  <a:gd name="T120" fmla="*/ 526 w 630"/>
                  <a:gd name="T121" fmla="*/ 9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0" h="121">
                    <a:moveTo>
                      <a:pt x="43" y="91"/>
                    </a:moveTo>
                    <a:cubicBezTo>
                      <a:pt x="44" y="89"/>
                      <a:pt x="44" y="84"/>
                      <a:pt x="43" y="77"/>
                    </a:cubicBezTo>
                    <a:cubicBezTo>
                      <a:pt x="42" y="64"/>
                      <a:pt x="42" y="53"/>
                      <a:pt x="43" y="44"/>
                    </a:cubicBezTo>
                    <a:cubicBezTo>
                      <a:pt x="43" y="37"/>
                      <a:pt x="45" y="32"/>
                      <a:pt x="48" y="28"/>
                    </a:cubicBezTo>
                    <a:cubicBezTo>
                      <a:pt x="49" y="26"/>
                      <a:pt x="47" y="24"/>
                      <a:pt x="43" y="23"/>
                    </a:cubicBezTo>
                    <a:cubicBezTo>
                      <a:pt x="38" y="22"/>
                      <a:pt x="33" y="23"/>
                      <a:pt x="30" y="24"/>
                    </a:cubicBezTo>
                    <a:cubicBezTo>
                      <a:pt x="25" y="27"/>
                      <a:pt x="20" y="28"/>
                      <a:pt x="15" y="29"/>
                    </a:cubicBezTo>
                    <a:cubicBezTo>
                      <a:pt x="13" y="30"/>
                      <a:pt x="11" y="31"/>
                      <a:pt x="11" y="33"/>
                    </a:cubicBezTo>
                    <a:cubicBezTo>
                      <a:pt x="12" y="35"/>
                      <a:pt x="12" y="43"/>
                      <a:pt x="11" y="59"/>
                    </a:cubicBezTo>
                    <a:cubicBezTo>
                      <a:pt x="11" y="65"/>
                      <a:pt x="11" y="68"/>
                      <a:pt x="11" y="70"/>
                    </a:cubicBezTo>
                    <a:cubicBezTo>
                      <a:pt x="11" y="75"/>
                      <a:pt x="7" y="79"/>
                      <a:pt x="0" y="84"/>
                    </a:cubicBezTo>
                    <a:cubicBezTo>
                      <a:pt x="1" y="87"/>
                      <a:pt x="3" y="90"/>
                      <a:pt x="8" y="91"/>
                    </a:cubicBezTo>
                    <a:cubicBezTo>
                      <a:pt x="11" y="86"/>
                      <a:pt x="15" y="82"/>
                      <a:pt x="22" y="77"/>
                    </a:cubicBezTo>
                    <a:cubicBezTo>
                      <a:pt x="25" y="81"/>
                      <a:pt x="30" y="86"/>
                      <a:pt x="37" y="90"/>
                    </a:cubicBezTo>
                    <a:cubicBezTo>
                      <a:pt x="40" y="91"/>
                      <a:pt x="41" y="92"/>
                      <a:pt x="42" y="93"/>
                    </a:cubicBezTo>
                    <a:cubicBezTo>
                      <a:pt x="40" y="95"/>
                      <a:pt x="38" y="97"/>
                      <a:pt x="35" y="100"/>
                    </a:cubicBezTo>
                    <a:cubicBezTo>
                      <a:pt x="32" y="103"/>
                      <a:pt x="30" y="105"/>
                      <a:pt x="29" y="107"/>
                    </a:cubicBezTo>
                    <a:cubicBezTo>
                      <a:pt x="30" y="108"/>
                      <a:pt x="33" y="107"/>
                      <a:pt x="40" y="104"/>
                    </a:cubicBezTo>
                    <a:cubicBezTo>
                      <a:pt x="44" y="102"/>
                      <a:pt x="46" y="100"/>
                      <a:pt x="46" y="99"/>
                    </a:cubicBezTo>
                    <a:cubicBezTo>
                      <a:pt x="46" y="96"/>
                      <a:pt x="47" y="92"/>
                      <a:pt x="50" y="88"/>
                    </a:cubicBezTo>
                    <a:cubicBezTo>
                      <a:pt x="53" y="84"/>
                      <a:pt x="55" y="79"/>
                      <a:pt x="57" y="74"/>
                    </a:cubicBezTo>
                    <a:cubicBezTo>
                      <a:pt x="59" y="69"/>
                      <a:pt x="64" y="66"/>
                      <a:pt x="73" y="64"/>
                    </a:cubicBezTo>
                    <a:cubicBezTo>
                      <a:pt x="73" y="64"/>
                      <a:pt x="73" y="62"/>
                      <a:pt x="73" y="60"/>
                    </a:cubicBezTo>
                    <a:cubicBezTo>
                      <a:pt x="73" y="57"/>
                      <a:pt x="73" y="56"/>
                      <a:pt x="72" y="56"/>
                    </a:cubicBezTo>
                    <a:cubicBezTo>
                      <a:pt x="70" y="56"/>
                      <a:pt x="68" y="56"/>
                      <a:pt x="66" y="57"/>
                    </a:cubicBezTo>
                    <a:cubicBezTo>
                      <a:pt x="64" y="57"/>
                      <a:pt x="61" y="57"/>
                      <a:pt x="60" y="58"/>
                    </a:cubicBezTo>
                    <a:cubicBezTo>
                      <a:pt x="60" y="53"/>
                      <a:pt x="61" y="50"/>
                      <a:pt x="62" y="48"/>
                    </a:cubicBezTo>
                    <a:cubicBezTo>
                      <a:pt x="63" y="47"/>
                      <a:pt x="66" y="45"/>
                      <a:pt x="70" y="42"/>
                    </a:cubicBezTo>
                    <a:cubicBezTo>
                      <a:pt x="71" y="41"/>
                      <a:pt x="71" y="41"/>
                      <a:pt x="72" y="41"/>
                    </a:cubicBezTo>
                    <a:cubicBezTo>
                      <a:pt x="73" y="40"/>
                      <a:pt x="73" y="39"/>
                      <a:pt x="72" y="37"/>
                    </a:cubicBezTo>
                    <a:cubicBezTo>
                      <a:pt x="71" y="36"/>
                      <a:pt x="69" y="36"/>
                      <a:pt x="68" y="36"/>
                    </a:cubicBezTo>
                    <a:cubicBezTo>
                      <a:pt x="67" y="36"/>
                      <a:pt x="66" y="37"/>
                      <a:pt x="62" y="38"/>
                    </a:cubicBezTo>
                    <a:cubicBezTo>
                      <a:pt x="63" y="37"/>
                      <a:pt x="63" y="34"/>
                      <a:pt x="62" y="30"/>
                    </a:cubicBezTo>
                    <a:cubicBezTo>
                      <a:pt x="62" y="26"/>
                      <a:pt x="65" y="24"/>
                      <a:pt x="72" y="24"/>
                    </a:cubicBezTo>
                    <a:cubicBezTo>
                      <a:pt x="75" y="24"/>
                      <a:pt x="77" y="27"/>
                      <a:pt x="77" y="32"/>
                    </a:cubicBezTo>
                    <a:cubicBezTo>
                      <a:pt x="77" y="47"/>
                      <a:pt x="78" y="61"/>
                      <a:pt x="78" y="74"/>
                    </a:cubicBezTo>
                    <a:cubicBezTo>
                      <a:pt x="78" y="86"/>
                      <a:pt x="78" y="93"/>
                      <a:pt x="78" y="98"/>
                    </a:cubicBezTo>
                    <a:cubicBezTo>
                      <a:pt x="78" y="99"/>
                      <a:pt x="76" y="100"/>
                      <a:pt x="74" y="100"/>
                    </a:cubicBezTo>
                    <a:cubicBezTo>
                      <a:pt x="71" y="100"/>
                      <a:pt x="67" y="99"/>
                      <a:pt x="62" y="99"/>
                    </a:cubicBezTo>
                    <a:cubicBezTo>
                      <a:pt x="59" y="98"/>
                      <a:pt x="58" y="98"/>
                      <a:pt x="58" y="98"/>
                    </a:cubicBezTo>
                    <a:cubicBezTo>
                      <a:pt x="68" y="107"/>
                      <a:pt x="79" y="112"/>
                      <a:pt x="90" y="113"/>
                    </a:cubicBezTo>
                    <a:cubicBezTo>
                      <a:pt x="88" y="109"/>
                      <a:pt x="88" y="96"/>
                      <a:pt x="88" y="75"/>
                    </a:cubicBezTo>
                    <a:cubicBezTo>
                      <a:pt x="88" y="69"/>
                      <a:pt x="88" y="65"/>
                      <a:pt x="88" y="62"/>
                    </a:cubicBezTo>
                    <a:cubicBezTo>
                      <a:pt x="88" y="62"/>
                      <a:pt x="88" y="60"/>
                      <a:pt x="88" y="56"/>
                    </a:cubicBezTo>
                    <a:cubicBezTo>
                      <a:pt x="87" y="49"/>
                      <a:pt x="87" y="43"/>
                      <a:pt x="87" y="40"/>
                    </a:cubicBezTo>
                    <a:cubicBezTo>
                      <a:pt x="87" y="33"/>
                      <a:pt x="88" y="28"/>
                      <a:pt x="91" y="23"/>
                    </a:cubicBezTo>
                    <a:cubicBezTo>
                      <a:pt x="92" y="21"/>
                      <a:pt x="91" y="19"/>
                      <a:pt x="87" y="18"/>
                    </a:cubicBezTo>
                    <a:cubicBezTo>
                      <a:pt x="83" y="16"/>
                      <a:pt x="79" y="16"/>
                      <a:pt x="75" y="18"/>
                    </a:cubicBezTo>
                    <a:cubicBezTo>
                      <a:pt x="70" y="20"/>
                      <a:pt x="64" y="21"/>
                      <a:pt x="56" y="22"/>
                    </a:cubicBezTo>
                    <a:cubicBezTo>
                      <a:pt x="54" y="22"/>
                      <a:pt x="54" y="23"/>
                      <a:pt x="54" y="24"/>
                    </a:cubicBezTo>
                    <a:cubicBezTo>
                      <a:pt x="54" y="54"/>
                      <a:pt x="50" y="76"/>
                      <a:pt x="43" y="91"/>
                    </a:cubicBezTo>
                    <a:close/>
                    <a:moveTo>
                      <a:pt x="32" y="60"/>
                    </a:moveTo>
                    <a:cubicBezTo>
                      <a:pt x="27" y="64"/>
                      <a:pt x="23" y="66"/>
                      <a:pt x="20" y="68"/>
                    </a:cubicBezTo>
                    <a:cubicBezTo>
                      <a:pt x="20" y="64"/>
                      <a:pt x="20" y="61"/>
                      <a:pt x="21" y="60"/>
                    </a:cubicBezTo>
                    <a:cubicBezTo>
                      <a:pt x="21" y="58"/>
                      <a:pt x="23" y="57"/>
                      <a:pt x="27" y="56"/>
                    </a:cubicBezTo>
                    <a:cubicBezTo>
                      <a:pt x="29" y="55"/>
                      <a:pt x="31" y="53"/>
                      <a:pt x="31" y="52"/>
                    </a:cubicBezTo>
                    <a:cubicBezTo>
                      <a:pt x="32" y="49"/>
                      <a:pt x="29" y="46"/>
                      <a:pt x="23" y="43"/>
                    </a:cubicBezTo>
                    <a:cubicBezTo>
                      <a:pt x="23" y="41"/>
                      <a:pt x="23" y="38"/>
                      <a:pt x="24" y="35"/>
                    </a:cubicBezTo>
                    <a:cubicBezTo>
                      <a:pt x="25" y="32"/>
                      <a:pt x="28" y="31"/>
                      <a:pt x="32" y="32"/>
                    </a:cubicBezTo>
                    <a:cubicBezTo>
                      <a:pt x="34" y="32"/>
                      <a:pt x="34" y="36"/>
                      <a:pt x="34" y="43"/>
                    </a:cubicBezTo>
                    <a:cubicBezTo>
                      <a:pt x="34" y="44"/>
                      <a:pt x="34" y="46"/>
                      <a:pt x="34" y="48"/>
                    </a:cubicBezTo>
                    <a:cubicBezTo>
                      <a:pt x="35" y="56"/>
                      <a:pt x="34" y="60"/>
                      <a:pt x="32" y="60"/>
                    </a:cubicBezTo>
                    <a:close/>
                    <a:moveTo>
                      <a:pt x="23" y="77"/>
                    </a:moveTo>
                    <a:cubicBezTo>
                      <a:pt x="28" y="73"/>
                      <a:pt x="32" y="69"/>
                      <a:pt x="34" y="67"/>
                    </a:cubicBezTo>
                    <a:cubicBezTo>
                      <a:pt x="34" y="72"/>
                      <a:pt x="34" y="76"/>
                      <a:pt x="34" y="79"/>
                    </a:cubicBezTo>
                    <a:cubicBezTo>
                      <a:pt x="34" y="80"/>
                      <a:pt x="32" y="80"/>
                      <a:pt x="30" y="79"/>
                    </a:cubicBezTo>
                    <a:cubicBezTo>
                      <a:pt x="27" y="79"/>
                      <a:pt x="25" y="78"/>
                      <a:pt x="23" y="77"/>
                    </a:cubicBezTo>
                    <a:close/>
                    <a:moveTo>
                      <a:pt x="172" y="29"/>
                    </a:moveTo>
                    <a:cubicBezTo>
                      <a:pt x="171" y="29"/>
                      <a:pt x="169" y="30"/>
                      <a:pt x="165" y="31"/>
                    </a:cubicBezTo>
                    <a:cubicBezTo>
                      <a:pt x="159" y="33"/>
                      <a:pt x="155" y="34"/>
                      <a:pt x="153" y="35"/>
                    </a:cubicBezTo>
                    <a:cubicBezTo>
                      <a:pt x="154" y="38"/>
                      <a:pt x="155" y="41"/>
                      <a:pt x="158" y="44"/>
                    </a:cubicBezTo>
                    <a:cubicBezTo>
                      <a:pt x="162" y="41"/>
                      <a:pt x="167" y="39"/>
                      <a:pt x="171" y="39"/>
                    </a:cubicBezTo>
                    <a:cubicBezTo>
                      <a:pt x="171" y="42"/>
                      <a:pt x="171" y="43"/>
                      <a:pt x="171" y="44"/>
                    </a:cubicBezTo>
                    <a:cubicBezTo>
                      <a:pt x="170" y="45"/>
                      <a:pt x="165" y="47"/>
                      <a:pt x="156" y="50"/>
                    </a:cubicBezTo>
                    <a:cubicBezTo>
                      <a:pt x="154" y="51"/>
                      <a:pt x="153" y="52"/>
                      <a:pt x="153" y="53"/>
                    </a:cubicBezTo>
                    <a:cubicBezTo>
                      <a:pt x="153" y="54"/>
                      <a:pt x="154" y="57"/>
                      <a:pt x="155" y="61"/>
                    </a:cubicBezTo>
                    <a:cubicBezTo>
                      <a:pt x="157" y="64"/>
                      <a:pt x="159" y="67"/>
                      <a:pt x="162" y="71"/>
                    </a:cubicBezTo>
                    <a:cubicBezTo>
                      <a:pt x="163" y="72"/>
                      <a:pt x="164" y="72"/>
                      <a:pt x="164" y="73"/>
                    </a:cubicBezTo>
                    <a:cubicBezTo>
                      <a:pt x="165" y="74"/>
                      <a:pt x="166" y="74"/>
                      <a:pt x="167" y="74"/>
                    </a:cubicBezTo>
                    <a:cubicBezTo>
                      <a:pt x="175" y="69"/>
                      <a:pt x="181" y="67"/>
                      <a:pt x="186" y="68"/>
                    </a:cubicBezTo>
                    <a:cubicBezTo>
                      <a:pt x="187" y="68"/>
                      <a:pt x="188" y="69"/>
                      <a:pt x="189" y="71"/>
                    </a:cubicBezTo>
                    <a:cubicBezTo>
                      <a:pt x="190" y="72"/>
                      <a:pt x="191" y="72"/>
                      <a:pt x="192" y="73"/>
                    </a:cubicBezTo>
                    <a:cubicBezTo>
                      <a:pt x="193" y="73"/>
                      <a:pt x="195" y="72"/>
                      <a:pt x="196" y="71"/>
                    </a:cubicBezTo>
                    <a:cubicBezTo>
                      <a:pt x="199" y="67"/>
                      <a:pt x="201" y="64"/>
                      <a:pt x="202" y="62"/>
                    </a:cubicBezTo>
                    <a:cubicBezTo>
                      <a:pt x="202" y="61"/>
                      <a:pt x="202" y="60"/>
                      <a:pt x="203" y="60"/>
                    </a:cubicBezTo>
                    <a:cubicBezTo>
                      <a:pt x="203" y="59"/>
                      <a:pt x="204" y="58"/>
                      <a:pt x="205" y="56"/>
                    </a:cubicBezTo>
                    <a:cubicBezTo>
                      <a:pt x="208" y="51"/>
                      <a:pt x="209" y="48"/>
                      <a:pt x="209" y="47"/>
                    </a:cubicBezTo>
                    <a:cubicBezTo>
                      <a:pt x="208" y="44"/>
                      <a:pt x="202" y="42"/>
                      <a:pt x="191" y="41"/>
                    </a:cubicBezTo>
                    <a:cubicBezTo>
                      <a:pt x="190" y="41"/>
                      <a:pt x="189" y="41"/>
                      <a:pt x="187" y="41"/>
                    </a:cubicBezTo>
                    <a:cubicBezTo>
                      <a:pt x="185" y="41"/>
                      <a:pt x="182" y="42"/>
                      <a:pt x="180" y="42"/>
                    </a:cubicBezTo>
                    <a:cubicBezTo>
                      <a:pt x="179" y="42"/>
                      <a:pt x="179" y="42"/>
                      <a:pt x="179" y="41"/>
                    </a:cubicBezTo>
                    <a:cubicBezTo>
                      <a:pt x="179" y="39"/>
                      <a:pt x="179" y="38"/>
                      <a:pt x="179" y="38"/>
                    </a:cubicBezTo>
                    <a:cubicBezTo>
                      <a:pt x="183" y="35"/>
                      <a:pt x="191" y="34"/>
                      <a:pt x="201" y="35"/>
                    </a:cubicBezTo>
                    <a:cubicBezTo>
                      <a:pt x="201" y="35"/>
                      <a:pt x="202" y="34"/>
                      <a:pt x="202" y="32"/>
                    </a:cubicBezTo>
                    <a:cubicBezTo>
                      <a:pt x="201" y="28"/>
                      <a:pt x="199" y="25"/>
                      <a:pt x="198" y="23"/>
                    </a:cubicBezTo>
                    <a:cubicBezTo>
                      <a:pt x="197" y="23"/>
                      <a:pt x="196" y="23"/>
                      <a:pt x="194" y="24"/>
                    </a:cubicBezTo>
                    <a:cubicBezTo>
                      <a:pt x="190" y="26"/>
                      <a:pt x="185" y="27"/>
                      <a:pt x="181" y="28"/>
                    </a:cubicBezTo>
                    <a:cubicBezTo>
                      <a:pt x="181" y="27"/>
                      <a:pt x="181" y="26"/>
                      <a:pt x="182" y="24"/>
                    </a:cubicBezTo>
                    <a:cubicBezTo>
                      <a:pt x="182" y="23"/>
                      <a:pt x="182" y="22"/>
                      <a:pt x="182" y="21"/>
                    </a:cubicBezTo>
                    <a:cubicBezTo>
                      <a:pt x="182" y="16"/>
                      <a:pt x="184" y="13"/>
                      <a:pt x="187" y="11"/>
                    </a:cubicBezTo>
                    <a:cubicBezTo>
                      <a:pt x="187" y="11"/>
                      <a:pt x="187" y="10"/>
                      <a:pt x="187" y="10"/>
                    </a:cubicBezTo>
                    <a:cubicBezTo>
                      <a:pt x="184" y="7"/>
                      <a:pt x="180" y="6"/>
                      <a:pt x="175" y="7"/>
                    </a:cubicBezTo>
                    <a:cubicBezTo>
                      <a:pt x="172" y="29"/>
                      <a:pt x="172" y="29"/>
                      <a:pt x="172" y="29"/>
                    </a:cubicBezTo>
                    <a:close/>
                    <a:moveTo>
                      <a:pt x="151" y="30"/>
                    </a:moveTo>
                    <a:cubicBezTo>
                      <a:pt x="151" y="26"/>
                      <a:pt x="148" y="22"/>
                      <a:pt x="143" y="19"/>
                    </a:cubicBezTo>
                    <a:cubicBezTo>
                      <a:pt x="137" y="31"/>
                      <a:pt x="133" y="39"/>
                      <a:pt x="131" y="44"/>
                    </a:cubicBezTo>
                    <a:cubicBezTo>
                      <a:pt x="130" y="46"/>
                      <a:pt x="130" y="47"/>
                      <a:pt x="131" y="48"/>
                    </a:cubicBezTo>
                    <a:cubicBezTo>
                      <a:pt x="132" y="48"/>
                      <a:pt x="133" y="47"/>
                      <a:pt x="136" y="46"/>
                    </a:cubicBezTo>
                    <a:cubicBezTo>
                      <a:pt x="140" y="43"/>
                      <a:pt x="145" y="37"/>
                      <a:pt x="151" y="30"/>
                    </a:cubicBezTo>
                    <a:close/>
                    <a:moveTo>
                      <a:pt x="116" y="87"/>
                    </a:moveTo>
                    <a:cubicBezTo>
                      <a:pt x="117" y="85"/>
                      <a:pt x="118" y="84"/>
                      <a:pt x="117" y="85"/>
                    </a:cubicBezTo>
                    <a:cubicBezTo>
                      <a:pt x="124" y="76"/>
                      <a:pt x="128" y="69"/>
                      <a:pt x="131" y="64"/>
                    </a:cubicBezTo>
                    <a:cubicBezTo>
                      <a:pt x="134" y="59"/>
                      <a:pt x="137" y="54"/>
                      <a:pt x="140" y="49"/>
                    </a:cubicBezTo>
                    <a:cubicBezTo>
                      <a:pt x="140" y="49"/>
                      <a:pt x="140" y="49"/>
                      <a:pt x="140" y="48"/>
                    </a:cubicBezTo>
                    <a:cubicBezTo>
                      <a:pt x="142" y="44"/>
                      <a:pt x="144" y="42"/>
                      <a:pt x="146" y="42"/>
                    </a:cubicBezTo>
                    <a:cubicBezTo>
                      <a:pt x="149" y="43"/>
                      <a:pt x="150" y="45"/>
                      <a:pt x="151" y="49"/>
                    </a:cubicBezTo>
                    <a:cubicBezTo>
                      <a:pt x="151" y="50"/>
                      <a:pt x="150" y="50"/>
                      <a:pt x="149" y="51"/>
                    </a:cubicBezTo>
                    <a:cubicBezTo>
                      <a:pt x="149" y="52"/>
                      <a:pt x="149" y="53"/>
                      <a:pt x="148" y="53"/>
                    </a:cubicBezTo>
                    <a:cubicBezTo>
                      <a:pt x="143" y="59"/>
                      <a:pt x="141" y="62"/>
                      <a:pt x="140" y="64"/>
                    </a:cubicBezTo>
                    <a:cubicBezTo>
                      <a:pt x="140" y="64"/>
                      <a:pt x="140" y="64"/>
                      <a:pt x="140" y="64"/>
                    </a:cubicBezTo>
                    <a:cubicBezTo>
                      <a:pt x="138" y="66"/>
                      <a:pt x="137" y="68"/>
                      <a:pt x="138" y="70"/>
                    </a:cubicBezTo>
                    <a:cubicBezTo>
                      <a:pt x="138" y="71"/>
                      <a:pt x="139" y="71"/>
                      <a:pt x="142" y="72"/>
                    </a:cubicBezTo>
                    <a:cubicBezTo>
                      <a:pt x="144" y="72"/>
                      <a:pt x="145" y="73"/>
                      <a:pt x="145" y="75"/>
                    </a:cubicBezTo>
                    <a:cubicBezTo>
                      <a:pt x="146" y="76"/>
                      <a:pt x="145" y="78"/>
                      <a:pt x="144" y="81"/>
                    </a:cubicBezTo>
                    <a:cubicBezTo>
                      <a:pt x="142" y="87"/>
                      <a:pt x="141" y="95"/>
                      <a:pt x="141" y="104"/>
                    </a:cubicBezTo>
                    <a:cubicBezTo>
                      <a:pt x="141" y="104"/>
                      <a:pt x="141" y="105"/>
                      <a:pt x="141" y="106"/>
                    </a:cubicBezTo>
                    <a:cubicBezTo>
                      <a:pt x="142" y="111"/>
                      <a:pt x="142" y="114"/>
                      <a:pt x="141" y="115"/>
                    </a:cubicBezTo>
                    <a:cubicBezTo>
                      <a:pt x="138" y="116"/>
                      <a:pt x="135" y="115"/>
                      <a:pt x="134" y="113"/>
                    </a:cubicBezTo>
                    <a:cubicBezTo>
                      <a:pt x="135" y="107"/>
                      <a:pt x="135" y="98"/>
                      <a:pt x="134" y="85"/>
                    </a:cubicBezTo>
                    <a:cubicBezTo>
                      <a:pt x="134" y="83"/>
                      <a:pt x="133" y="81"/>
                      <a:pt x="132" y="81"/>
                    </a:cubicBezTo>
                    <a:cubicBezTo>
                      <a:pt x="132" y="82"/>
                      <a:pt x="131" y="82"/>
                      <a:pt x="129" y="84"/>
                    </a:cubicBezTo>
                    <a:cubicBezTo>
                      <a:pt x="124" y="88"/>
                      <a:pt x="120" y="91"/>
                      <a:pt x="117" y="91"/>
                    </a:cubicBezTo>
                    <a:cubicBezTo>
                      <a:pt x="116" y="92"/>
                      <a:pt x="115" y="91"/>
                      <a:pt x="115" y="90"/>
                    </a:cubicBezTo>
                    <a:cubicBezTo>
                      <a:pt x="115" y="89"/>
                      <a:pt x="115" y="88"/>
                      <a:pt x="116" y="87"/>
                    </a:cubicBezTo>
                    <a:close/>
                    <a:moveTo>
                      <a:pt x="190" y="61"/>
                    </a:moveTo>
                    <a:cubicBezTo>
                      <a:pt x="189" y="61"/>
                      <a:pt x="188" y="61"/>
                      <a:pt x="187" y="61"/>
                    </a:cubicBezTo>
                    <a:cubicBezTo>
                      <a:pt x="188" y="61"/>
                      <a:pt x="187" y="61"/>
                      <a:pt x="186" y="60"/>
                    </a:cubicBezTo>
                    <a:cubicBezTo>
                      <a:pt x="186" y="58"/>
                      <a:pt x="187" y="54"/>
                      <a:pt x="188" y="49"/>
                    </a:cubicBezTo>
                    <a:cubicBezTo>
                      <a:pt x="189" y="48"/>
                      <a:pt x="190" y="48"/>
                      <a:pt x="191" y="48"/>
                    </a:cubicBezTo>
                    <a:cubicBezTo>
                      <a:pt x="192" y="47"/>
                      <a:pt x="193" y="48"/>
                      <a:pt x="193" y="49"/>
                    </a:cubicBezTo>
                    <a:cubicBezTo>
                      <a:pt x="194" y="50"/>
                      <a:pt x="194" y="51"/>
                      <a:pt x="194" y="54"/>
                    </a:cubicBezTo>
                    <a:cubicBezTo>
                      <a:pt x="193" y="60"/>
                      <a:pt x="191" y="62"/>
                      <a:pt x="190" y="61"/>
                    </a:cubicBezTo>
                    <a:close/>
                    <a:moveTo>
                      <a:pt x="176" y="62"/>
                    </a:moveTo>
                    <a:cubicBezTo>
                      <a:pt x="175" y="61"/>
                      <a:pt x="175" y="58"/>
                      <a:pt x="174" y="53"/>
                    </a:cubicBezTo>
                    <a:cubicBezTo>
                      <a:pt x="174" y="51"/>
                      <a:pt x="175" y="50"/>
                      <a:pt x="178" y="50"/>
                    </a:cubicBezTo>
                    <a:cubicBezTo>
                      <a:pt x="179" y="50"/>
                      <a:pt x="179" y="51"/>
                      <a:pt x="179" y="54"/>
                    </a:cubicBezTo>
                    <a:cubicBezTo>
                      <a:pt x="179" y="59"/>
                      <a:pt x="178" y="62"/>
                      <a:pt x="176" y="62"/>
                    </a:cubicBezTo>
                    <a:close/>
                    <a:moveTo>
                      <a:pt x="165" y="64"/>
                    </a:moveTo>
                    <a:cubicBezTo>
                      <a:pt x="164" y="63"/>
                      <a:pt x="163" y="61"/>
                      <a:pt x="162" y="59"/>
                    </a:cubicBezTo>
                    <a:cubicBezTo>
                      <a:pt x="161" y="57"/>
                      <a:pt x="162" y="56"/>
                      <a:pt x="165" y="55"/>
                    </a:cubicBezTo>
                    <a:cubicBezTo>
                      <a:pt x="166" y="54"/>
                      <a:pt x="167" y="55"/>
                      <a:pt x="168" y="57"/>
                    </a:cubicBezTo>
                    <a:cubicBezTo>
                      <a:pt x="170" y="58"/>
                      <a:pt x="170" y="60"/>
                      <a:pt x="170" y="62"/>
                    </a:cubicBezTo>
                    <a:cubicBezTo>
                      <a:pt x="169" y="64"/>
                      <a:pt x="167" y="64"/>
                      <a:pt x="165" y="64"/>
                    </a:cubicBezTo>
                    <a:close/>
                    <a:moveTo>
                      <a:pt x="145" y="103"/>
                    </a:moveTo>
                    <a:cubicBezTo>
                      <a:pt x="147" y="100"/>
                      <a:pt x="151" y="94"/>
                      <a:pt x="157" y="87"/>
                    </a:cubicBezTo>
                    <a:cubicBezTo>
                      <a:pt x="157" y="88"/>
                      <a:pt x="157" y="87"/>
                      <a:pt x="158" y="86"/>
                    </a:cubicBezTo>
                    <a:cubicBezTo>
                      <a:pt x="158" y="85"/>
                      <a:pt x="158" y="84"/>
                      <a:pt x="157" y="83"/>
                    </a:cubicBezTo>
                    <a:cubicBezTo>
                      <a:pt x="156" y="82"/>
                      <a:pt x="156" y="81"/>
                      <a:pt x="156" y="80"/>
                    </a:cubicBezTo>
                    <a:cubicBezTo>
                      <a:pt x="156" y="79"/>
                      <a:pt x="156" y="78"/>
                      <a:pt x="157" y="78"/>
                    </a:cubicBezTo>
                    <a:cubicBezTo>
                      <a:pt x="158" y="78"/>
                      <a:pt x="161" y="78"/>
                      <a:pt x="166" y="77"/>
                    </a:cubicBezTo>
                    <a:cubicBezTo>
                      <a:pt x="178" y="74"/>
                      <a:pt x="185" y="73"/>
                      <a:pt x="188" y="73"/>
                    </a:cubicBezTo>
                    <a:cubicBezTo>
                      <a:pt x="190" y="74"/>
                      <a:pt x="191" y="76"/>
                      <a:pt x="193" y="79"/>
                    </a:cubicBezTo>
                    <a:cubicBezTo>
                      <a:pt x="193" y="80"/>
                      <a:pt x="191" y="81"/>
                      <a:pt x="189" y="81"/>
                    </a:cubicBezTo>
                    <a:cubicBezTo>
                      <a:pt x="188" y="81"/>
                      <a:pt x="188" y="82"/>
                      <a:pt x="187" y="82"/>
                    </a:cubicBezTo>
                    <a:cubicBezTo>
                      <a:pt x="193" y="86"/>
                      <a:pt x="199" y="92"/>
                      <a:pt x="204" y="101"/>
                    </a:cubicBezTo>
                    <a:cubicBezTo>
                      <a:pt x="208" y="107"/>
                      <a:pt x="209" y="111"/>
                      <a:pt x="209" y="113"/>
                    </a:cubicBezTo>
                    <a:cubicBezTo>
                      <a:pt x="209" y="115"/>
                      <a:pt x="207" y="116"/>
                      <a:pt x="203" y="116"/>
                    </a:cubicBezTo>
                    <a:cubicBezTo>
                      <a:pt x="200" y="116"/>
                      <a:pt x="192" y="115"/>
                      <a:pt x="179" y="113"/>
                    </a:cubicBezTo>
                    <a:cubicBezTo>
                      <a:pt x="175" y="112"/>
                      <a:pt x="171" y="112"/>
                      <a:pt x="169" y="112"/>
                    </a:cubicBezTo>
                    <a:cubicBezTo>
                      <a:pt x="168" y="112"/>
                      <a:pt x="166" y="109"/>
                      <a:pt x="165" y="105"/>
                    </a:cubicBezTo>
                    <a:cubicBezTo>
                      <a:pt x="165" y="104"/>
                      <a:pt x="165" y="102"/>
                      <a:pt x="165" y="99"/>
                    </a:cubicBezTo>
                    <a:cubicBezTo>
                      <a:pt x="164" y="94"/>
                      <a:pt x="163" y="91"/>
                      <a:pt x="163" y="89"/>
                    </a:cubicBezTo>
                    <a:cubicBezTo>
                      <a:pt x="160" y="92"/>
                      <a:pt x="157" y="99"/>
                      <a:pt x="155" y="108"/>
                    </a:cubicBezTo>
                    <a:cubicBezTo>
                      <a:pt x="149" y="107"/>
                      <a:pt x="145" y="105"/>
                      <a:pt x="145" y="103"/>
                    </a:cubicBezTo>
                    <a:close/>
                    <a:moveTo>
                      <a:pt x="222" y="98"/>
                    </a:moveTo>
                    <a:cubicBezTo>
                      <a:pt x="223" y="98"/>
                      <a:pt x="223" y="95"/>
                      <a:pt x="223" y="91"/>
                    </a:cubicBezTo>
                    <a:cubicBezTo>
                      <a:pt x="223" y="86"/>
                      <a:pt x="222" y="84"/>
                      <a:pt x="220" y="84"/>
                    </a:cubicBezTo>
                    <a:cubicBezTo>
                      <a:pt x="212" y="82"/>
                      <a:pt x="205" y="81"/>
                      <a:pt x="200" y="81"/>
                    </a:cubicBezTo>
                    <a:cubicBezTo>
                      <a:pt x="198" y="81"/>
                      <a:pt x="197" y="81"/>
                      <a:pt x="197" y="82"/>
                    </a:cubicBezTo>
                    <a:cubicBezTo>
                      <a:pt x="197" y="82"/>
                      <a:pt x="198" y="83"/>
                      <a:pt x="200" y="85"/>
                    </a:cubicBezTo>
                    <a:cubicBezTo>
                      <a:pt x="201" y="85"/>
                      <a:pt x="202" y="85"/>
                      <a:pt x="203" y="86"/>
                    </a:cubicBezTo>
                    <a:cubicBezTo>
                      <a:pt x="212" y="93"/>
                      <a:pt x="218" y="97"/>
                      <a:pt x="222" y="98"/>
                    </a:cubicBezTo>
                    <a:close/>
                    <a:moveTo>
                      <a:pt x="182" y="88"/>
                    </a:moveTo>
                    <a:cubicBezTo>
                      <a:pt x="183" y="88"/>
                      <a:pt x="184" y="88"/>
                      <a:pt x="186" y="88"/>
                    </a:cubicBezTo>
                    <a:cubicBezTo>
                      <a:pt x="187" y="88"/>
                      <a:pt x="189" y="88"/>
                      <a:pt x="189" y="87"/>
                    </a:cubicBezTo>
                    <a:cubicBezTo>
                      <a:pt x="187" y="84"/>
                      <a:pt x="185" y="82"/>
                      <a:pt x="182" y="82"/>
                    </a:cubicBezTo>
                    <a:cubicBezTo>
                      <a:pt x="180" y="82"/>
                      <a:pt x="178" y="83"/>
                      <a:pt x="176" y="85"/>
                    </a:cubicBezTo>
                    <a:cubicBezTo>
                      <a:pt x="176" y="88"/>
                      <a:pt x="178" y="89"/>
                      <a:pt x="182" y="88"/>
                    </a:cubicBezTo>
                    <a:close/>
                    <a:moveTo>
                      <a:pt x="191" y="91"/>
                    </a:moveTo>
                    <a:cubicBezTo>
                      <a:pt x="188" y="93"/>
                      <a:pt x="185" y="95"/>
                      <a:pt x="183" y="98"/>
                    </a:cubicBezTo>
                    <a:cubicBezTo>
                      <a:pt x="181" y="100"/>
                      <a:pt x="179" y="100"/>
                      <a:pt x="177" y="98"/>
                    </a:cubicBezTo>
                    <a:cubicBezTo>
                      <a:pt x="175" y="94"/>
                      <a:pt x="174" y="90"/>
                      <a:pt x="173" y="86"/>
                    </a:cubicBezTo>
                    <a:cubicBezTo>
                      <a:pt x="171" y="85"/>
                      <a:pt x="170" y="85"/>
                      <a:pt x="168" y="88"/>
                    </a:cubicBezTo>
                    <a:cubicBezTo>
                      <a:pt x="168" y="89"/>
                      <a:pt x="168" y="91"/>
                      <a:pt x="168" y="92"/>
                    </a:cubicBezTo>
                    <a:cubicBezTo>
                      <a:pt x="168" y="99"/>
                      <a:pt x="170" y="104"/>
                      <a:pt x="174" y="105"/>
                    </a:cubicBezTo>
                    <a:cubicBezTo>
                      <a:pt x="179" y="106"/>
                      <a:pt x="184" y="107"/>
                      <a:pt x="189" y="107"/>
                    </a:cubicBezTo>
                    <a:cubicBezTo>
                      <a:pt x="193" y="107"/>
                      <a:pt x="196" y="105"/>
                      <a:pt x="195" y="101"/>
                    </a:cubicBezTo>
                    <a:cubicBezTo>
                      <a:pt x="195" y="97"/>
                      <a:pt x="193" y="94"/>
                      <a:pt x="191" y="91"/>
                    </a:cubicBezTo>
                    <a:close/>
                    <a:moveTo>
                      <a:pt x="272" y="7"/>
                    </a:moveTo>
                    <a:cubicBezTo>
                      <a:pt x="272" y="13"/>
                      <a:pt x="272" y="19"/>
                      <a:pt x="271" y="25"/>
                    </a:cubicBezTo>
                    <a:cubicBezTo>
                      <a:pt x="269" y="38"/>
                      <a:pt x="264" y="54"/>
                      <a:pt x="256" y="72"/>
                    </a:cubicBezTo>
                    <a:cubicBezTo>
                      <a:pt x="255" y="73"/>
                      <a:pt x="254" y="75"/>
                      <a:pt x="254" y="76"/>
                    </a:cubicBezTo>
                    <a:cubicBezTo>
                      <a:pt x="252" y="80"/>
                      <a:pt x="249" y="84"/>
                      <a:pt x="245" y="88"/>
                    </a:cubicBezTo>
                    <a:cubicBezTo>
                      <a:pt x="241" y="92"/>
                      <a:pt x="238" y="96"/>
                      <a:pt x="235" y="101"/>
                    </a:cubicBezTo>
                    <a:cubicBezTo>
                      <a:pt x="234" y="102"/>
                      <a:pt x="234" y="103"/>
                      <a:pt x="234" y="103"/>
                    </a:cubicBezTo>
                    <a:cubicBezTo>
                      <a:pt x="235" y="104"/>
                      <a:pt x="236" y="103"/>
                      <a:pt x="238" y="102"/>
                    </a:cubicBezTo>
                    <a:cubicBezTo>
                      <a:pt x="239" y="102"/>
                      <a:pt x="239" y="101"/>
                      <a:pt x="239" y="102"/>
                    </a:cubicBezTo>
                    <a:cubicBezTo>
                      <a:pt x="247" y="96"/>
                      <a:pt x="251" y="93"/>
                      <a:pt x="251" y="92"/>
                    </a:cubicBezTo>
                    <a:cubicBezTo>
                      <a:pt x="253" y="87"/>
                      <a:pt x="255" y="82"/>
                      <a:pt x="257" y="79"/>
                    </a:cubicBezTo>
                    <a:cubicBezTo>
                      <a:pt x="261" y="72"/>
                      <a:pt x="268" y="58"/>
                      <a:pt x="276" y="37"/>
                    </a:cubicBezTo>
                    <a:cubicBezTo>
                      <a:pt x="276" y="41"/>
                      <a:pt x="277" y="44"/>
                      <a:pt x="279" y="48"/>
                    </a:cubicBezTo>
                    <a:cubicBezTo>
                      <a:pt x="280" y="49"/>
                      <a:pt x="280" y="49"/>
                      <a:pt x="280" y="49"/>
                    </a:cubicBezTo>
                    <a:cubicBezTo>
                      <a:pt x="280" y="50"/>
                      <a:pt x="281" y="50"/>
                      <a:pt x="281" y="51"/>
                    </a:cubicBezTo>
                    <a:cubicBezTo>
                      <a:pt x="283" y="54"/>
                      <a:pt x="284" y="56"/>
                      <a:pt x="286" y="56"/>
                    </a:cubicBezTo>
                    <a:cubicBezTo>
                      <a:pt x="286" y="56"/>
                      <a:pt x="286" y="55"/>
                      <a:pt x="287" y="55"/>
                    </a:cubicBezTo>
                    <a:cubicBezTo>
                      <a:pt x="292" y="52"/>
                      <a:pt x="299" y="50"/>
                      <a:pt x="306" y="49"/>
                    </a:cubicBezTo>
                    <a:cubicBezTo>
                      <a:pt x="308" y="50"/>
                      <a:pt x="310" y="51"/>
                      <a:pt x="313" y="52"/>
                    </a:cubicBezTo>
                    <a:cubicBezTo>
                      <a:pt x="314" y="53"/>
                      <a:pt x="316" y="53"/>
                      <a:pt x="317" y="53"/>
                    </a:cubicBezTo>
                    <a:cubicBezTo>
                      <a:pt x="317" y="53"/>
                      <a:pt x="319" y="50"/>
                      <a:pt x="321" y="43"/>
                    </a:cubicBezTo>
                    <a:cubicBezTo>
                      <a:pt x="322" y="38"/>
                      <a:pt x="322" y="35"/>
                      <a:pt x="323" y="34"/>
                    </a:cubicBezTo>
                    <a:cubicBezTo>
                      <a:pt x="324" y="32"/>
                      <a:pt x="325" y="29"/>
                      <a:pt x="327" y="26"/>
                    </a:cubicBezTo>
                    <a:cubicBezTo>
                      <a:pt x="323" y="23"/>
                      <a:pt x="319" y="21"/>
                      <a:pt x="313" y="19"/>
                    </a:cubicBezTo>
                    <a:cubicBezTo>
                      <a:pt x="311" y="19"/>
                      <a:pt x="307" y="20"/>
                      <a:pt x="301" y="22"/>
                    </a:cubicBezTo>
                    <a:cubicBezTo>
                      <a:pt x="299" y="23"/>
                      <a:pt x="297" y="23"/>
                      <a:pt x="297" y="23"/>
                    </a:cubicBezTo>
                    <a:cubicBezTo>
                      <a:pt x="291" y="24"/>
                      <a:pt x="286" y="26"/>
                      <a:pt x="281" y="27"/>
                    </a:cubicBezTo>
                    <a:cubicBezTo>
                      <a:pt x="280" y="27"/>
                      <a:pt x="280" y="28"/>
                      <a:pt x="279" y="28"/>
                    </a:cubicBezTo>
                    <a:cubicBezTo>
                      <a:pt x="281" y="19"/>
                      <a:pt x="284" y="16"/>
                      <a:pt x="288" y="17"/>
                    </a:cubicBezTo>
                    <a:cubicBezTo>
                      <a:pt x="293" y="17"/>
                      <a:pt x="299" y="16"/>
                      <a:pt x="305" y="14"/>
                    </a:cubicBezTo>
                    <a:cubicBezTo>
                      <a:pt x="308" y="13"/>
                      <a:pt x="309" y="13"/>
                      <a:pt x="310" y="13"/>
                    </a:cubicBezTo>
                    <a:cubicBezTo>
                      <a:pt x="313" y="12"/>
                      <a:pt x="315" y="12"/>
                      <a:pt x="317" y="12"/>
                    </a:cubicBezTo>
                    <a:cubicBezTo>
                      <a:pt x="318" y="12"/>
                      <a:pt x="319" y="12"/>
                      <a:pt x="319" y="12"/>
                    </a:cubicBezTo>
                    <a:cubicBezTo>
                      <a:pt x="320" y="11"/>
                      <a:pt x="319" y="10"/>
                      <a:pt x="317" y="7"/>
                    </a:cubicBezTo>
                    <a:cubicBezTo>
                      <a:pt x="317" y="7"/>
                      <a:pt x="317" y="6"/>
                      <a:pt x="317" y="6"/>
                    </a:cubicBezTo>
                    <a:cubicBezTo>
                      <a:pt x="317" y="6"/>
                      <a:pt x="316" y="5"/>
                      <a:pt x="316" y="5"/>
                    </a:cubicBezTo>
                    <a:cubicBezTo>
                      <a:pt x="315" y="2"/>
                      <a:pt x="314" y="0"/>
                      <a:pt x="312" y="1"/>
                    </a:cubicBezTo>
                    <a:cubicBezTo>
                      <a:pt x="312" y="1"/>
                      <a:pt x="311" y="1"/>
                      <a:pt x="311" y="1"/>
                    </a:cubicBezTo>
                    <a:cubicBezTo>
                      <a:pt x="307" y="3"/>
                      <a:pt x="303" y="4"/>
                      <a:pt x="299" y="5"/>
                    </a:cubicBezTo>
                    <a:cubicBezTo>
                      <a:pt x="294" y="5"/>
                      <a:pt x="290" y="6"/>
                      <a:pt x="285" y="7"/>
                    </a:cubicBezTo>
                    <a:cubicBezTo>
                      <a:pt x="284" y="8"/>
                      <a:pt x="283" y="8"/>
                      <a:pt x="282" y="8"/>
                    </a:cubicBezTo>
                    <a:cubicBezTo>
                      <a:pt x="281" y="8"/>
                      <a:pt x="280" y="8"/>
                      <a:pt x="279" y="8"/>
                    </a:cubicBezTo>
                    <a:cubicBezTo>
                      <a:pt x="278" y="7"/>
                      <a:pt x="276" y="6"/>
                      <a:pt x="275" y="5"/>
                    </a:cubicBezTo>
                    <a:cubicBezTo>
                      <a:pt x="273" y="5"/>
                      <a:pt x="272" y="6"/>
                      <a:pt x="272" y="7"/>
                    </a:cubicBezTo>
                    <a:close/>
                    <a:moveTo>
                      <a:pt x="309" y="46"/>
                    </a:moveTo>
                    <a:cubicBezTo>
                      <a:pt x="308" y="43"/>
                      <a:pt x="307" y="42"/>
                      <a:pt x="306" y="43"/>
                    </a:cubicBezTo>
                    <a:cubicBezTo>
                      <a:pt x="305" y="43"/>
                      <a:pt x="304" y="43"/>
                      <a:pt x="303" y="44"/>
                    </a:cubicBezTo>
                    <a:cubicBezTo>
                      <a:pt x="295" y="46"/>
                      <a:pt x="291" y="47"/>
                      <a:pt x="290" y="46"/>
                    </a:cubicBezTo>
                    <a:cubicBezTo>
                      <a:pt x="288" y="46"/>
                      <a:pt x="288" y="44"/>
                      <a:pt x="287" y="42"/>
                    </a:cubicBezTo>
                    <a:cubicBezTo>
                      <a:pt x="287" y="39"/>
                      <a:pt x="287" y="36"/>
                      <a:pt x="287" y="34"/>
                    </a:cubicBezTo>
                    <a:cubicBezTo>
                      <a:pt x="288" y="32"/>
                      <a:pt x="291" y="31"/>
                      <a:pt x="295" y="30"/>
                    </a:cubicBezTo>
                    <a:cubicBezTo>
                      <a:pt x="301" y="27"/>
                      <a:pt x="307" y="25"/>
                      <a:pt x="310" y="25"/>
                    </a:cubicBezTo>
                    <a:cubicBezTo>
                      <a:pt x="312" y="25"/>
                      <a:pt x="313" y="27"/>
                      <a:pt x="313" y="30"/>
                    </a:cubicBezTo>
                    <a:cubicBezTo>
                      <a:pt x="313" y="37"/>
                      <a:pt x="311" y="43"/>
                      <a:pt x="309" y="46"/>
                    </a:cubicBezTo>
                    <a:close/>
                    <a:moveTo>
                      <a:pt x="305" y="32"/>
                    </a:moveTo>
                    <a:cubicBezTo>
                      <a:pt x="307" y="34"/>
                      <a:pt x="306" y="36"/>
                      <a:pt x="302" y="38"/>
                    </a:cubicBezTo>
                    <a:cubicBezTo>
                      <a:pt x="300" y="39"/>
                      <a:pt x="298" y="39"/>
                      <a:pt x="296" y="39"/>
                    </a:cubicBezTo>
                    <a:cubicBezTo>
                      <a:pt x="294" y="40"/>
                      <a:pt x="293" y="40"/>
                      <a:pt x="293" y="40"/>
                    </a:cubicBezTo>
                    <a:cubicBezTo>
                      <a:pt x="291" y="40"/>
                      <a:pt x="291" y="40"/>
                      <a:pt x="290" y="38"/>
                    </a:cubicBezTo>
                    <a:cubicBezTo>
                      <a:pt x="290" y="37"/>
                      <a:pt x="290" y="36"/>
                      <a:pt x="291" y="35"/>
                    </a:cubicBezTo>
                    <a:cubicBezTo>
                      <a:pt x="298" y="32"/>
                      <a:pt x="303" y="31"/>
                      <a:pt x="305" y="32"/>
                    </a:cubicBezTo>
                    <a:close/>
                    <a:moveTo>
                      <a:pt x="272" y="64"/>
                    </a:moveTo>
                    <a:cubicBezTo>
                      <a:pt x="273" y="64"/>
                      <a:pt x="275" y="64"/>
                      <a:pt x="277" y="63"/>
                    </a:cubicBezTo>
                    <a:cubicBezTo>
                      <a:pt x="278" y="63"/>
                      <a:pt x="288" y="60"/>
                      <a:pt x="304" y="55"/>
                    </a:cubicBezTo>
                    <a:cubicBezTo>
                      <a:pt x="306" y="54"/>
                      <a:pt x="308" y="54"/>
                      <a:pt x="310" y="55"/>
                    </a:cubicBezTo>
                    <a:cubicBezTo>
                      <a:pt x="311" y="56"/>
                      <a:pt x="314" y="57"/>
                      <a:pt x="316" y="58"/>
                    </a:cubicBezTo>
                    <a:cubicBezTo>
                      <a:pt x="318" y="58"/>
                      <a:pt x="319" y="59"/>
                      <a:pt x="320" y="60"/>
                    </a:cubicBezTo>
                    <a:cubicBezTo>
                      <a:pt x="322" y="61"/>
                      <a:pt x="323" y="62"/>
                      <a:pt x="322" y="63"/>
                    </a:cubicBezTo>
                    <a:cubicBezTo>
                      <a:pt x="322" y="64"/>
                      <a:pt x="321" y="64"/>
                      <a:pt x="319" y="65"/>
                    </a:cubicBezTo>
                    <a:cubicBezTo>
                      <a:pt x="314" y="67"/>
                      <a:pt x="310" y="69"/>
                      <a:pt x="308" y="71"/>
                    </a:cubicBezTo>
                    <a:cubicBezTo>
                      <a:pt x="309" y="72"/>
                      <a:pt x="309" y="73"/>
                      <a:pt x="309" y="74"/>
                    </a:cubicBezTo>
                    <a:cubicBezTo>
                      <a:pt x="309" y="75"/>
                      <a:pt x="310" y="75"/>
                      <a:pt x="312" y="75"/>
                    </a:cubicBezTo>
                    <a:cubicBezTo>
                      <a:pt x="315" y="75"/>
                      <a:pt x="319" y="75"/>
                      <a:pt x="325" y="76"/>
                    </a:cubicBezTo>
                    <a:cubicBezTo>
                      <a:pt x="329" y="76"/>
                      <a:pt x="331" y="76"/>
                      <a:pt x="332" y="76"/>
                    </a:cubicBezTo>
                    <a:cubicBezTo>
                      <a:pt x="334" y="76"/>
                      <a:pt x="336" y="77"/>
                      <a:pt x="338" y="80"/>
                    </a:cubicBezTo>
                    <a:cubicBezTo>
                      <a:pt x="338" y="80"/>
                      <a:pt x="338" y="81"/>
                      <a:pt x="338" y="81"/>
                    </a:cubicBezTo>
                    <a:cubicBezTo>
                      <a:pt x="341" y="86"/>
                      <a:pt x="342" y="89"/>
                      <a:pt x="340" y="88"/>
                    </a:cubicBezTo>
                    <a:cubicBezTo>
                      <a:pt x="339" y="88"/>
                      <a:pt x="338" y="88"/>
                      <a:pt x="337" y="87"/>
                    </a:cubicBezTo>
                    <a:cubicBezTo>
                      <a:pt x="332" y="85"/>
                      <a:pt x="326" y="84"/>
                      <a:pt x="322" y="84"/>
                    </a:cubicBezTo>
                    <a:cubicBezTo>
                      <a:pt x="316" y="83"/>
                      <a:pt x="312" y="83"/>
                      <a:pt x="311" y="84"/>
                    </a:cubicBezTo>
                    <a:cubicBezTo>
                      <a:pt x="310" y="84"/>
                      <a:pt x="310" y="85"/>
                      <a:pt x="309" y="88"/>
                    </a:cubicBezTo>
                    <a:cubicBezTo>
                      <a:pt x="310" y="93"/>
                      <a:pt x="309" y="100"/>
                      <a:pt x="308" y="109"/>
                    </a:cubicBezTo>
                    <a:cubicBezTo>
                      <a:pt x="307" y="114"/>
                      <a:pt x="307" y="117"/>
                      <a:pt x="306" y="119"/>
                    </a:cubicBezTo>
                    <a:cubicBezTo>
                      <a:pt x="306" y="120"/>
                      <a:pt x="305" y="120"/>
                      <a:pt x="303" y="120"/>
                    </a:cubicBezTo>
                    <a:cubicBezTo>
                      <a:pt x="302" y="119"/>
                      <a:pt x="301" y="119"/>
                      <a:pt x="300" y="119"/>
                    </a:cubicBezTo>
                    <a:cubicBezTo>
                      <a:pt x="298" y="118"/>
                      <a:pt x="295" y="117"/>
                      <a:pt x="292" y="116"/>
                    </a:cubicBezTo>
                    <a:cubicBezTo>
                      <a:pt x="284" y="113"/>
                      <a:pt x="278" y="110"/>
                      <a:pt x="276" y="106"/>
                    </a:cubicBezTo>
                    <a:cubicBezTo>
                      <a:pt x="275" y="104"/>
                      <a:pt x="275" y="104"/>
                      <a:pt x="275" y="103"/>
                    </a:cubicBezTo>
                    <a:cubicBezTo>
                      <a:pt x="275" y="103"/>
                      <a:pt x="276" y="103"/>
                      <a:pt x="277" y="104"/>
                    </a:cubicBezTo>
                    <a:cubicBezTo>
                      <a:pt x="284" y="107"/>
                      <a:pt x="290" y="108"/>
                      <a:pt x="296" y="107"/>
                    </a:cubicBezTo>
                    <a:cubicBezTo>
                      <a:pt x="296" y="107"/>
                      <a:pt x="296" y="107"/>
                      <a:pt x="296" y="107"/>
                    </a:cubicBezTo>
                    <a:cubicBezTo>
                      <a:pt x="298" y="107"/>
                      <a:pt x="299" y="100"/>
                      <a:pt x="299" y="87"/>
                    </a:cubicBezTo>
                    <a:cubicBezTo>
                      <a:pt x="299" y="86"/>
                      <a:pt x="298" y="85"/>
                      <a:pt x="297" y="86"/>
                    </a:cubicBezTo>
                    <a:cubicBezTo>
                      <a:pt x="296" y="87"/>
                      <a:pt x="293" y="87"/>
                      <a:pt x="290" y="88"/>
                    </a:cubicBezTo>
                    <a:cubicBezTo>
                      <a:pt x="283" y="89"/>
                      <a:pt x="276" y="90"/>
                      <a:pt x="270" y="93"/>
                    </a:cubicBezTo>
                    <a:cubicBezTo>
                      <a:pt x="270" y="93"/>
                      <a:pt x="269" y="93"/>
                      <a:pt x="269" y="94"/>
                    </a:cubicBezTo>
                    <a:cubicBezTo>
                      <a:pt x="267" y="95"/>
                      <a:pt x="266" y="95"/>
                      <a:pt x="265" y="94"/>
                    </a:cubicBezTo>
                    <a:cubicBezTo>
                      <a:pt x="264" y="92"/>
                      <a:pt x="263" y="89"/>
                      <a:pt x="263" y="86"/>
                    </a:cubicBezTo>
                    <a:cubicBezTo>
                      <a:pt x="263" y="86"/>
                      <a:pt x="263" y="86"/>
                      <a:pt x="263" y="86"/>
                    </a:cubicBezTo>
                    <a:cubicBezTo>
                      <a:pt x="266" y="86"/>
                      <a:pt x="268" y="86"/>
                      <a:pt x="272" y="85"/>
                    </a:cubicBezTo>
                    <a:cubicBezTo>
                      <a:pt x="273" y="84"/>
                      <a:pt x="276" y="84"/>
                      <a:pt x="281" y="83"/>
                    </a:cubicBezTo>
                    <a:cubicBezTo>
                      <a:pt x="283" y="83"/>
                      <a:pt x="285" y="82"/>
                      <a:pt x="285" y="82"/>
                    </a:cubicBezTo>
                    <a:cubicBezTo>
                      <a:pt x="289" y="81"/>
                      <a:pt x="293" y="80"/>
                      <a:pt x="297" y="78"/>
                    </a:cubicBezTo>
                    <a:cubicBezTo>
                      <a:pt x="298" y="77"/>
                      <a:pt x="298" y="75"/>
                      <a:pt x="297" y="73"/>
                    </a:cubicBezTo>
                    <a:cubicBezTo>
                      <a:pt x="295" y="71"/>
                      <a:pt x="294" y="70"/>
                      <a:pt x="296" y="68"/>
                    </a:cubicBezTo>
                    <a:cubicBezTo>
                      <a:pt x="299" y="67"/>
                      <a:pt x="302" y="66"/>
                      <a:pt x="305" y="65"/>
                    </a:cubicBezTo>
                    <a:cubicBezTo>
                      <a:pt x="307" y="64"/>
                      <a:pt x="308" y="62"/>
                      <a:pt x="307" y="61"/>
                    </a:cubicBezTo>
                    <a:cubicBezTo>
                      <a:pt x="306" y="59"/>
                      <a:pt x="305" y="59"/>
                      <a:pt x="303" y="60"/>
                    </a:cubicBezTo>
                    <a:cubicBezTo>
                      <a:pt x="295" y="62"/>
                      <a:pt x="287" y="66"/>
                      <a:pt x="280" y="72"/>
                    </a:cubicBezTo>
                    <a:cubicBezTo>
                      <a:pt x="279" y="73"/>
                      <a:pt x="278" y="74"/>
                      <a:pt x="277" y="74"/>
                    </a:cubicBezTo>
                    <a:cubicBezTo>
                      <a:pt x="275" y="74"/>
                      <a:pt x="273" y="70"/>
                      <a:pt x="272" y="64"/>
                    </a:cubicBezTo>
                    <a:close/>
                    <a:moveTo>
                      <a:pt x="388" y="41"/>
                    </a:moveTo>
                    <a:cubicBezTo>
                      <a:pt x="384" y="42"/>
                      <a:pt x="380" y="43"/>
                      <a:pt x="378" y="43"/>
                    </a:cubicBezTo>
                    <a:cubicBezTo>
                      <a:pt x="377" y="43"/>
                      <a:pt x="377" y="44"/>
                      <a:pt x="377" y="46"/>
                    </a:cubicBezTo>
                    <a:cubicBezTo>
                      <a:pt x="378" y="49"/>
                      <a:pt x="379" y="50"/>
                      <a:pt x="380" y="49"/>
                    </a:cubicBezTo>
                    <a:cubicBezTo>
                      <a:pt x="383" y="47"/>
                      <a:pt x="387" y="46"/>
                      <a:pt x="390" y="46"/>
                    </a:cubicBezTo>
                    <a:cubicBezTo>
                      <a:pt x="397" y="45"/>
                      <a:pt x="407" y="42"/>
                      <a:pt x="419" y="38"/>
                    </a:cubicBezTo>
                    <a:cubicBezTo>
                      <a:pt x="424" y="37"/>
                      <a:pt x="427" y="37"/>
                      <a:pt x="431" y="37"/>
                    </a:cubicBezTo>
                    <a:cubicBezTo>
                      <a:pt x="438" y="37"/>
                      <a:pt x="442" y="39"/>
                      <a:pt x="442" y="44"/>
                    </a:cubicBezTo>
                    <a:cubicBezTo>
                      <a:pt x="442" y="46"/>
                      <a:pt x="439" y="49"/>
                      <a:pt x="434" y="52"/>
                    </a:cubicBezTo>
                    <a:cubicBezTo>
                      <a:pt x="434" y="52"/>
                      <a:pt x="433" y="52"/>
                      <a:pt x="433" y="52"/>
                    </a:cubicBezTo>
                    <a:cubicBezTo>
                      <a:pt x="427" y="48"/>
                      <a:pt x="423" y="46"/>
                      <a:pt x="419" y="47"/>
                    </a:cubicBezTo>
                    <a:cubicBezTo>
                      <a:pt x="411" y="48"/>
                      <a:pt x="400" y="51"/>
                      <a:pt x="387" y="56"/>
                    </a:cubicBezTo>
                    <a:cubicBezTo>
                      <a:pt x="385" y="56"/>
                      <a:pt x="385" y="57"/>
                      <a:pt x="386" y="59"/>
                    </a:cubicBezTo>
                    <a:cubicBezTo>
                      <a:pt x="387" y="64"/>
                      <a:pt x="389" y="66"/>
                      <a:pt x="391" y="66"/>
                    </a:cubicBezTo>
                    <a:cubicBezTo>
                      <a:pt x="392" y="66"/>
                      <a:pt x="394" y="65"/>
                      <a:pt x="395" y="63"/>
                    </a:cubicBezTo>
                    <a:cubicBezTo>
                      <a:pt x="398" y="60"/>
                      <a:pt x="401" y="58"/>
                      <a:pt x="406" y="58"/>
                    </a:cubicBezTo>
                    <a:cubicBezTo>
                      <a:pt x="410" y="57"/>
                      <a:pt x="412" y="56"/>
                      <a:pt x="413" y="53"/>
                    </a:cubicBezTo>
                    <a:cubicBezTo>
                      <a:pt x="414" y="53"/>
                      <a:pt x="415" y="52"/>
                      <a:pt x="417" y="51"/>
                    </a:cubicBezTo>
                    <a:cubicBezTo>
                      <a:pt x="419" y="52"/>
                      <a:pt x="420" y="54"/>
                      <a:pt x="418" y="56"/>
                    </a:cubicBezTo>
                    <a:cubicBezTo>
                      <a:pt x="417" y="58"/>
                      <a:pt x="413" y="60"/>
                      <a:pt x="407" y="63"/>
                    </a:cubicBezTo>
                    <a:cubicBezTo>
                      <a:pt x="405" y="64"/>
                      <a:pt x="405" y="65"/>
                      <a:pt x="407" y="66"/>
                    </a:cubicBezTo>
                    <a:cubicBezTo>
                      <a:pt x="408" y="68"/>
                      <a:pt x="409" y="71"/>
                      <a:pt x="408" y="73"/>
                    </a:cubicBezTo>
                    <a:cubicBezTo>
                      <a:pt x="404" y="73"/>
                      <a:pt x="399" y="74"/>
                      <a:pt x="392" y="76"/>
                    </a:cubicBezTo>
                    <a:cubicBezTo>
                      <a:pt x="389" y="77"/>
                      <a:pt x="386" y="78"/>
                      <a:pt x="382" y="79"/>
                    </a:cubicBezTo>
                    <a:cubicBezTo>
                      <a:pt x="376" y="80"/>
                      <a:pt x="373" y="81"/>
                      <a:pt x="371" y="81"/>
                    </a:cubicBezTo>
                    <a:cubicBezTo>
                      <a:pt x="370" y="82"/>
                      <a:pt x="369" y="82"/>
                      <a:pt x="369" y="83"/>
                    </a:cubicBezTo>
                    <a:cubicBezTo>
                      <a:pt x="370" y="84"/>
                      <a:pt x="370" y="84"/>
                      <a:pt x="370" y="84"/>
                    </a:cubicBezTo>
                    <a:cubicBezTo>
                      <a:pt x="371" y="86"/>
                      <a:pt x="371" y="88"/>
                      <a:pt x="372" y="90"/>
                    </a:cubicBezTo>
                    <a:cubicBezTo>
                      <a:pt x="373" y="91"/>
                      <a:pt x="374" y="91"/>
                      <a:pt x="376" y="90"/>
                    </a:cubicBezTo>
                    <a:cubicBezTo>
                      <a:pt x="379" y="88"/>
                      <a:pt x="384" y="86"/>
                      <a:pt x="391" y="85"/>
                    </a:cubicBezTo>
                    <a:cubicBezTo>
                      <a:pt x="394" y="84"/>
                      <a:pt x="399" y="83"/>
                      <a:pt x="404" y="83"/>
                    </a:cubicBezTo>
                    <a:cubicBezTo>
                      <a:pt x="405" y="83"/>
                      <a:pt x="406" y="82"/>
                      <a:pt x="407" y="82"/>
                    </a:cubicBezTo>
                    <a:cubicBezTo>
                      <a:pt x="408" y="82"/>
                      <a:pt x="409" y="82"/>
                      <a:pt x="409" y="84"/>
                    </a:cubicBezTo>
                    <a:cubicBezTo>
                      <a:pt x="409" y="100"/>
                      <a:pt x="405" y="108"/>
                      <a:pt x="399" y="108"/>
                    </a:cubicBezTo>
                    <a:cubicBezTo>
                      <a:pt x="398" y="108"/>
                      <a:pt x="394" y="107"/>
                      <a:pt x="388" y="105"/>
                    </a:cubicBezTo>
                    <a:cubicBezTo>
                      <a:pt x="387" y="105"/>
                      <a:pt x="386" y="105"/>
                      <a:pt x="386" y="105"/>
                    </a:cubicBezTo>
                    <a:cubicBezTo>
                      <a:pt x="385" y="104"/>
                      <a:pt x="384" y="104"/>
                      <a:pt x="384" y="105"/>
                    </a:cubicBezTo>
                    <a:cubicBezTo>
                      <a:pt x="384" y="105"/>
                      <a:pt x="384" y="106"/>
                      <a:pt x="385" y="106"/>
                    </a:cubicBezTo>
                    <a:cubicBezTo>
                      <a:pt x="391" y="112"/>
                      <a:pt x="398" y="116"/>
                      <a:pt x="406" y="119"/>
                    </a:cubicBezTo>
                    <a:cubicBezTo>
                      <a:pt x="408" y="119"/>
                      <a:pt x="410" y="119"/>
                      <a:pt x="412" y="120"/>
                    </a:cubicBezTo>
                    <a:cubicBezTo>
                      <a:pt x="412" y="120"/>
                      <a:pt x="412" y="120"/>
                      <a:pt x="412" y="120"/>
                    </a:cubicBezTo>
                    <a:cubicBezTo>
                      <a:pt x="413" y="119"/>
                      <a:pt x="414" y="116"/>
                      <a:pt x="415" y="109"/>
                    </a:cubicBezTo>
                    <a:cubicBezTo>
                      <a:pt x="416" y="107"/>
                      <a:pt x="416" y="106"/>
                      <a:pt x="415" y="108"/>
                    </a:cubicBezTo>
                    <a:cubicBezTo>
                      <a:pt x="416" y="105"/>
                      <a:pt x="417" y="102"/>
                      <a:pt x="417" y="101"/>
                    </a:cubicBezTo>
                    <a:cubicBezTo>
                      <a:pt x="418" y="96"/>
                      <a:pt x="418" y="93"/>
                      <a:pt x="418" y="89"/>
                    </a:cubicBezTo>
                    <a:cubicBezTo>
                      <a:pt x="418" y="84"/>
                      <a:pt x="419" y="81"/>
                      <a:pt x="420" y="81"/>
                    </a:cubicBezTo>
                    <a:cubicBezTo>
                      <a:pt x="423" y="80"/>
                      <a:pt x="428" y="80"/>
                      <a:pt x="434" y="80"/>
                    </a:cubicBezTo>
                    <a:cubicBezTo>
                      <a:pt x="439" y="81"/>
                      <a:pt x="442" y="82"/>
                      <a:pt x="444" y="83"/>
                    </a:cubicBezTo>
                    <a:cubicBezTo>
                      <a:pt x="448" y="84"/>
                      <a:pt x="449" y="84"/>
                      <a:pt x="450" y="83"/>
                    </a:cubicBezTo>
                    <a:cubicBezTo>
                      <a:pt x="449" y="78"/>
                      <a:pt x="448" y="73"/>
                      <a:pt x="446" y="68"/>
                    </a:cubicBezTo>
                    <a:cubicBezTo>
                      <a:pt x="444" y="69"/>
                      <a:pt x="441" y="69"/>
                      <a:pt x="438" y="69"/>
                    </a:cubicBezTo>
                    <a:cubicBezTo>
                      <a:pt x="435" y="69"/>
                      <a:pt x="429" y="69"/>
                      <a:pt x="419" y="70"/>
                    </a:cubicBezTo>
                    <a:cubicBezTo>
                      <a:pt x="419" y="70"/>
                      <a:pt x="418" y="70"/>
                      <a:pt x="418" y="70"/>
                    </a:cubicBezTo>
                    <a:cubicBezTo>
                      <a:pt x="419" y="67"/>
                      <a:pt x="419" y="66"/>
                      <a:pt x="418" y="65"/>
                    </a:cubicBezTo>
                    <a:cubicBezTo>
                      <a:pt x="417" y="64"/>
                      <a:pt x="418" y="63"/>
                      <a:pt x="422" y="62"/>
                    </a:cubicBezTo>
                    <a:cubicBezTo>
                      <a:pt x="427" y="61"/>
                      <a:pt x="431" y="58"/>
                      <a:pt x="434" y="56"/>
                    </a:cubicBezTo>
                    <a:cubicBezTo>
                      <a:pt x="434" y="55"/>
                      <a:pt x="435" y="55"/>
                      <a:pt x="437" y="56"/>
                    </a:cubicBezTo>
                    <a:cubicBezTo>
                      <a:pt x="439" y="56"/>
                      <a:pt x="440" y="56"/>
                      <a:pt x="440" y="56"/>
                    </a:cubicBezTo>
                    <a:cubicBezTo>
                      <a:pt x="443" y="57"/>
                      <a:pt x="446" y="57"/>
                      <a:pt x="449" y="56"/>
                    </a:cubicBezTo>
                    <a:cubicBezTo>
                      <a:pt x="451" y="55"/>
                      <a:pt x="453" y="55"/>
                      <a:pt x="456" y="55"/>
                    </a:cubicBezTo>
                    <a:cubicBezTo>
                      <a:pt x="458" y="55"/>
                      <a:pt x="458" y="53"/>
                      <a:pt x="457" y="50"/>
                    </a:cubicBezTo>
                    <a:cubicBezTo>
                      <a:pt x="455" y="46"/>
                      <a:pt x="453" y="43"/>
                      <a:pt x="450" y="42"/>
                    </a:cubicBezTo>
                    <a:cubicBezTo>
                      <a:pt x="450" y="42"/>
                      <a:pt x="449" y="41"/>
                      <a:pt x="447" y="39"/>
                    </a:cubicBezTo>
                    <a:cubicBezTo>
                      <a:pt x="445" y="37"/>
                      <a:pt x="444" y="36"/>
                      <a:pt x="443" y="35"/>
                    </a:cubicBezTo>
                    <a:cubicBezTo>
                      <a:pt x="440" y="32"/>
                      <a:pt x="434" y="31"/>
                      <a:pt x="424" y="31"/>
                    </a:cubicBezTo>
                    <a:cubicBezTo>
                      <a:pt x="423" y="31"/>
                      <a:pt x="423" y="31"/>
                      <a:pt x="422" y="30"/>
                    </a:cubicBezTo>
                    <a:cubicBezTo>
                      <a:pt x="422" y="30"/>
                      <a:pt x="422" y="29"/>
                      <a:pt x="423" y="29"/>
                    </a:cubicBezTo>
                    <a:cubicBezTo>
                      <a:pt x="430" y="21"/>
                      <a:pt x="436" y="15"/>
                      <a:pt x="440" y="13"/>
                    </a:cubicBezTo>
                    <a:cubicBezTo>
                      <a:pt x="441" y="13"/>
                      <a:pt x="440" y="11"/>
                      <a:pt x="437" y="7"/>
                    </a:cubicBezTo>
                    <a:cubicBezTo>
                      <a:pt x="434" y="4"/>
                      <a:pt x="433" y="3"/>
                      <a:pt x="432" y="3"/>
                    </a:cubicBezTo>
                    <a:cubicBezTo>
                      <a:pt x="430" y="5"/>
                      <a:pt x="426" y="11"/>
                      <a:pt x="420" y="20"/>
                    </a:cubicBezTo>
                    <a:cubicBezTo>
                      <a:pt x="416" y="27"/>
                      <a:pt x="413" y="30"/>
                      <a:pt x="412" y="31"/>
                    </a:cubicBezTo>
                    <a:cubicBezTo>
                      <a:pt x="411" y="31"/>
                      <a:pt x="408" y="33"/>
                      <a:pt x="403" y="34"/>
                    </a:cubicBezTo>
                    <a:cubicBezTo>
                      <a:pt x="394" y="37"/>
                      <a:pt x="389" y="39"/>
                      <a:pt x="388" y="41"/>
                    </a:cubicBezTo>
                    <a:close/>
                    <a:moveTo>
                      <a:pt x="408" y="22"/>
                    </a:moveTo>
                    <a:cubicBezTo>
                      <a:pt x="406" y="22"/>
                      <a:pt x="404" y="21"/>
                      <a:pt x="401" y="19"/>
                    </a:cubicBezTo>
                    <a:cubicBezTo>
                      <a:pt x="398" y="14"/>
                      <a:pt x="397" y="12"/>
                      <a:pt x="399" y="10"/>
                    </a:cubicBezTo>
                    <a:cubicBezTo>
                      <a:pt x="401" y="10"/>
                      <a:pt x="402" y="9"/>
                      <a:pt x="404" y="9"/>
                    </a:cubicBezTo>
                    <a:cubicBezTo>
                      <a:pt x="405" y="9"/>
                      <a:pt x="406" y="8"/>
                      <a:pt x="407" y="8"/>
                    </a:cubicBezTo>
                    <a:cubicBezTo>
                      <a:pt x="408" y="7"/>
                      <a:pt x="410" y="7"/>
                      <a:pt x="413" y="6"/>
                    </a:cubicBezTo>
                    <a:cubicBezTo>
                      <a:pt x="416" y="6"/>
                      <a:pt x="417" y="7"/>
                      <a:pt x="416" y="7"/>
                    </a:cubicBezTo>
                    <a:cubicBezTo>
                      <a:pt x="413" y="12"/>
                      <a:pt x="411" y="16"/>
                      <a:pt x="410" y="19"/>
                    </a:cubicBezTo>
                    <a:cubicBezTo>
                      <a:pt x="410" y="22"/>
                      <a:pt x="409" y="23"/>
                      <a:pt x="408" y="22"/>
                    </a:cubicBezTo>
                    <a:close/>
                    <a:moveTo>
                      <a:pt x="395" y="31"/>
                    </a:moveTo>
                    <a:cubicBezTo>
                      <a:pt x="391" y="31"/>
                      <a:pt x="387" y="31"/>
                      <a:pt x="383" y="30"/>
                    </a:cubicBezTo>
                    <a:cubicBezTo>
                      <a:pt x="381" y="29"/>
                      <a:pt x="381" y="25"/>
                      <a:pt x="381" y="18"/>
                    </a:cubicBezTo>
                    <a:cubicBezTo>
                      <a:pt x="381" y="17"/>
                      <a:pt x="382" y="16"/>
                      <a:pt x="384" y="15"/>
                    </a:cubicBezTo>
                    <a:cubicBezTo>
                      <a:pt x="385" y="14"/>
                      <a:pt x="386" y="15"/>
                      <a:pt x="387" y="16"/>
                    </a:cubicBezTo>
                    <a:cubicBezTo>
                      <a:pt x="388" y="17"/>
                      <a:pt x="391" y="21"/>
                      <a:pt x="396" y="25"/>
                    </a:cubicBezTo>
                    <a:cubicBezTo>
                      <a:pt x="398" y="29"/>
                      <a:pt x="398" y="31"/>
                      <a:pt x="395" y="31"/>
                    </a:cubicBezTo>
                    <a:close/>
                    <a:moveTo>
                      <a:pt x="373" y="63"/>
                    </a:moveTo>
                    <a:cubicBezTo>
                      <a:pt x="373" y="65"/>
                      <a:pt x="372" y="66"/>
                      <a:pt x="370" y="65"/>
                    </a:cubicBezTo>
                    <a:cubicBezTo>
                      <a:pt x="363" y="64"/>
                      <a:pt x="359" y="62"/>
                      <a:pt x="358" y="59"/>
                    </a:cubicBezTo>
                    <a:cubicBezTo>
                      <a:pt x="361" y="54"/>
                      <a:pt x="365" y="50"/>
                      <a:pt x="371" y="48"/>
                    </a:cubicBezTo>
                    <a:cubicBezTo>
                      <a:pt x="372" y="47"/>
                      <a:pt x="373" y="47"/>
                      <a:pt x="373" y="48"/>
                    </a:cubicBezTo>
                    <a:cubicBezTo>
                      <a:pt x="374" y="48"/>
                      <a:pt x="374" y="49"/>
                      <a:pt x="373" y="50"/>
                    </a:cubicBezTo>
                    <a:cubicBezTo>
                      <a:pt x="372" y="52"/>
                      <a:pt x="372" y="57"/>
                      <a:pt x="373" y="63"/>
                    </a:cubicBezTo>
                    <a:close/>
                    <a:moveTo>
                      <a:pt x="564" y="39"/>
                    </a:moveTo>
                    <a:cubicBezTo>
                      <a:pt x="557" y="41"/>
                      <a:pt x="550" y="43"/>
                      <a:pt x="541" y="44"/>
                    </a:cubicBezTo>
                    <a:cubicBezTo>
                      <a:pt x="539" y="44"/>
                      <a:pt x="538" y="44"/>
                      <a:pt x="538" y="44"/>
                    </a:cubicBezTo>
                    <a:cubicBezTo>
                      <a:pt x="537" y="45"/>
                      <a:pt x="538" y="47"/>
                      <a:pt x="539" y="50"/>
                    </a:cubicBezTo>
                    <a:cubicBezTo>
                      <a:pt x="540" y="53"/>
                      <a:pt x="541" y="55"/>
                      <a:pt x="542" y="56"/>
                    </a:cubicBezTo>
                    <a:cubicBezTo>
                      <a:pt x="543" y="56"/>
                      <a:pt x="544" y="56"/>
                      <a:pt x="547" y="55"/>
                    </a:cubicBezTo>
                    <a:cubicBezTo>
                      <a:pt x="553" y="52"/>
                      <a:pt x="558" y="51"/>
                      <a:pt x="562" y="51"/>
                    </a:cubicBezTo>
                    <a:cubicBezTo>
                      <a:pt x="564" y="51"/>
                      <a:pt x="565" y="52"/>
                      <a:pt x="565" y="53"/>
                    </a:cubicBezTo>
                    <a:cubicBezTo>
                      <a:pt x="565" y="56"/>
                      <a:pt x="565" y="60"/>
                      <a:pt x="565" y="64"/>
                    </a:cubicBezTo>
                    <a:cubicBezTo>
                      <a:pt x="565" y="69"/>
                      <a:pt x="566" y="75"/>
                      <a:pt x="566" y="83"/>
                    </a:cubicBezTo>
                    <a:cubicBezTo>
                      <a:pt x="567" y="97"/>
                      <a:pt x="567" y="104"/>
                      <a:pt x="565" y="104"/>
                    </a:cubicBezTo>
                    <a:cubicBezTo>
                      <a:pt x="564" y="105"/>
                      <a:pt x="560" y="105"/>
                      <a:pt x="553" y="103"/>
                    </a:cubicBezTo>
                    <a:cubicBezTo>
                      <a:pt x="549" y="101"/>
                      <a:pt x="546" y="101"/>
                      <a:pt x="546" y="102"/>
                    </a:cubicBezTo>
                    <a:cubicBezTo>
                      <a:pt x="547" y="104"/>
                      <a:pt x="551" y="108"/>
                      <a:pt x="558" y="111"/>
                    </a:cubicBezTo>
                    <a:cubicBezTo>
                      <a:pt x="559" y="112"/>
                      <a:pt x="561" y="113"/>
                      <a:pt x="564" y="115"/>
                    </a:cubicBezTo>
                    <a:cubicBezTo>
                      <a:pt x="571" y="119"/>
                      <a:pt x="575" y="121"/>
                      <a:pt x="576" y="120"/>
                    </a:cubicBezTo>
                    <a:cubicBezTo>
                      <a:pt x="577" y="120"/>
                      <a:pt x="577" y="117"/>
                      <a:pt x="577" y="111"/>
                    </a:cubicBezTo>
                    <a:cubicBezTo>
                      <a:pt x="576" y="107"/>
                      <a:pt x="576" y="104"/>
                      <a:pt x="576" y="102"/>
                    </a:cubicBezTo>
                    <a:cubicBezTo>
                      <a:pt x="575" y="85"/>
                      <a:pt x="576" y="77"/>
                      <a:pt x="577" y="78"/>
                    </a:cubicBezTo>
                    <a:cubicBezTo>
                      <a:pt x="584" y="82"/>
                      <a:pt x="590" y="87"/>
                      <a:pt x="595" y="94"/>
                    </a:cubicBezTo>
                    <a:cubicBezTo>
                      <a:pt x="596" y="95"/>
                      <a:pt x="596" y="96"/>
                      <a:pt x="597" y="97"/>
                    </a:cubicBezTo>
                    <a:cubicBezTo>
                      <a:pt x="598" y="100"/>
                      <a:pt x="599" y="102"/>
                      <a:pt x="600" y="103"/>
                    </a:cubicBezTo>
                    <a:cubicBezTo>
                      <a:pt x="603" y="103"/>
                      <a:pt x="609" y="103"/>
                      <a:pt x="617" y="103"/>
                    </a:cubicBezTo>
                    <a:cubicBezTo>
                      <a:pt x="618" y="103"/>
                      <a:pt x="620" y="103"/>
                      <a:pt x="623" y="103"/>
                    </a:cubicBezTo>
                    <a:cubicBezTo>
                      <a:pt x="625" y="103"/>
                      <a:pt x="626" y="103"/>
                      <a:pt x="627" y="103"/>
                    </a:cubicBezTo>
                    <a:cubicBezTo>
                      <a:pt x="629" y="103"/>
                      <a:pt x="630" y="102"/>
                      <a:pt x="630" y="101"/>
                    </a:cubicBezTo>
                    <a:cubicBezTo>
                      <a:pt x="630" y="98"/>
                      <a:pt x="622" y="95"/>
                      <a:pt x="607" y="90"/>
                    </a:cubicBezTo>
                    <a:cubicBezTo>
                      <a:pt x="601" y="88"/>
                      <a:pt x="596" y="84"/>
                      <a:pt x="590" y="77"/>
                    </a:cubicBezTo>
                    <a:cubicBezTo>
                      <a:pt x="590" y="77"/>
                      <a:pt x="588" y="75"/>
                      <a:pt x="586" y="73"/>
                    </a:cubicBezTo>
                    <a:cubicBezTo>
                      <a:pt x="584" y="70"/>
                      <a:pt x="583" y="69"/>
                      <a:pt x="583" y="68"/>
                    </a:cubicBezTo>
                    <a:cubicBezTo>
                      <a:pt x="584" y="67"/>
                      <a:pt x="586" y="66"/>
                      <a:pt x="588" y="65"/>
                    </a:cubicBezTo>
                    <a:cubicBezTo>
                      <a:pt x="590" y="64"/>
                      <a:pt x="591" y="63"/>
                      <a:pt x="591" y="62"/>
                    </a:cubicBezTo>
                    <a:cubicBezTo>
                      <a:pt x="592" y="62"/>
                      <a:pt x="594" y="61"/>
                      <a:pt x="596" y="60"/>
                    </a:cubicBezTo>
                    <a:cubicBezTo>
                      <a:pt x="601" y="57"/>
                      <a:pt x="604" y="55"/>
                      <a:pt x="604" y="55"/>
                    </a:cubicBezTo>
                    <a:cubicBezTo>
                      <a:pt x="602" y="50"/>
                      <a:pt x="600" y="47"/>
                      <a:pt x="598" y="47"/>
                    </a:cubicBezTo>
                    <a:cubicBezTo>
                      <a:pt x="596" y="47"/>
                      <a:pt x="594" y="50"/>
                      <a:pt x="591" y="53"/>
                    </a:cubicBezTo>
                    <a:cubicBezTo>
                      <a:pt x="590" y="55"/>
                      <a:pt x="589" y="56"/>
                      <a:pt x="588" y="57"/>
                    </a:cubicBezTo>
                    <a:cubicBezTo>
                      <a:pt x="584" y="61"/>
                      <a:pt x="580" y="64"/>
                      <a:pt x="578" y="64"/>
                    </a:cubicBezTo>
                    <a:cubicBezTo>
                      <a:pt x="577" y="64"/>
                      <a:pt x="576" y="63"/>
                      <a:pt x="576" y="61"/>
                    </a:cubicBezTo>
                    <a:cubicBezTo>
                      <a:pt x="575" y="60"/>
                      <a:pt x="575" y="60"/>
                      <a:pt x="575" y="60"/>
                    </a:cubicBezTo>
                    <a:cubicBezTo>
                      <a:pt x="574" y="55"/>
                      <a:pt x="575" y="52"/>
                      <a:pt x="576" y="49"/>
                    </a:cubicBezTo>
                    <a:cubicBezTo>
                      <a:pt x="578" y="47"/>
                      <a:pt x="581" y="45"/>
                      <a:pt x="585" y="45"/>
                    </a:cubicBezTo>
                    <a:cubicBezTo>
                      <a:pt x="585" y="45"/>
                      <a:pt x="586" y="45"/>
                      <a:pt x="587" y="45"/>
                    </a:cubicBezTo>
                    <a:cubicBezTo>
                      <a:pt x="591" y="45"/>
                      <a:pt x="593" y="44"/>
                      <a:pt x="593" y="44"/>
                    </a:cubicBezTo>
                    <a:cubicBezTo>
                      <a:pt x="593" y="40"/>
                      <a:pt x="591" y="36"/>
                      <a:pt x="587" y="32"/>
                    </a:cubicBezTo>
                    <a:cubicBezTo>
                      <a:pt x="587" y="32"/>
                      <a:pt x="586" y="32"/>
                      <a:pt x="585" y="33"/>
                    </a:cubicBezTo>
                    <a:cubicBezTo>
                      <a:pt x="584" y="33"/>
                      <a:pt x="583" y="34"/>
                      <a:pt x="582" y="34"/>
                    </a:cubicBezTo>
                    <a:cubicBezTo>
                      <a:pt x="580" y="35"/>
                      <a:pt x="578" y="35"/>
                      <a:pt x="576" y="35"/>
                    </a:cubicBezTo>
                    <a:cubicBezTo>
                      <a:pt x="575" y="35"/>
                      <a:pt x="575" y="32"/>
                      <a:pt x="576" y="27"/>
                    </a:cubicBezTo>
                    <a:cubicBezTo>
                      <a:pt x="576" y="22"/>
                      <a:pt x="576" y="18"/>
                      <a:pt x="577" y="15"/>
                    </a:cubicBezTo>
                    <a:cubicBezTo>
                      <a:pt x="577" y="13"/>
                      <a:pt x="578" y="10"/>
                      <a:pt x="579" y="7"/>
                    </a:cubicBezTo>
                    <a:cubicBezTo>
                      <a:pt x="580" y="6"/>
                      <a:pt x="580" y="5"/>
                      <a:pt x="580" y="5"/>
                    </a:cubicBezTo>
                    <a:cubicBezTo>
                      <a:pt x="578" y="3"/>
                      <a:pt x="575" y="2"/>
                      <a:pt x="571" y="2"/>
                    </a:cubicBezTo>
                    <a:cubicBezTo>
                      <a:pt x="570" y="2"/>
                      <a:pt x="569" y="3"/>
                      <a:pt x="569" y="4"/>
                    </a:cubicBezTo>
                    <a:cubicBezTo>
                      <a:pt x="569" y="6"/>
                      <a:pt x="569" y="9"/>
                      <a:pt x="568" y="14"/>
                    </a:cubicBezTo>
                    <a:cubicBezTo>
                      <a:pt x="568" y="22"/>
                      <a:pt x="568" y="29"/>
                      <a:pt x="567" y="33"/>
                    </a:cubicBezTo>
                    <a:cubicBezTo>
                      <a:pt x="567" y="37"/>
                      <a:pt x="566" y="39"/>
                      <a:pt x="564" y="39"/>
                    </a:cubicBezTo>
                    <a:close/>
                    <a:moveTo>
                      <a:pt x="594" y="29"/>
                    </a:moveTo>
                    <a:cubicBezTo>
                      <a:pt x="593" y="27"/>
                      <a:pt x="593" y="25"/>
                      <a:pt x="593" y="21"/>
                    </a:cubicBezTo>
                    <a:cubicBezTo>
                      <a:pt x="594" y="17"/>
                      <a:pt x="595" y="14"/>
                      <a:pt x="596" y="14"/>
                    </a:cubicBezTo>
                    <a:cubicBezTo>
                      <a:pt x="597" y="14"/>
                      <a:pt x="598" y="14"/>
                      <a:pt x="599" y="16"/>
                    </a:cubicBezTo>
                    <a:cubicBezTo>
                      <a:pt x="600" y="17"/>
                      <a:pt x="602" y="19"/>
                      <a:pt x="603" y="20"/>
                    </a:cubicBezTo>
                    <a:cubicBezTo>
                      <a:pt x="608" y="24"/>
                      <a:pt x="611" y="27"/>
                      <a:pt x="610" y="31"/>
                    </a:cubicBezTo>
                    <a:cubicBezTo>
                      <a:pt x="609" y="32"/>
                      <a:pt x="606" y="32"/>
                      <a:pt x="601" y="32"/>
                    </a:cubicBezTo>
                    <a:cubicBezTo>
                      <a:pt x="597" y="31"/>
                      <a:pt x="595" y="30"/>
                      <a:pt x="594" y="29"/>
                    </a:cubicBezTo>
                    <a:close/>
                    <a:moveTo>
                      <a:pt x="542" y="72"/>
                    </a:moveTo>
                    <a:cubicBezTo>
                      <a:pt x="541" y="71"/>
                      <a:pt x="540" y="68"/>
                      <a:pt x="541" y="64"/>
                    </a:cubicBezTo>
                    <a:cubicBezTo>
                      <a:pt x="542" y="61"/>
                      <a:pt x="543" y="59"/>
                      <a:pt x="544" y="59"/>
                    </a:cubicBezTo>
                    <a:cubicBezTo>
                      <a:pt x="544" y="59"/>
                      <a:pt x="545" y="59"/>
                      <a:pt x="545" y="60"/>
                    </a:cubicBezTo>
                    <a:cubicBezTo>
                      <a:pt x="546" y="61"/>
                      <a:pt x="548" y="62"/>
                      <a:pt x="549" y="63"/>
                    </a:cubicBezTo>
                    <a:cubicBezTo>
                      <a:pt x="553" y="65"/>
                      <a:pt x="556" y="67"/>
                      <a:pt x="557" y="68"/>
                    </a:cubicBezTo>
                    <a:cubicBezTo>
                      <a:pt x="558" y="69"/>
                      <a:pt x="558" y="71"/>
                      <a:pt x="558" y="72"/>
                    </a:cubicBezTo>
                    <a:cubicBezTo>
                      <a:pt x="557" y="74"/>
                      <a:pt x="554" y="74"/>
                      <a:pt x="549" y="74"/>
                    </a:cubicBezTo>
                    <a:cubicBezTo>
                      <a:pt x="546" y="74"/>
                      <a:pt x="543" y="74"/>
                      <a:pt x="542" y="72"/>
                    </a:cubicBezTo>
                    <a:close/>
                    <a:moveTo>
                      <a:pt x="544" y="87"/>
                    </a:moveTo>
                    <a:cubicBezTo>
                      <a:pt x="546" y="85"/>
                      <a:pt x="550" y="82"/>
                      <a:pt x="557" y="77"/>
                    </a:cubicBezTo>
                    <a:cubicBezTo>
                      <a:pt x="561" y="75"/>
                      <a:pt x="563" y="73"/>
                      <a:pt x="563" y="73"/>
                    </a:cubicBezTo>
                    <a:cubicBezTo>
                      <a:pt x="563" y="74"/>
                      <a:pt x="563" y="76"/>
                      <a:pt x="561" y="79"/>
                    </a:cubicBezTo>
                    <a:cubicBezTo>
                      <a:pt x="550" y="90"/>
                      <a:pt x="543" y="97"/>
                      <a:pt x="539" y="102"/>
                    </a:cubicBezTo>
                    <a:cubicBezTo>
                      <a:pt x="539" y="103"/>
                      <a:pt x="538" y="103"/>
                      <a:pt x="538" y="104"/>
                    </a:cubicBezTo>
                    <a:cubicBezTo>
                      <a:pt x="536" y="106"/>
                      <a:pt x="535" y="108"/>
                      <a:pt x="534" y="108"/>
                    </a:cubicBezTo>
                    <a:cubicBezTo>
                      <a:pt x="531" y="106"/>
                      <a:pt x="528" y="102"/>
                      <a:pt x="526" y="96"/>
                    </a:cubicBezTo>
                    <a:cubicBezTo>
                      <a:pt x="526" y="96"/>
                      <a:pt x="528" y="95"/>
                      <a:pt x="532" y="93"/>
                    </a:cubicBezTo>
                    <a:cubicBezTo>
                      <a:pt x="537" y="90"/>
                      <a:pt x="541" y="88"/>
                      <a:pt x="544" y="87"/>
                    </a:cubicBezTo>
                    <a:close/>
                  </a:path>
                </a:pathLst>
              </a:custGeom>
              <a:grpFill/>
              <a:ln>
                <a:noFill/>
              </a:ln>
            </p:spPr>
            <p:txBody>
              <a:bodyPr anchor="ctr"/>
              <a:lstStyle/>
              <a:p>
                <a:pPr algn="ctr"/>
                <a:endParaRPr/>
              </a:p>
            </p:txBody>
          </p:sp>
          <p:sp>
            <p:nvSpPr>
              <p:cNvPr id="78" name="iŝḷïďé">
                <a:extLst>
                  <a:ext uri="{FF2B5EF4-FFF2-40B4-BE49-F238E27FC236}">
                    <a16:creationId xmlns:a16="http://schemas.microsoft.com/office/drawing/2014/main" id="{A5BAE57E-0482-4E8A-809C-C0A0A1192F28}"/>
                  </a:ext>
                </a:extLst>
              </p:cNvPr>
              <p:cNvSpPr/>
              <p:nvPr/>
            </p:nvSpPr>
            <p:spPr bwMode="auto">
              <a:xfrm>
                <a:off x="3214688" y="3644901"/>
                <a:ext cx="268288" cy="95250"/>
              </a:xfrm>
              <a:custGeom>
                <a:avLst/>
                <a:gdLst>
                  <a:gd name="T0" fmla="*/ 49 w 342"/>
                  <a:gd name="T1" fmla="*/ 45 h 121"/>
                  <a:gd name="T2" fmla="*/ 2 w 342"/>
                  <a:gd name="T3" fmla="*/ 66 h 121"/>
                  <a:gd name="T4" fmla="*/ 5 w 342"/>
                  <a:gd name="T5" fmla="*/ 97 h 121"/>
                  <a:gd name="T6" fmla="*/ 31 w 342"/>
                  <a:gd name="T7" fmla="*/ 85 h 121"/>
                  <a:gd name="T8" fmla="*/ 69 w 342"/>
                  <a:gd name="T9" fmla="*/ 107 h 121"/>
                  <a:gd name="T10" fmla="*/ 80 w 342"/>
                  <a:gd name="T11" fmla="*/ 101 h 121"/>
                  <a:gd name="T12" fmla="*/ 65 w 342"/>
                  <a:gd name="T13" fmla="*/ 75 h 121"/>
                  <a:gd name="T14" fmla="*/ 56 w 342"/>
                  <a:gd name="T15" fmla="*/ 68 h 121"/>
                  <a:gd name="T16" fmla="*/ 88 w 342"/>
                  <a:gd name="T17" fmla="*/ 62 h 121"/>
                  <a:gd name="T18" fmla="*/ 73 w 342"/>
                  <a:gd name="T19" fmla="*/ 12 h 121"/>
                  <a:gd name="T20" fmla="*/ 32 w 342"/>
                  <a:gd name="T21" fmla="*/ 14 h 121"/>
                  <a:gd name="T22" fmla="*/ 44 w 342"/>
                  <a:gd name="T23" fmla="*/ 39 h 121"/>
                  <a:gd name="T24" fmla="*/ 52 w 342"/>
                  <a:gd name="T25" fmla="*/ 22 h 121"/>
                  <a:gd name="T26" fmla="*/ 52 w 342"/>
                  <a:gd name="T27" fmla="*/ 14 h 121"/>
                  <a:gd name="T28" fmla="*/ 46 w 342"/>
                  <a:gd name="T29" fmla="*/ 77 h 121"/>
                  <a:gd name="T30" fmla="*/ 44 w 342"/>
                  <a:gd name="T31" fmla="*/ 65 h 121"/>
                  <a:gd name="T32" fmla="*/ 182 w 342"/>
                  <a:gd name="T33" fmla="*/ 95 h 121"/>
                  <a:gd name="T34" fmla="*/ 200 w 342"/>
                  <a:gd name="T35" fmla="*/ 109 h 121"/>
                  <a:gd name="T36" fmla="*/ 202 w 342"/>
                  <a:gd name="T37" fmla="*/ 11 h 121"/>
                  <a:gd name="T38" fmla="*/ 137 w 342"/>
                  <a:gd name="T39" fmla="*/ 61 h 121"/>
                  <a:gd name="T40" fmla="*/ 157 w 342"/>
                  <a:gd name="T41" fmla="*/ 35 h 121"/>
                  <a:gd name="T42" fmla="*/ 174 w 342"/>
                  <a:gd name="T43" fmla="*/ 30 h 121"/>
                  <a:gd name="T44" fmla="*/ 160 w 342"/>
                  <a:gd name="T45" fmla="*/ 18 h 121"/>
                  <a:gd name="T46" fmla="*/ 132 w 342"/>
                  <a:gd name="T47" fmla="*/ 52 h 121"/>
                  <a:gd name="T48" fmla="*/ 180 w 342"/>
                  <a:gd name="T49" fmla="*/ 39 h 121"/>
                  <a:gd name="T50" fmla="*/ 181 w 342"/>
                  <a:gd name="T51" fmla="*/ 70 h 121"/>
                  <a:gd name="T52" fmla="*/ 168 w 342"/>
                  <a:gd name="T53" fmla="*/ 51 h 121"/>
                  <a:gd name="T54" fmla="*/ 147 w 342"/>
                  <a:gd name="T55" fmla="*/ 74 h 121"/>
                  <a:gd name="T56" fmla="*/ 153 w 342"/>
                  <a:gd name="T57" fmla="*/ 92 h 121"/>
                  <a:gd name="T58" fmla="*/ 172 w 342"/>
                  <a:gd name="T59" fmla="*/ 101 h 121"/>
                  <a:gd name="T60" fmla="*/ 140 w 342"/>
                  <a:gd name="T61" fmla="*/ 63 h 121"/>
                  <a:gd name="T62" fmla="*/ 147 w 342"/>
                  <a:gd name="T63" fmla="*/ 57 h 121"/>
                  <a:gd name="T64" fmla="*/ 283 w 342"/>
                  <a:gd name="T65" fmla="*/ 11 h 121"/>
                  <a:gd name="T66" fmla="*/ 282 w 342"/>
                  <a:gd name="T67" fmla="*/ 20 h 121"/>
                  <a:gd name="T68" fmla="*/ 287 w 342"/>
                  <a:gd name="T69" fmla="*/ 34 h 121"/>
                  <a:gd name="T70" fmla="*/ 292 w 342"/>
                  <a:gd name="T71" fmla="*/ 28 h 121"/>
                  <a:gd name="T72" fmla="*/ 257 w 342"/>
                  <a:gd name="T73" fmla="*/ 40 h 121"/>
                  <a:gd name="T74" fmla="*/ 261 w 342"/>
                  <a:gd name="T75" fmla="*/ 50 h 121"/>
                  <a:gd name="T76" fmla="*/ 277 w 342"/>
                  <a:gd name="T77" fmla="*/ 36 h 121"/>
                  <a:gd name="T78" fmla="*/ 253 w 342"/>
                  <a:gd name="T79" fmla="*/ 57 h 121"/>
                  <a:gd name="T80" fmla="*/ 268 w 342"/>
                  <a:gd name="T81" fmla="*/ 62 h 121"/>
                  <a:gd name="T82" fmla="*/ 241 w 342"/>
                  <a:gd name="T83" fmla="*/ 75 h 121"/>
                  <a:gd name="T84" fmla="*/ 257 w 342"/>
                  <a:gd name="T85" fmla="*/ 77 h 121"/>
                  <a:gd name="T86" fmla="*/ 252 w 342"/>
                  <a:gd name="T87" fmla="*/ 101 h 121"/>
                  <a:gd name="T88" fmla="*/ 277 w 342"/>
                  <a:gd name="T89" fmla="*/ 105 h 121"/>
                  <a:gd name="T90" fmla="*/ 280 w 342"/>
                  <a:gd name="T91" fmla="*/ 76 h 121"/>
                  <a:gd name="T92" fmla="*/ 292 w 342"/>
                  <a:gd name="T93" fmla="*/ 67 h 121"/>
                  <a:gd name="T94" fmla="*/ 281 w 342"/>
                  <a:gd name="T95" fmla="*/ 58 h 121"/>
                  <a:gd name="T96" fmla="*/ 282 w 342"/>
                  <a:gd name="T97" fmla="*/ 48 h 121"/>
                  <a:gd name="T98" fmla="*/ 298 w 342"/>
                  <a:gd name="T99" fmla="*/ 78 h 121"/>
                  <a:gd name="T100" fmla="*/ 283 w 342"/>
                  <a:gd name="T101" fmla="*/ 93 h 121"/>
                  <a:gd name="T102" fmla="*/ 316 w 342"/>
                  <a:gd name="T103" fmla="*/ 29 h 121"/>
                  <a:gd name="T104" fmla="*/ 312 w 342"/>
                  <a:gd name="T105" fmla="*/ 40 h 121"/>
                  <a:gd name="T106" fmla="*/ 337 w 342"/>
                  <a:gd name="T107" fmla="*/ 46 h 121"/>
                  <a:gd name="T108" fmla="*/ 327 w 342"/>
                  <a:gd name="T109" fmla="*/ 60 h 121"/>
                  <a:gd name="T110" fmla="*/ 320 w 342"/>
                  <a:gd name="T111" fmla="*/ 107 h 121"/>
                  <a:gd name="T112" fmla="*/ 313 w 342"/>
                  <a:gd name="T113" fmla="*/ 105 h 121"/>
                  <a:gd name="T114" fmla="*/ 261 w 342"/>
                  <a:gd name="T115" fmla="*/ 77 h 121"/>
                  <a:gd name="T116" fmla="*/ 263 w 342"/>
                  <a:gd name="T117" fmla="*/ 9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 h="121">
                    <a:moveTo>
                      <a:pt x="35" y="50"/>
                    </a:moveTo>
                    <a:cubicBezTo>
                      <a:pt x="36" y="51"/>
                      <a:pt x="37" y="51"/>
                      <a:pt x="39" y="50"/>
                    </a:cubicBezTo>
                    <a:cubicBezTo>
                      <a:pt x="40" y="49"/>
                      <a:pt x="40" y="49"/>
                      <a:pt x="41" y="49"/>
                    </a:cubicBezTo>
                    <a:cubicBezTo>
                      <a:pt x="41" y="49"/>
                      <a:pt x="42" y="49"/>
                      <a:pt x="42" y="48"/>
                    </a:cubicBezTo>
                    <a:cubicBezTo>
                      <a:pt x="46" y="46"/>
                      <a:pt x="48" y="45"/>
                      <a:pt x="49" y="45"/>
                    </a:cubicBezTo>
                    <a:cubicBezTo>
                      <a:pt x="50" y="45"/>
                      <a:pt x="53" y="47"/>
                      <a:pt x="56" y="50"/>
                    </a:cubicBezTo>
                    <a:cubicBezTo>
                      <a:pt x="57" y="51"/>
                      <a:pt x="58" y="52"/>
                      <a:pt x="58" y="52"/>
                    </a:cubicBezTo>
                    <a:cubicBezTo>
                      <a:pt x="31" y="58"/>
                      <a:pt x="13" y="62"/>
                      <a:pt x="6" y="65"/>
                    </a:cubicBezTo>
                    <a:cubicBezTo>
                      <a:pt x="6" y="65"/>
                      <a:pt x="5" y="65"/>
                      <a:pt x="5" y="65"/>
                    </a:cubicBezTo>
                    <a:cubicBezTo>
                      <a:pt x="3" y="65"/>
                      <a:pt x="3" y="65"/>
                      <a:pt x="2" y="66"/>
                    </a:cubicBezTo>
                    <a:cubicBezTo>
                      <a:pt x="3" y="69"/>
                      <a:pt x="4" y="72"/>
                      <a:pt x="7" y="74"/>
                    </a:cubicBezTo>
                    <a:cubicBezTo>
                      <a:pt x="7" y="74"/>
                      <a:pt x="8" y="74"/>
                      <a:pt x="9" y="73"/>
                    </a:cubicBezTo>
                    <a:cubicBezTo>
                      <a:pt x="11" y="72"/>
                      <a:pt x="13" y="70"/>
                      <a:pt x="14" y="70"/>
                    </a:cubicBezTo>
                    <a:cubicBezTo>
                      <a:pt x="18" y="69"/>
                      <a:pt x="24" y="68"/>
                      <a:pt x="31" y="67"/>
                    </a:cubicBezTo>
                    <a:cubicBezTo>
                      <a:pt x="29" y="80"/>
                      <a:pt x="21" y="90"/>
                      <a:pt x="5" y="97"/>
                    </a:cubicBezTo>
                    <a:cubicBezTo>
                      <a:pt x="2" y="98"/>
                      <a:pt x="0" y="100"/>
                      <a:pt x="0" y="100"/>
                    </a:cubicBezTo>
                    <a:cubicBezTo>
                      <a:pt x="1" y="101"/>
                      <a:pt x="3" y="102"/>
                      <a:pt x="7" y="101"/>
                    </a:cubicBezTo>
                    <a:cubicBezTo>
                      <a:pt x="15" y="100"/>
                      <a:pt x="21" y="98"/>
                      <a:pt x="24" y="96"/>
                    </a:cubicBezTo>
                    <a:cubicBezTo>
                      <a:pt x="24" y="96"/>
                      <a:pt x="24" y="95"/>
                      <a:pt x="24" y="94"/>
                    </a:cubicBezTo>
                    <a:cubicBezTo>
                      <a:pt x="25" y="88"/>
                      <a:pt x="27" y="86"/>
                      <a:pt x="31" y="85"/>
                    </a:cubicBezTo>
                    <a:cubicBezTo>
                      <a:pt x="32" y="85"/>
                      <a:pt x="33" y="86"/>
                      <a:pt x="35" y="87"/>
                    </a:cubicBezTo>
                    <a:cubicBezTo>
                      <a:pt x="36" y="87"/>
                      <a:pt x="36" y="87"/>
                      <a:pt x="36" y="87"/>
                    </a:cubicBezTo>
                    <a:cubicBezTo>
                      <a:pt x="40" y="90"/>
                      <a:pt x="44" y="92"/>
                      <a:pt x="49" y="94"/>
                    </a:cubicBezTo>
                    <a:cubicBezTo>
                      <a:pt x="55" y="96"/>
                      <a:pt x="58" y="97"/>
                      <a:pt x="58" y="97"/>
                    </a:cubicBezTo>
                    <a:cubicBezTo>
                      <a:pt x="65" y="100"/>
                      <a:pt x="69" y="103"/>
                      <a:pt x="69" y="107"/>
                    </a:cubicBezTo>
                    <a:cubicBezTo>
                      <a:pt x="69" y="111"/>
                      <a:pt x="71" y="113"/>
                      <a:pt x="75" y="114"/>
                    </a:cubicBezTo>
                    <a:cubicBezTo>
                      <a:pt x="87" y="116"/>
                      <a:pt x="98" y="116"/>
                      <a:pt x="105" y="114"/>
                    </a:cubicBezTo>
                    <a:cubicBezTo>
                      <a:pt x="108" y="113"/>
                      <a:pt x="110" y="113"/>
                      <a:pt x="109" y="112"/>
                    </a:cubicBezTo>
                    <a:cubicBezTo>
                      <a:pt x="109" y="111"/>
                      <a:pt x="108" y="110"/>
                      <a:pt x="104" y="108"/>
                    </a:cubicBezTo>
                    <a:cubicBezTo>
                      <a:pt x="99" y="106"/>
                      <a:pt x="91" y="104"/>
                      <a:pt x="80" y="101"/>
                    </a:cubicBezTo>
                    <a:cubicBezTo>
                      <a:pt x="76" y="100"/>
                      <a:pt x="73" y="99"/>
                      <a:pt x="72" y="99"/>
                    </a:cubicBezTo>
                    <a:cubicBezTo>
                      <a:pt x="72" y="98"/>
                      <a:pt x="69" y="97"/>
                      <a:pt x="64" y="94"/>
                    </a:cubicBezTo>
                    <a:cubicBezTo>
                      <a:pt x="59" y="91"/>
                      <a:pt x="56" y="89"/>
                      <a:pt x="54" y="88"/>
                    </a:cubicBezTo>
                    <a:cubicBezTo>
                      <a:pt x="54" y="84"/>
                      <a:pt x="55" y="81"/>
                      <a:pt x="57" y="79"/>
                    </a:cubicBezTo>
                    <a:cubicBezTo>
                      <a:pt x="60" y="77"/>
                      <a:pt x="62" y="76"/>
                      <a:pt x="65" y="75"/>
                    </a:cubicBezTo>
                    <a:cubicBezTo>
                      <a:pt x="66" y="75"/>
                      <a:pt x="67" y="75"/>
                      <a:pt x="69" y="76"/>
                    </a:cubicBezTo>
                    <a:cubicBezTo>
                      <a:pt x="70" y="76"/>
                      <a:pt x="70" y="76"/>
                      <a:pt x="71" y="76"/>
                    </a:cubicBezTo>
                    <a:cubicBezTo>
                      <a:pt x="71" y="75"/>
                      <a:pt x="71" y="74"/>
                      <a:pt x="71" y="73"/>
                    </a:cubicBezTo>
                    <a:cubicBezTo>
                      <a:pt x="70" y="70"/>
                      <a:pt x="69" y="68"/>
                      <a:pt x="69" y="68"/>
                    </a:cubicBezTo>
                    <a:cubicBezTo>
                      <a:pt x="67" y="67"/>
                      <a:pt x="63" y="67"/>
                      <a:pt x="56" y="68"/>
                    </a:cubicBezTo>
                    <a:cubicBezTo>
                      <a:pt x="56" y="66"/>
                      <a:pt x="56" y="65"/>
                      <a:pt x="56" y="63"/>
                    </a:cubicBezTo>
                    <a:cubicBezTo>
                      <a:pt x="56" y="63"/>
                      <a:pt x="57" y="63"/>
                      <a:pt x="57" y="63"/>
                    </a:cubicBezTo>
                    <a:cubicBezTo>
                      <a:pt x="67" y="61"/>
                      <a:pt x="73" y="60"/>
                      <a:pt x="77" y="61"/>
                    </a:cubicBezTo>
                    <a:cubicBezTo>
                      <a:pt x="78" y="61"/>
                      <a:pt x="80" y="61"/>
                      <a:pt x="82" y="62"/>
                    </a:cubicBezTo>
                    <a:cubicBezTo>
                      <a:pt x="85" y="63"/>
                      <a:pt x="88" y="63"/>
                      <a:pt x="88" y="62"/>
                    </a:cubicBezTo>
                    <a:cubicBezTo>
                      <a:pt x="89" y="62"/>
                      <a:pt x="89" y="59"/>
                      <a:pt x="88" y="56"/>
                    </a:cubicBezTo>
                    <a:cubicBezTo>
                      <a:pt x="86" y="51"/>
                      <a:pt x="85" y="49"/>
                      <a:pt x="83" y="49"/>
                    </a:cubicBezTo>
                    <a:cubicBezTo>
                      <a:pt x="83" y="49"/>
                      <a:pt x="81" y="49"/>
                      <a:pt x="77" y="49"/>
                    </a:cubicBezTo>
                    <a:cubicBezTo>
                      <a:pt x="74" y="50"/>
                      <a:pt x="71" y="51"/>
                      <a:pt x="68" y="51"/>
                    </a:cubicBezTo>
                    <a:cubicBezTo>
                      <a:pt x="70" y="31"/>
                      <a:pt x="71" y="18"/>
                      <a:pt x="73" y="12"/>
                    </a:cubicBezTo>
                    <a:cubicBezTo>
                      <a:pt x="73" y="12"/>
                      <a:pt x="74" y="11"/>
                      <a:pt x="74" y="11"/>
                    </a:cubicBezTo>
                    <a:cubicBezTo>
                      <a:pt x="73" y="10"/>
                      <a:pt x="71" y="9"/>
                      <a:pt x="68" y="8"/>
                    </a:cubicBezTo>
                    <a:cubicBezTo>
                      <a:pt x="63" y="7"/>
                      <a:pt x="56" y="8"/>
                      <a:pt x="49" y="10"/>
                    </a:cubicBezTo>
                    <a:cubicBezTo>
                      <a:pt x="42" y="12"/>
                      <a:pt x="37" y="13"/>
                      <a:pt x="33" y="13"/>
                    </a:cubicBezTo>
                    <a:cubicBezTo>
                      <a:pt x="32" y="13"/>
                      <a:pt x="32" y="13"/>
                      <a:pt x="32" y="14"/>
                    </a:cubicBezTo>
                    <a:cubicBezTo>
                      <a:pt x="31" y="31"/>
                      <a:pt x="32" y="43"/>
                      <a:pt x="35" y="50"/>
                    </a:cubicBezTo>
                    <a:close/>
                    <a:moveTo>
                      <a:pt x="57" y="44"/>
                    </a:moveTo>
                    <a:cubicBezTo>
                      <a:pt x="56" y="44"/>
                      <a:pt x="55" y="44"/>
                      <a:pt x="53" y="43"/>
                    </a:cubicBezTo>
                    <a:cubicBezTo>
                      <a:pt x="53" y="40"/>
                      <a:pt x="53" y="38"/>
                      <a:pt x="53" y="38"/>
                    </a:cubicBezTo>
                    <a:cubicBezTo>
                      <a:pt x="51" y="38"/>
                      <a:pt x="48" y="38"/>
                      <a:pt x="44" y="39"/>
                    </a:cubicBezTo>
                    <a:cubicBezTo>
                      <a:pt x="43" y="39"/>
                      <a:pt x="43" y="39"/>
                      <a:pt x="42" y="39"/>
                    </a:cubicBezTo>
                    <a:cubicBezTo>
                      <a:pt x="42" y="38"/>
                      <a:pt x="42" y="37"/>
                      <a:pt x="42" y="36"/>
                    </a:cubicBezTo>
                    <a:cubicBezTo>
                      <a:pt x="43" y="34"/>
                      <a:pt x="45" y="32"/>
                      <a:pt x="48" y="31"/>
                    </a:cubicBezTo>
                    <a:cubicBezTo>
                      <a:pt x="50" y="31"/>
                      <a:pt x="51" y="31"/>
                      <a:pt x="51" y="30"/>
                    </a:cubicBezTo>
                    <a:cubicBezTo>
                      <a:pt x="52" y="26"/>
                      <a:pt x="53" y="23"/>
                      <a:pt x="52" y="22"/>
                    </a:cubicBezTo>
                    <a:cubicBezTo>
                      <a:pt x="52" y="22"/>
                      <a:pt x="51" y="22"/>
                      <a:pt x="49" y="22"/>
                    </a:cubicBezTo>
                    <a:cubicBezTo>
                      <a:pt x="46" y="23"/>
                      <a:pt x="44" y="23"/>
                      <a:pt x="43" y="23"/>
                    </a:cubicBezTo>
                    <a:cubicBezTo>
                      <a:pt x="43" y="23"/>
                      <a:pt x="43" y="22"/>
                      <a:pt x="43" y="21"/>
                    </a:cubicBezTo>
                    <a:cubicBezTo>
                      <a:pt x="43" y="20"/>
                      <a:pt x="43" y="20"/>
                      <a:pt x="44" y="19"/>
                    </a:cubicBezTo>
                    <a:cubicBezTo>
                      <a:pt x="47" y="17"/>
                      <a:pt x="50" y="15"/>
                      <a:pt x="52" y="14"/>
                    </a:cubicBezTo>
                    <a:cubicBezTo>
                      <a:pt x="55" y="14"/>
                      <a:pt x="57" y="16"/>
                      <a:pt x="58" y="21"/>
                    </a:cubicBezTo>
                    <a:cubicBezTo>
                      <a:pt x="58" y="23"/>
                      <a:pt x="58" y="25"/>
                      <a:pt x="58" y="28"/>
                    </a:cubicBezTo>
                    <a:cubicBezTo>
                      <a:pt x="58" y="38"/>
                      <a:pt x="58" y="43"/>
                      <a:pt x="57" y="44"/>
                    </a:cubicBezTo>
                    <a:close/>
                    <a:moveTo>
                      <a:pt x="44" y="65"/>
                    </a:moveTo>
                    <a:cubicBezTo>
                      <a:pt x="47" y="67"/>
                      <a:pt x="47" y="71"/>
                      <a:pt x="46" y="77"/>
                    </a:cubicBezTo>
                    <a:cubicBezTo>
                      <a:pt x="46" y="79"/>
                      <a:pt x="46" y="80"/>
                      <a:pt x="46" y="82"/>
                    </a:cubicBezTo>
                    <a:cubicBezTo>
                      <a:pt x="43" y="80"/>
                      <a:pt x="40" y="78"/>
                      <a:pt x="37" y="75"/>
                    </a:cubicBezTo>
                    <a:cubicBezTo>
                      <a:pt x="37" y="74"/>
                      <a:pt x="37" y="74"/>
                      <a:pt x="37" y="73"/>
                    </a:cubicBezTo>
                    <a:cubicBezTo>
                      <a:pt x="38" y="69"/>
                      <a:pt x="39" y="66"/>
                      <a:pt x="40" y="65"/>
                    </a:cubicBezTo>
                    <a:cubicBezTo>
                      <a:pt x="44" y="65"/>
                      <a:pt x="44" y="65"/>
                      <a:pt x="44" y="65"/>
                    </a:cubicBezTo>
                    <a:close/>
                    <a:moveTo>
                      <a:pt x="198" y="13"/>
                    </a:moveTo>
                    <a:cubicBezTo>
                      <a:pt x="199" y="26"/>
                      <a:pt x="200" y="40"/>
                      <a:pt x="200" y="56"/>
                    </a:cubicBezTo>
                    <a:cubicBezTo>
                      <a:pt x="201" y="71"/>
                      <a:pt x="201" y="84"/>
                      <a:pt x="200" y="95"/>
                    </a:cubicBezTo>
                    <a:cubicBezTo>
                      <a:pt x="200" y="97"/>
                      <a:pt x="199" y="98"/>
                      <a:pt x="197" y="98"/>
                    </a:cubicBezTo>
                    <a:cubicBezTo>
                      <a:pt x="192" y="98"/>
                      <a:pt x="187" y="97"/>
                      <a:pt x="182" y="95"/>
                    </a:cubicBezTo>
                    <a:cubicBezTo>
                      <a:pt x="182" y="95"/>
                      <a:pt x="181" y="95"/>
                      <a:pt x="181" y="95"/>
                    </a:cubicBezTo>
                    <a:cubicBezTo>
                      <a:pt x="181" y="96"/>
                      <a:pt x="182" y="97"/>
                      <a:pt x="182" y="97"/>
                    </a:cubicBezTo>
                    <a:cubicBezTo>
                      <a:pt x="184" y="99"/>
                      <a:pt x="187" y="102"/>
                      <a:pt x="192" y="105"/>
                    </a:cubicBezTo>
                    <a:cubicBezTo>
                      <a:pt x="194" y="106"/>
                      <a:pt x="195" y="107"/>
                      <a:pt x="195" y="107"/>
                    </a:cubicBezTo>
                    <a:cubicBezTo>
                      <a:pt x="196" y="107"/>
                      <a:pt x="198" y="108"/>
                      <a:pt x="200" y="109"/>
                    </a:cubicBezTo>
                    <a:cubicBezTo>
                      <a:pt x="203" y="110"/>
                      <a:pt x="205" y="111"/>
                      <a:pt x="207" y="112"/>
                    </a:cubicBezTo>
                    <a:cubicBezTo>
                      <a:pt x="209" y="113"/>
                      <a:pt x="211" y="112"/>
                      <a:pt x="211" y="109"/>
                    </a:cubicBezTo>
                    <a:cubicBezTo>
                      <a:pt x="209" y="94"/>
                      <a:pt x="208" y="66"/>
                      <a:pt x="208" y="27"/>
                    </a:cubicBezTo>
                    <a:cubicBezTo>
                      <a:pt x="208" y="24"/>
                      <a:pt x="209" y="21"/>
                      <a:pt x="211" y="17"/>
                    </a:cubicBezTo>
                    <a:cubicBezTo>
                      <a:pt x="212" y="15"/>
                      <a:pt x="209" y="12"/>
                      <a:pt x="202" y="11"/>
                    </a:cubicBezTo>
                    <a:cubicBezTo>
                      <a:pt x="199" y="10"/>
                      <a:pt x="198" y="11"/>
                      <a:pt x="198" y="13"/>
                    </a:cubicBezTo>
                    <a:close/>
                    <a:moveTo>
                      <a:pt x="118" y="71"/>
                    </a:moveTo>
                    <a:cubicBezTo>
                      <a:pt x="117" y="72"/>
                      <a:pt x="117" y="73"/>
                      <a:pt x="117" y="73"/>
                    </a:cubicBezTo>
                    <a:cubicBezTo>
                      <a:pt x="117" y="74"/>
                      <a:pt x="118" y="74"/>
                      <a:pt x="119" y="73"/>
                    </a:cubicBezTo>
                    <a:cubicBezTo>
                      <a:pt x="125" y="72"/>
                      <a:pt x="131" y="68"/>
                      <a:pt x="137" y="61"/>
                    </a:cubicBezTo>
                    <a:cubicBezTo>
                      <a:pt x="138" y="61"/>
                      <a:pt x="138" y="59"/>
                      <a:pt x="137" y="56"/>
                    </a:cubicBezTo>
                    <a:cubicBezTo>
                      <a:pt x="136" y="55"/>
                      <a:pt x="138" y="52"/>
                      <a:pt x="143" y="45"/>
                    </a:cubicBezTo>
                    <a:cubicBezTo>
                      <a:pt x="147" y="38"/>
                      <a:pt x="151" y="34"/>
                      <a:pt x="153" y="33"/>
                    </a:cubicBezTo>
                    <a:cubicBezTo>
                      <a:pt x="154" y="32"/>
                      <a:pt x="155" y="33"/>
                      <a:pt x="157" y="34"/>
                    </a:cubicBezTo>
                    <a:cubicBezTo>
                      <a:pt x="157" y="35"/>
                      <a:pt x="158" y="35"/>
                      <a:pt x="157" y="35"/>
                    </a:cubicBezTo>
                    <a:cubicBezTo>
                      <a:pt x="160" y="38"/>
                      <a:pt x="162" y="39"/>
                      <a:pt x="164" y="39"/>
                    </a:cubicBezTo>
                    <a:cubicBezTo>
                      <a:pt x="166" y="39"/>
                      <a:pt x="167" y="38"/>
                      <a:pt x="169" y="36"/>
                    </a:cubicBezTo>
                    <a:cubicBezTo>
                      <a:pt x="169" y="36"/>
                      <a:pt x="169" y="35"/>
                      <a:pt x="169" y="35"/>
                    </a:cubicBezTo>
                    <a:cubicBezTo>
                      <a:pt x="170" y="35"/>
                      <a:pt x="170" y="35"/>
                      <a:pt x="171" y="34"/>
                    </a:cubicBezTo>
                    <a:cubicBezTo>
                      <a:pt x="173" y="32"/>
                      <a:pt x="174" y="31"/>
                      <a:pt x="174" y="30"/>
                    </a:cubicBezTo>
                    <a:cubicBezTo>
                      <a:pt x="175" y="29"/>
                      <a:pt x="174" y="29"/>
                      <a:pt x="171" y="28"/>
                    </a:cubicBezTo>
                    <a:cubicBezTo>
                      <a:pt x="164" y="28"/>
                      <a:pt x="159" y="28"/>
                      <a:pt x="156" y="27"/>
                    </a:cubicBezTo>
                    <a:cubicBezTo>
                      <a:pt x="156" y="26"/>
                      <a:pt x="156" y="26"/>
                      <a:pt x="156" y="25"/>
                    </a:cubicBezTo>
                    <a:cubicBezTo>
                      <a:pt x="158" y="23"/>
                      <a:pt x="159" y="22"/>
                      <a:pt x="160" y="20"/>
                    </a:cubicBezTo>
                    <a:cubicBezTo>
                      <a:pt x="161" y="20"/>
                      <a:pt x="161" y="19"/>
                      <a:pt x="160" y="18"/>
                    </a:cubicBezTo>
                    <a:cubicBezTo>
                      <a:pt x="160" y="18"/>
                      <a:pt x="160" y="18"/>
                      <a:pt x="160" y="18"/>
                    </a:cubicBezTo>
                    <a:cubicBezTo>
                      <a:pt x="155" y="13"/>
                      <a:pt x="152" y="12"/>
                      <a:pt x="150" y="15"/>
                    </a:cubicBezTo>
                    <a:cubicBezTo>
                      <a:pt x="150" y="16"/>
                      <a:pt x="149" y="19"/>
                      <a:pt x="147" y="22"/>
                    </a:cubicBezTo>
                    <a:cubicBezTo>
                      <a:pt x="146" y="24"/>
                      <a:pt x="146" y="26"/>
                      <a:pt x="145" y="27"/>
                    </a:cubicBezTo>
                    <a:cubicBezTo>
                      <a:pt x="138" y="41"/>
                      <a:pt x="134" y="49"/>
                      <a:pt x="132" y="52"/>
                    </a:cubicBezTo>
                    <a:cubicBezTo>
                      <a:pt x="125" y="60"/>
                      <a:pt x="120" y="66"/>
                      <a:pt x="118" y="71"/>
                    </a:cubicBezTo>
                    <a:close/>
                    <a:moveTo>
                      <a:pt x="181" y="70"/>
                    </a:moveTo>
                    <a:cubicBezTo>
                      <a:pt x="179" y="69"/>
                      <a:pt x="179" y="67"/>
                      <a:pt x="178" y="62"/>
                    </a:cubicBezTo>
                    <a:cubicBezTo>
                      <a:pt x="178" y="56"/>
                      <a:pt x="178" y="50"/>
                      <a:pt x="177" y="45"/>
                    </a:cubicBezTo>
                    <a:cubicBezTo>
                      <a:pt x="177" y="41"/>
                      <a:pt x="178" y="39"/>
                      <a:pt x="180" y="39"/>
                    </a:cubicBezTo>
                    <a:cubicBezTo>
                      <a:pt x="181" y="39"/>
                      <a:pt x="182" y="39"/>
                      <a:pt x="184" y="40"/>
                    </a:cubicBezTo>
                    <a:cubicBezTo>
                      <a:pt x="185" y="41"/>
                      <a:pt x="186" y="41"/>
                      <a:pt x="187" y="41"/>
                    </a:cubicBezTo>
                    <a:cubicBezTo>
                      <a:pt x="188" y="42"/>
                      <a:pt x="189" y="43"/>
                      <a:pt x="188" y="45"/>
                    </a:cubicBezTo>
                    <a:cubicBezTo>
                      <a:pt x="187" y="47"/>
                      <a:pt x="187" y="52"/>
                      <a:pt x="187" y="59"/>
                    </a:cubicBezTo>
                    <a:cubicBezTo>
                      <a:pt x="186" y="66"/>
                      <a:pt x="184" y="70"/>
                      <a:pt x="181" y="70"/>
                    </a:cubicBezTo>
                    <a:close/>
                    <a:moveTo>
                      <a:pt x="140" y="59"/>
                    </a:moveTo>
                    <a:cubicBezTo>
                      <a:pt x="139" y="57"/>
                      <a:pt x="142" y="54"/>
                      <a:pt x="146" y="51"/>
                    </a:cubicBezTo>
                    <a:cubicBezTo>
                      <a:pt x="150" y="49"/>
                      <a:pt x="154" y="48"/>
                      <a:pt x="157" y="47"/>
                    </a:cubicBezTo>
                    <a:cubicBezTo>
                      <a:pt x="161" y="47"/>
                      <a:pt x="165" y="48"/>
                      <a:pt x="167" y="49"/>
                    </a:cubicBezTo>
                    <a:cubicBezTo>
                      <a:pt x="169" y="50"/>
                      <a:pt x="169" y="51"/>
                      <a:pt x="168" y="51"/>
                    </a:cubicBezTo>
                    <a:cubicBezTo>
                      <a:pt x="166" y="55"/>
                      <a:pt x="164" y="60"/>
                      <a:pt x="164" y="68"/>
                    </a:cubicBezTo>
                    <a:cubicBezTo>
                      <a:pt x="164" y="71"/>
                      <a:pt x="164" y="74"/>
                      <a:pt x="163" y="76"/>
                    </a:cubicBezTo>
                    <a:cubicBezTo>
                      <a:pt x="162" y="78"/>
                      <a:pt x="162" y="78"/>
                      <a:pt x="161" y="78"/>
                    </a:cubicBezTo>
                    <a:cubicBezTo>
                      <a:pt x="158" y="78"/>
                      <a:pt x="156" y="76"/>
                      <a:pt x="152" y="74"/>
                    </a:cubicBezTo>
                    <a:cubicBezTo>
                      <a:pt x="151" y="74"/>
                      <a:pt x="150" y="74"/>
                      <a:pt x="147" y="74"/>
                    </a:cubicBezTo>
                    <a:cubicBezTo>
                      <a:pt x="149" y="74"/>
                      <a:pt x="148" y="74"/>
                      <a:pt x="146" y="73"/>
                    </a:cubicBezTo>
                    <a:cubicBezTo>
                      <a:pt x="145" y="73"/>
                      <a:pt x="144" y="74"/>
                      <a:pt x="144" y="77"/>
                    </a:cubicBezTo>
                    <a:cubicBezTo>
                      <a:pt x="144" y="84"/>
                      <a:pt x="145" y="89"/>
                      <a:pt x="146" y="90"/>
                    </a:cubicBezTo>
                    <a:cubicBezTo>
                      <a:pt x="148" y="91"/>
                      <a:pt x="150" y="92"/>
                      <a:pt x="152" y="92"/>
                    </a:cubicBezTo>
                    <a:cubicBezTo>
                      <a:pt x="152" y="92"/>
                      <a:pt x="153" y="92"/>
                      <a:pt x="153" y="92"/>
                    </a:cubicBezTo>
                    <a:cubicBezTo>
                      <a:pt x="157" y="92"/>
                      <a:pt x="160" y="91"/>
                      <a:pt x="161" y="89"/>
                    </a:cubicBezTo>
                    <a:cubicBezTo>
                      <a:pt x="163" y="87"/>
                      <a:pt x="164" y="84"/>
                      <a:pt x="165" y="78"/>
                    </a:cubicBezTo>
                    <a:cubicBezTo>
                      <a:pt x="165" y="77"/>
                      <a:pt x="166" y="77"/>
                      <a:pt x="167" y="78"/>
                    </a:cubicBezTo>
                    <a:cubicBezTo>
                      <a:pt x="169" y="83"/>
                      <a:pt x="171" y="89"/>
                      <a:pt x="172" y="96"/>
                    </a:cubicBezTo>
                    <a:cubicBezTo>
                      <a:pt x="173" y="99"/>
                      <a:pt x="173" y="100"/>
                      <a:pt x="172" y="101"/>
                    </a:cubicBezTo>
                    <a:cubicBezTo>
                      <a:pt x="170" y="101"/>
                      <a:pt x="167" y="102"/>
                      <a:pt x="162" y="102"/>
                    </a:cubicBezTo>
                    <a:cubicBezTo>
                      <a:pt x="154" y="102"/>
                      <a:pt x="148" y="102"/>
                      <a:pt x="145" y="101"/>
                    </a:cubicBezTo>
                    <a:cubicBezTo>
                      <a:pt x="142" y="98"/>
                      <a:pt x="141" y="95"/>
                      <a:pt x="140" y="90"/>
                    </a:cubicBezTo>
                    <a:cubicBezTo>
                      <a:pt x="139" y="85"/>
                      <a:pt x="138" y="79"/>
                      <a:pt x="139" y="74"/>
                    </a:cubicBezTo>
                    <a:cubicBezTo>
                      <a:pt x="139" y="71"/>
                      <a:pt x="140" y="67"/>
                      <a:pt x="140" y="63"/>
                    </a:cubicBezTo>
                    <a:cubicBezTo>
                      <a:pt x="140" y="61"/>
                      <a:pt x="140" y="60"/>
                      <a:pt x="140" y="59"/>
                    </a:cubicBezTo>
                    <a:close/>
                    <a:moveTo>
                      <a:pt x="156" y="67"/>
                    </a:moveTo>
                    <a:cubicBezTo>
                      <a:pt x="155" y="68"/>
                      <a:pt x="153" y="69"/>
                      <a:pt x="150" y="69"/>
                    </a:cubicBezTo>
                    <a:cubicBezTo>
                      <a:pt x="147" y="69"/>
                      <a:pt x="145" y="68"/>
                      <a:pt x="145" y="66"/>
                    </a:cubicBezTo>
                    <a:cubicBezTo>
                      <a:pt x="145" y="63"/>
                      <a:pt x="146" y="60"/>
                      <a:pt x="147" y="57"/>
                    </a:cubicBezTo>
                    <a:cubicBezTo>
                      <a:pt x="148" y="55"/>
                      <a:pt x="150" y="54"/>
                      <a:pt x="152" y="54"/>
                    </a:cubicBezTo>
                    <a:cubicBezTo>
                      <a:pt x="154" y="54"/>
                      <a:pt x="156" y="54"/>
                      <a:pt x="156" y="55"/>
                    </a:cubicBezTo>
                    <a:cubicBezTo>
                      <a:pt x="156" y="59"/>
                      <a:pt x="156" y="63"/>
                      <a:pt x="156" y="67"/>
                    </a:cubicBezTo>
                    <a:close/>
                    <a:moveTo>
                      <a:pt x="282" y="20"/>
                    </a:moveTo>
                    <a:cubicBezTo>
                      <a:pt x="286" y="20"/>
                      <a:pt x="286" y="17"/>
                      <a:pt x="283" y="11"/>
                    </a:cubicBezTo>
                    <a:cubicBezTo>
                      <a:pt x="283" y="10"/>
                      <a:pt x="282" y="8"/>
                      <a:pt x="281" y="6"/>
                    </a:cubicBezTo>
                    <a:cubicBezTo>
                      <a:pt x="280" y="4"/>
                      <a:pt x="280" y="3"/>
                      <a:pt x="280" y="1"/>
                    </a:cubicBezTo>
                    <a:cubicBezTo>
                      <a:pt x="279" y="0"/>
                      <a:pt x="278" y="1"/>
                      <a:pt x="276" y="2"/>
                    </a:cubicBezTo>
                    <a:cubicBezTo>
                      <a:pt x="273" y="6"/>
                      <a:pt x="272" y="10"/>
                      <a:pt x="272" y="13"/>
                    </a:cubicBezTo>
                    <a:cubicBezTo>
                      <a:pt x="273" y="16"/>
                      <a:pt x="276" y="19"/>
                      <a:pt x="282" y="20"/>
                    </a:cubicBezTo>
                    <a:close/>
                    <a:moveTo>
                      <a:pt x="282" y="48"/>
                    </a:moveTo>
                    <a:cubicBezTo>
                      <a:pt x="282" y="47"/>
                      <a:pt x="284" y="45"/>
                      <a:pt x="287" y="42"/>
                    </a:cubicBezTo>
                    <a:cubicBezTo>
                      <a:pt x="287" y="42"/>
                      <a:pt x="288" y="41"/>
                      <a:pt x="289" y="41"/>
                    </a:cubicBezTo>
                    <a:cubicBezTo>
                      <a:pt x="290" y="40"/>
                      <a:pt x="291" y="39"/>
                      <a:pt x="292" y="37"/>
                    </a:cubicBezTo>
                    <a:cubicBezTo>
                      <a:pt x="292" y="36"/>
                      <a:pt x="291" y="35"/>
                      <a:pt x="287" y="34"/>
                    </a:cubicBezTo>
                    <a:cubicBezTo>
                      <a:pt x="286" y="34"/>
                      <a:pt x="286" y="33"/>
                      <a:pt x="286" y="33"/>
                    </a:cubicBezTo>
                    <a:cubicBezTo>
                      <a:pt x="285" y="33"/>
                      <a:pt x="285" y="33"/>
                      <a:pt x="286" y="32"/>
                    </a:cubicBezTo>
                    <a:cubicBezTo>
                      <a:pt x="286" y="32"/>
                      <a:pt x="287" y="32"/>
                      <a:pt x="288" y="31"/>
                    </a:cubicBezTo>
                    <a:cubicBezTo>
                      <a:pt x="290" y="31"/>
                      <a:pt x="290" y="30"/>
                      <a:pt x="290" y="30"/>
                    </a:cubicBezTo>
                    <a:cubicBezTo>
                      <a:pt x="292" y="30"/>
                      <a:pt x="292" y="29"/>
                      <a:pt x="292" y="28"/>
                    </a:cubicBezTo>
                    <a:cubicBezTo>
                      <a:pt x="292" y="28"/>
                      <a:pt x="292" y="27"/>
                      <a:pt x="291" y="25"/>
                    </a:cubicBezTo>
                    <a:cubicBezTo>
                      <a:pt x="291" y="24"/>
                      <a:pt x="288" y="23"/>
                      <a:pt x="285" y="25"/>
                    </a:cubicBezTo>
                    <a:cubicBezTo>
                      <a:pt x="275" y="27"/>
                      <a:pt x="266" y="30"/>
                      <a:pt x="256" y="32"/>
                    </a:cubicBezTo>
                    <a:cubicBezTo>
                      <a:pt x="255" y="32"/>
                      <a:pt x="255" y="32"/>
                      <a:pt x="255" y="33"/>
                    </a:cubicBezTo>
                    <a:cubicBezTo>
                      <a:pt x="255" y="34"/>
                      <a:pt x="255" y="36"/>
                      <a:pt x="257" y="40"/>
                    </a:cubicBezTo>
                    <a:cubicBezTo>
                      <a:pt x="260" y="38"/>
                      <a:pt x="262" y="37"/>
                      <a:pt x="264" y="36"/>
                    </a:cubicBezTo>
                    <a:cubicBezTo>
                      <a:pt x="265" y="36"/>
                      <a:pt x="266" y="36"/>
                      <a:pt x="265" y="37"/>
                    </a:cubicBezTo>
                    <a:cubicBezTo>
                      <a:pt x="265" y="38"/>
                      <a:pt x="264" y="40"/>
                      <a:pt x="263" y="42"/>
                    </a:cubicBezTo>
                    <a:cubicBezTo>
                      <a:pt x="262" y="44"/>
                      <a:pt x="261" y="45"/>
                      <a:pt x="261" y="46"/>
                    </a:cubicBezTo>
                    <a:cubicBezTo>
                      <a:pt x="260" y="48"/>
                      <a:pt x="260" y="49"/>
                      <a:pt x="261" y="50"/>
                    </a:cubicBezTo>
                    <a:cubicBezTo>
                      <a:pt x="262" y="51"/>
                      <a:pt x="263" y="51"/>
                      <a:pt x="264" y="50"/>
                    </a:cubicBezTo>
                    <a:cubicBezTo>
                      <a:pt x="264" y="50"/>
                      <a:pt x="264" y="50"/>
                      <a:pt x="264" y="50"/>
                    </a:cubicBezTo>
                    <a:cubicBezTo>
                      <a:pt x="266" y="49"/>
                      <a:pt x="267" y="48"/>
                      <a:pt x="269" y="45"/>
                    </a:cubicBezTo>
                    <a:cubicBezTo>
                      <a:pt x="271" y="42"/>
                      <a:pt x="272" y="40"/>
                      <a:pt x="274" y="39"/>
                    </a:cubicBezTo>
                    <a:cubicBezTo>
                      <a:pt x="275" y="37"/>
                      <a:pt x="276" y="36"/>
                      <a:pt x="277" y="36"/>
                    </a:cubicBezTo>
                    <a:cubicBezTo>
                      <a:pt x="278" y="37"/>
                      <a:pt x="278" y="38"/>
                      <a:pt x="278" y="39"/>
                    </a:cubicBezTo>
                    <a:cubicBezTo>
                      <a:pt x="278" y="39"/>
                      <a:pt x="278" y="40"/>
                      <a:pt x="278" y="40"/>
                    </a:cubicBezTo>
                    <a:cubicBezTo>
                      <a:pt x="277" y="45"/>
                      <a:pt x="275" y="48"/>
                      <a:pt x="273" y="50"/>
                    </a:cubicBezTo>
                    <a:cubicBezTo>
                      <a:pt x="272" y="50"/>
                      <a:pt x="270" y="51"/>
                      <a:pt x="266" y="53"/>
                    </a:cubicBezTo>
                    <a:cubicBezTo>
                      <a:pt x="260" y="55"/>
                      <a:pt x="256" y="56"/>
                      <a:pt x="253" y="57"/>
                    </a:cubicBezTo>
                    <a:cubicBezTo>
                      <a:pt x="252" y="56"/>
                      <a:pt x="251" y="57"/>
                      <a:pt x="251" y="58"/>
                    </a:cubicBezTo>
                    <a:cubicBezTo>
                      <a:pt x="252" y="61"/>
                      <a:pt x="253" y="64"/>
                      <a:pt x="255" y="65"/>
                    </a:cubicBezTo>
                    <a:cubicBezTo>
                      <a:pt x="255" y="66"/>
                      <a:pt x="256" y="66"/>
                      <a:pt x="257" y="65"/>
                    </a:cubicBezTo>
                    <a:cubicBezTo>
                      <a:pt x="257" y="65"/>
                      <a:pt x="258" y="64"/>
                      <a:pt x="258" y="64"/>
                    </a:cubicBezTo>
                    <a:cubicBezTo>
                      <a:pt x="264" y="63"/>
                      <a:pt x="267" y="62"/>
                      <a:pt x="268" y="62"/>
                    </a:cubicBezTo>
                    <a:cubicBezTo>
                      <a:pt x="269" y="62"/>
                      <a:pt x="270" y="62"/>
                      <a:pt x="270" y="63"/>
                    </a:cubicBezTo>
                    <a:cubicBezTo>
                      <a:pt x="270" y="64"/>
                      <a:pt x="270" y="65"/>
                      <a:pt x="270" y="66"/>
                    </a:cubicBezTo>
                    <a:cubicBezTo>
                      <a:pt x="264" y="66"/>
                      <a:pt x="260" y="68"/>
                      <a:pt x="258" y="70"/>
                    </a:cubicBezTo>
                    <a:cubicBezTo>
                      <a:pt x="242" y="76"/>
                      <a:pt x="242" y="76"/>
                      <a:pt x="242" y="76"/>
                    </a:cubicBezTo>
                    <a:cubicBezTo>
                      <a:pt x="241" y="75"/>
                      <a:pt x="241" y="75"/>
                      <a:pt x="241" y="75"/>
                    </a:cubicBezTo>
                    <a:cubicBezTo>
                      <a:pt x="241" y="75"/>
                      <a:pt x="240" y="76"/>
                      <a:pt x="240" y="77"/>
                    </a:cubicBezTo>
                    <a:cubicBezTo>
                      <a:pt x="240" y="77"/>
                      <a:pt x="241" y="78"/>
                      <a:pt x="242" y="80"/>
                    </a:cubicBezTo>
                    <a:cubicBezTo>
                      <a:pt x="244" y="82"/>
                      <a:pt x="245" y="83"/>
                      <a:pt x="245" y="83"/>
                    </a:cubicBezTo>
                    <a:cubicBezTo>
                      <a:pt x="247" y="81"/>
                      <a:pt x="249" y="79"/>
                      <a:pt x="253" y="78"/>
                    </a:cubicBezTo>
                    <a:cubicBezTo>
                      <a:pt x="255" y="78"/>
                      <a:pt x="256" y="78"/>
                      <a:pt x="257" y="77"/>
                    </a:cubicBezTo>
                    <a:cubicBezTo>
                      <a:pt x="258" y="76"/>
                      <a:pt x="258" y="77"/>
                      <a:pt x="257" y="78"/>
                    </a:cubicBezTo>
                    <a:cubicBezTo>
                      <a:pt x="255" y="81"/>
                      <a:pt x="252" y="84"/>
                      <a:pt x="249" y="89"/>
                    </a:cubicBezTo>
                    <a:cubicBezTo>
                      <a:pt x="248" y="92"/>
                      <a:pt x="246" y="94"/>
                      <a:pt x="245" y="95"/>
                    </a:cubicBezTo>
                    <a:cubicBezTo>
                      <a:pt x="245" y="95"/>
                      <a:pt x="245" y="96"/>
                      <a:pt x="245" y="97"/>
                    </a:cubicBezTo>
                    <a:cubicBezTo>
                      <a:pt x="248" y="99"/>
                      <a:pt x="251" y="100"/>
                      <a:pt x="252" y="101"/>
                    </a:cubicBezTo>
                    <a:cubicBezTo>
                      <a:pt x="253" y="102"/>
                      <a:pt x="254" y="101"/>
                      <a:pt x="255" y="100"/>
                    </a:cubicBezTo>
                    <a:cubicBezTo>
                      <a:pt x="255" y="100"/>
                      <a:pt x="255" y="99"/>
                      <a:pt x="256" y="98"/>
                    </a:cubicBezTo>
                    <a:cubicBezTo>
                      <a:pt x="257" y="96"/>
                      <a:pt x="258" y="94"/>
                      <a:pt x="259" y="93"/>
                    </a:cubicBezTo>
                    <a:cubicBezTo>
                      <a:pt x="266" y="100"/>
                      <a:pt x="272" y="104"/>
                      <a:pt x="275" y="106"/>
                    </a:cubicBezTo>
                    <a:cubicBezTo>
                      <a:pt x="276" y="106"/>
                      <a:pt x="277" y="106"/>
                      <a:pt x="277" y="105"/>
                    </a:cubicBezTo>
                    <a:cubicBezTo>
                      <a:pt x="277" y="98"/>
                      <a:pt x="277" y="92"/>
                      <a:pt x="276" y="86"/>
                    </a:cubicBezTo>
                    <a:cubicBezTo>
                      <a:pt x="276" y="85"/>
                      <a:pt x="276" y="85"/>
                      <a:pt x="277" y="85"/>
                    </a:cubicBezTo>
                    <a:cubicBezTo>
                      <a:pt x="281" y="85"/>
                      <a:pt x="283" y="85"/>
                      <a:pt x="284" y="85"/>
                    </a:cubicBezTo>
                    <a:cubicBezTo>
                      <a:pt x="285" y="85"/>
                      <a:pt x="286" y="84"/>
                      <a:pt x="286" y="82"/>
                    </a:cubicBezTo>
                    <a:cubicBezTo>
                      <a:pt x="286" y="79"/>
                      <a:pt x="284" y="78"/>
                      <a:pt x="280" y="76"/>
                    </a:cubicBezTo>
                    <a:cubicBezTo>
                      <a:pt x="279" y="75"/>
                      <a:pt x="278" y="75"/>
                      <a:pt x="277" y="74"/>
                    </a:cubicBezTo>
                    <a:cubicBezTo>
                      <a:pt x="277" y="73"/>
                      <a:pt x="277" y="72"/>
                      <a:pt x="278" y="72"/>
                    </a:cubicBezTo>
                    <a:cubicBezTo>
                      <a:pt x="278" y="72"/>
                      <a:pt x="279" y="72"/>
                      <a:pt x="281" y="72"/>
                    </a:cubicBezTo>
                    <a:cubicBezTo>
                      <a:pt x="285" y="71"/>
                      <a:pt x="289" y="70"/>
                      <a:pt x="291" y="69"/>
                    </a:cubicBezTo>
                    <a:cubicBezTo>
                      <a:pt x="292" y="68"/>
                      <a:pt x="292" y="67"/>
                      <a:pt x="292" y="67"/>
                    </a:cubicBezTo>
                    <a:cubicBezTo>
                      <a:pt x="291" y="65"/>
                      <a:pt x="290" y="63"/>
                      <a:pt x="288" y="61"/>
                    </a:cubicBezTo>
                    <a:cubicBezTo>
                      <a:pt x="287" y="60"/>
                      <a:pt x="285" y="61"/>
                      <a:pt x="281" y="62"/>
                    </a:cubicBezTo>
                    <a:cubicBezTo>
                      <a:pt x="280" y="63"/>
                      <a:pt x="280" y="63"/>
                      <a:pt x="280" y="63"/>
                    </a:cubicBezTo>
                    <a:cubicBezTo>
                      <a:pt x="280" y="60"/>
                      <a:pt x="280" y="60"/>
                      <a:pt x="280" y="60"/>
                    </a:cubicBezTo>
                    <a:cubicBezTo>
                      <a:pt x="280" y="59"/>
                      <a:pt x="280" y="59"/>
                      <a:pt x="281" y="58"/>
                    </a:cubicBezTo>
                    <a:cubicBezTo>
                      <a:pt x="281" y="58"/>
                      <a:pt x="281" y="58"/>
                      <a:pt x="281" y="58"/>
                    </a:cubicBezTo>
                    <a:cubicBezTo>
                      <a:pt x="282" y="58"/>
                      <a:pt x="283" y="57"/>
                      <a:pt x="285" y="56"/>
                    </a:cubicBezTo>
                    <a:cubicBezTo>
                      <a:pt x="287" y="55"/>
                      <a:pt x="288" y="55"/>
                      <a:pt x="289" y="54"/>
                    </a:cubicBezTo>
                    <a:cubicBezTo>
                      <a:pt x="291" y="53"/>
                      <a:pt x="291" y="51"/>
                      <a:pt x="289" y="48"/>
                    </a:cubicBezTo>
                    <a:cubicBezTo>
                      <a:pt x="282" y="48"/>
                      <a:pt x="282" y="48"/>
                      <a:pt x="282" y="48"/>
                    </a:cubicBezTo>
                    <a:close/>
                    <a:moveTo>
                      <a:pt x="308" y="61"/>
                    </a:moveTo>
                    <a:cubicBezTo>
                      <a:pt x="302" y="64"/>
                      <a:pt x="302" y="64"/>
                      <a:pt x="302" y="64"/>
                    </a:cubicBezTo>
                    <a:cubicBezTo>
                      <a:pt x="301" y="66"/>
                      <a:pt x="301" y="68"/>
                      <a:pt x="300" y="71"/>
                    </a:cubicBezTo>
                    <a:cubicBezTo>
                      <a:pt x="299" y="74"/>
                      <a:pt x="298" y="76"/>
                      <a:pt x="298" y="77"/>
                    </a:cubicBezTo>
                    <a:cubicBezTo>
                      <a:pt x="298" y="77"/>
                      <a:pt x="298" y="78"/>
                      <a:pt x="298" y="78"/>
                    </a:cubicBezTo>
                    <a:cubicBezTo>
                      <a:pt x="299" y="80"/>
                      <a:pt x="299" y="81"/>
                      <a:pt x="299" y="82"/>
                    </a:cubicBezTo>
                    <a:cubicBezTo>
                      <a:pt x="297" y="86"/>
                      <a:pt x="293" y="90"/>
                      <a:pt x="287" y="93"/>
                    </a:cubicBezTo>
                    <a:cubicBezTo>
                      <a:pt x="287" y="93"/>
                      <a:pt x="287" y="93"/>
                      <a:pt x="286" y="93"/>
                    </a:cubicBezTo>
                    <a:cubicBezTo>
                      <a:pt x="283" y="95"/>
                      <a:pt x="282" y="95"/>
                      <a:pt x="282" y="94"/>
                    </a:cubicBezTo>
                    <a:cubicBezTo>
                      <a:pt x="282" y="94"/>
                      <a:pt x="282" y="94"/>
                      <a:pt x="283" y="93"/>
                    </a:cubicBezTo>
                    <a:cubicBezTo>
                      <a:pt x="289" y="84"/>
                      <a:pt x="293" y="75"/>
                      <a:pt x="295" y="66"/>
                    </a:cubicBezTo>
                    <a:cubicBezTo>
                      <a:pt x="297" y="58"/>
                      <a:pt x="298" y="48"/>
                      <a:pt x="297" y="36"/>
                    </a:cubicBezTo>
                    <a:cubicBezTo>
                      <a:pt x="297" y="35"/>
                      <a:pt x="298" y="34"/>
                      <a:pt x="299" y="34"/>
                    </a:cubicBezTo>
                    <a:cubicBezTo>
                      <a:pt x="302" y="33"/>
                      <a:pt x="306" y="31"/>
                      <a:pt x="312" y="30"/>
                    </a:cubicBezTo>
                    <a:cubicBezTo>
                      <a:pt x="314" y="29"/>
                      <a:pt x="315" y="29"/>
                      <a:pt x="316" y="29"/>
                    </a:cubicBezTo>
                    <a:cubicBezTo>
                      <a:pt x="320" y="27"/>
                      <a:pt x="323" y="25"/>
                      <a:pt x="325" y="23"/>
                    </a:cubicBezTo>
                    <a:cubicBezTo>
                      <a:pt x="328" y="26"/>
                      <a:pt x="329" y="30"/>
                      <a:pt x="329" y="33"/>
                    </a:cubicBezTo>
                    <a:cubicBezTo>
                      <a:pt x="329" y="34"/>
                      <a:pt x="328" y="34"/>
                      <a:pt x="326" y="35"/>
                    </a:cubicBezTo>
                    <a:cubicBezTo>
                      <a:pt x="325" y="36"/>
                      <a:pt x="324" y="36"/>
                      <a:pt x="324" y="36"/>
                    </a:cubicBezTo>
                    <a:cubicBezTo>
                      <a:pt x="323" y="37"/>
                      <a:pt x="318" y="39"/>
                      <a:pt x="312" y="40"/>
                    </a:cubicBezTo>
                    <a:cubicBezTo>
                      <a:pt x="309" y="40"/>
                      <a:pt x="307" y="41"/>
                      <a:pt x="307" y="41"/>
                    </a:cubicBezTo>
                    <a:cubicBezTo>
                      <a:pt x="305" y="46"/>
                      <a:pt x="303" y="50"/>
                      <a:pt x="303" y="53"/>
                    </a:cubicBezTo>
                    <a:cubicBezTo>
                      <a:pt x="303" y="54"/>
                      <a:pt x="304" y="54"/>
                      <a:pt x="305" y="54"/>
                    </a:cubicBezTo>
                    <a:cubicBezTo>
                      <a:pt x="315" y="51"/>
                      <a:pt x="325" y="48"/>
                      <a:pt x="335" y="46"/>
                    </a:cubicBezTo>
                    <a:cubicBezTo>
                      <a:pt x="336" y="45"/>
                      <a:pt x="337" y="46"/>
                      <a:pt x="337" y="46"/>
                    </a:cubicBezTo>
                    <a:cubicBezTo>
                      <a:pt x="339" y="50"/>
                      <a:pt x="341" y="54"/>
                      <a:pt x="342" y="58"/>
                    </a:cubicBezTo>
                    <a:cubicBezTo>
                      <a:pt x="342" y="59"/>
                      <a:pt x="342" y="60"/>
                      <a:pt x="341" y="61"/>
                    </a:cubicBezTo>
                    <a:cubicBezTo>
                      <a:pt x="340" y="60"/>
                      <a:pt x="339" y="60"/>
                      <a:pt x="338" y="60"/>
                    </a:cubicBezTo>
                    <a:cubicBezTo>
                      <a:pt x="337" y="61"/>
                      <a:pt x="336" y="61"/>
                      <a:pt x="336" y="61"/>
                    </a:cubicBezTo>
                    <a:cubicBezTo>
                      <a:pt x="333" y="60"/>
                      <a:pt x="330" y="60"/>
                      <a:pt x="327" y="60"/>
                    </a:cubicBezTo>
                    <a:cubicBezTo>
                      <a:pt x="325" y="60"/>
                      <a:pt x="324" y="60"/>
                      <a:pt x="324" y="60"/>
                    </a:cubicBezTo>
                    <a:cubicBezTo>
                      <a:pt x="322" y="71"/>
                      <a:pt x="321" y="82"/>
                      <a:pt x="322" y="92"/>
                    </a:cubicBezTo>
                    <a:cubicBezTo>
                      <a:pt x="322" y="94"/>
                      <a:pt x="322" y="95"/>
                      <a:pt x="322" y="95"/>
                    </a:cubicBezTo>
                    <a:cubicBezTo>
                      <a:pt x="322" y="96"/>
                      <a:pt x="321" y="97"/>
                      <a:pt x="321" y="100"/>
                    </a:cubicBezTo>
                    <a:cubicBezTo>
                      <a:pt x="320" y="103"/>
                      <a:pt x="320" y="106"/>
                      <a:pt x="320" y="107"/>
                    </a:cubicBezTo>
                    <a:cubicBezTo>
                      <a:pt x="320" y="109"/>
                      <a:pt x="320" y="111"/>
                      <a:pt x="321" y="115"/>
                    </a:cubicBezTo>
                    <a:cubicBezTo>
                      <a:pt x="321" y="117"/>
                      <a:pt x="322" y="118"/>
                      <a:pt x="322" y="119"/>
                    </a:cubicBezTo>
                    <a:cubicBezTo>
                      <a:pt x="322" y="120"/>
                      <a:pt x="321" y="121"/>
                      <a:pt x="320" y="121"/>
                    </a:cubicBezTo>
                    <a:cubicBezTo>
                      <a:pt x="317" y="121"/>
                      <a:pt x="315" y="121"/>
                      <a:pt x="314" y="120"/>
                    </a:cubicBezTo>
                    <a:cubicBezTo>
                      <a:pt x="314" y="116"/>
                      <a:pt x="313" y="111"/>
                      <a:pt x="313" y="105"/>
                    </a:cubicBezTo>
                    <a:cubicBezTo>
                      <a:pt x="313" y="100"/>
                      <a:pt x="313" y="94"/>
                      <a:pt x="313" y="88"/>
                    </a:cubicBezTo>
                    <a:cubicBezTo>
                      <a:pt x="313" y="83"/>
                      <a:pt x="313" y="76"/>
                      <a:pt x="312" y="66"/>
                    </a:cubicBezTo>
                    <a:cubicBezTo>
                      <a:pt x="312" y="62"/>
                      <a:pt x="310" y="60"/>
                      <a:pt x="308" y="61"/>
                    </a:cubicBezTo>
                    <a:close/>
                    <a:moveTo>
                      <a:pt x="260" y="90"/>
                    </a:moveTo>
                    <a:cubicBezTo>
                      <a:pt x="261" y="85"/>
                      <a:pt x="261" y="81"/>
                      <a:pt x="261" y="77"/>
                    </a:cubicBezTo>
                    <a:cubicBezTo>
                      <a:pt x="261" y="77"/>
                      <a:pt x="262" y="76"/>
                      <a:pt x="263" y="76"/>
                    </a:cubicBezTo>
                    <a:cubicBezTo>
                      <a:pt x="265" y="76"/>
                      <a:pt x="267" y="76"/>
                      <a:pt x="269" y="75"/>
                    </a:cubicBezTo>
                    <a:cubicBezTo>
                      <a:pt x="271" y="82"/>
                      <a:pt x="271" y="87"/>
                      <a:pt x="269" y="92"/>
                    </a:cubicBezTo>
                    <a:cubicBezTo>
                      <a:pt x="269" y="93"/>
                      <a:pt x="269" y="93"/>
                      <a:pt x="267" y="93"/>
                    </a:cubicBezTo>
                    <a:cubicBezTo>
                      <a:pt x="267" y="93"/>
                      <a:pt x="265" y="93"/>
                      <a:pt x="263" y="92"/>
                    </a:cubicBezTo>
                    <a:cubicBezTo>
                      <a:pt x="262" y="92"/>
                      <a:pt x="261" y="92"/>
                      <a:pt x="261" y="92"/>
                    </a:cubicBezTo>
                    <a:cubicBezTo>
                      <a:pt x="261" y="92"/>
                      <a:pt x="260" y="91"/>
                      <a:pt x="260" y="91"/>
                    </a:cubicBezTo>
                    <a:cubicBezTo>
                      <a:pt x="260" y="91"/>
                      <a:pt x="260" y="91"/>
                      <a:pt x="260" y="90"/>
                    </a:cubicBezTo>
                    <a:close/>
                  </a:path>
                </a:pathLst>
              </a:custGeom>
              <a:grpFill/>
              <a:ln>
                <a:noFill/>
              </a:ln>
            </p:spPr>
            <p:txBody>
              <a:bodyPr anchor="ctr"/>
              <a:lstStyle/>
              <a:p>
                <a:pPr algn="ctr"/>
                <a:endParaRPr/>
              </a:p>
            </p:txBody>
          </p:sp>
          <p:sp>
            <p:nvSpPr>
              <p:cNvPr id="79" name="îślïḓè">
                <a:extLst>
                  <a:ext uri="{FF2B5EF4-FFF2-40B4-BE49-F238E27FC236}">
                    <a16:creationId xmlns:a16="http://schemas.microsoft.com/office/drawing/2014/main" id="{2A42BFF3-0453-4964-B5C1-4481A38B5BB7}"/>
                  </a:ext>
                </a:extLst>
              </p:cNvPr>
              <p:cNvSpPr/>
              <p:nvPr/>
            </p:nvSpPr>
            <p:spPr bwMode="auto">
              <a:xfrm>
                <a:off x="2565401" y="2881313"/>
                <a:ext cx="1050925" cy="1093788"/>
              </a:xfrm>
              <a:prstGeom prst="ellipse">
                <a:avLst/>
              </a:prstGeom>
              <a:noFill/>
              <a:ln w="14288" cap="flat">
                <a:solidFill>
                  <a:schemeClr val="accent1"/>
                </a:solidFill>
                <a:prstDash val="solid"/>
                <a:round/>
                <a:headEnd/>
                <a:tailEnd/>
              </a:ln>
            </p:spPr>
            <p:txBody>
              <a:bodyPr anchor="ctr"/>
              <a:lstStyle/>
              <a:p>
                <a:pPr algn="ctr"/>
                <a:endParaRPr/>
              </a:p>
            </p:txBody>
          </p:sp>
          <p:sp>
            <p:nvSpPr>
              <p:cNvPr id="80" name="ïṡliḓe">
                <a:extLst>
                  <a:ext uri="{FF2B5EF4-FFF2-40B4-BE49-F238E27FC236}">
                    <a16:creationId xmlns:a16="http://schemas.microsoft.com/office/drawing/2014/main" id="{4B0BBBCA-A168-408F-AA00-B9B65EC4ACB8}"/>
                  </a:ext>
                </a:extLst>
              </p:cNvPr>
              <p:cNvSpPr/>
              <p:nvPr/>
            </p:nvSpPr>
            <p:spPr bwMode="auto">
              <a:xfrm>
                <a:off x="2451101" y="2881313"/>
                <a:ext cx="1277938" cy="1093788"/>
              </a:xfrm>
              <a:prstGeom prst="ellipse">
                <a:avLst/>
              </a:prstGeom>
              <a:noFill/>
              <a:ln w="15875" cap="flat">
                <a:solidFill>
                  <a:schemeClr val="accent1"/>
                </a:solidFill>
                <a:prstDash val="solid"/>
                <a:round/>
                <a:headEnd/>
                <a:tailEnd/>
              </a:ln>
            </p:spPr>
            <p:txBody>
              <a:bodyPr anchor="ctr"/>
              <a:lstStyle/>
              <a:p>
                <a:pPr algn="ctr"/>
                <a:endParaRPr/>
              </a:p>
            </p:txBody>
          </p:sp>
          <p:sp>
            <p:nvSpPr>
              <p:cNvPr id="81" name="íšḻíḋé">
                <a:extLst>
                  <a:ext uri="{FF2B5EF4-FFF2-40B4-BE49-F238E27FC236}">
                    <a16:creationId xmlns:a16="http://schemas.microsoft.com/office/drawing/2014/main" id="{07586F0A-C75A-48E8-ACA0-7F5C382C1CAE}"/>
                  </a:ext>
                </a:extLst>
              </p:cNvPr>
              <p:cNvSpPr/>
              <p:nvPr/>
            </p:nvSpPr>
            <p:spPr bwMode="auto">
              <a:xfrm>
                <a:off x="2727326" y="2957513"/>
                <a:ext cx="727075" cy="20638"/>
              </a:xfrm>
              <a:custGeom>
                <a:avLst/>
                <a:gdLst>
                  <a:gd name="T0" fmla="*/ 879 w 928"/>
                  <a:gd name="T1" fmla="*/ 0 h 27"/>
                  <a:gd name="T2" fmla="*/ 928 w 928"/>
                  <a:gd name="T3" fmla="*/ 27 h 27"/>
                  <a:gd name="T4" fmla="*/ 0 w 928"/>
                  <a:gd name="T5" fmla="*/ 27 h 27"/>
                  <a:gd name="T6" fmla="*/ 49 w 928"/>
                  <a:gd name="T7" fmla="*/ 0 h 27"/>
                  <a:gd name="T8" fmla="*/ 879 w 928"/>
                  <a:gd name="T9" fmla="*/ 0 h 27"/>
                </a:gdLst>
                <a:ahLst/>
                <a:cxnLst>
                  <a:cxn ang="0">
                    <a:pos x="T0" y="T1"/>
                  </a:cxn>
                  <a:cxn ang="0">
                    <a:pos x="T2" y="T3"/>
                  </a:cxn>
                  <a:cxn ang="0">
                    <a:pos x="T4" y="T5"/>
                  </a:cxn>
                  <a:cxn ang="0">
                    <a:pos x="T6" y="T7"/>
                  </a:cxn>
                  <a:cxn ang="0">
                    <a:pos x="T8" y="T9"/>
                  </a:cxn>
                </a:cxnLst>
                <a:rect l="0" t="0" r="r" b="b"/>
                <a:pathLst>
                  <a:path w="928" h="27">
                    <a:moveTo>
                      <a:pt x="879" y="0"/>
                    </a:moveTo>
                    <a:cubicBezTo>
                      <a:pt x="895" y="8"/>
                      <a:pt x="912" y="17"/>
                      <a:pt x="928" y="27"/>
                    </a:cubicBezTo>
                    <a:cubicBezTo>
                      <a:pt x="0" y="27"/>
                      <a:pt x="0" y="27"/>
                      <a:pt x="0" y="27"/>
                    </a:cubicBezTo>
                    <a:cubicBezTo>
                      <a:pt x="16" y="17"/>
                      <a:pt x="32" y="8"/>
                      <a:pt x="49" y="0"/>
                    </a:cubicBezTo>
                    <a:lnTo>
                      <a:pt x="879" y="0"/>
                    </a:lnTo>
                    <a:close/>
                  </a:path>
                </a:pathLst>
              </a:custGeom>
              <a:grpFill/>
              <a:ln>
                <a:noFill/>
              </a:ln>
            </p:spPr>
            <p:txBody>
              <a:bodyPr anchor="ctr"/>
              <a:lstStyle/>
              <a:p>
                <a:pPr algn="ctr"/>
                <a:endParaRPr/>
              </a:p>
            </p:txBody>
          </p:sp>
          <p:sp>
            <p:nvSpPr>
              <p:cNvPr id="82" name="îṡliḑè">
                <a:extLst>
                  <a:ext uri="{FF2B5EF4-FFF2-40B4-BE49-F238E27FC236}">
                    <a16:creationId xmlns:a16="http://schemas.microsoft.com/office/drawing/2014/main" id="{166CB932-E7F6-4D04-AEFB-382215D88EE0}"/>
                  </a:ext>
                </a:extLst>
              </p:cNvPr>
              <p:cNvSpPr/>
              <p:nvPr/>
            </p:nvSpPr>
            <p:spPr bwMode="auto">
              <a:xfrm>
                <a:off x="2735263" y="3881438"/>
                <a:ext cx="711200" cy="22225"/>
              </a:xfrm>
              <a:custGeom>
                <a:avLst/>
                <a:gdLst>
                  <a:gd name="T0" fmla="*/ 908 w 908"/>
                  <a:gd name="T1" fmla="*/ 0 h 27"/>
                  <a:gd name="T2" fmla="*/ 857 w 908"/>
                  <a:gd name="T3" fmla="*/ 27 h 27"/>
                  <a:gd name="T4" fmla="*/ 51 w 908"/>
                  <a:gd name="T5" fmla="*/ 27 h 27"/>
                  <a:gd name="T6" fmla="*/ 0 w 908"/>
                  <a:gd name="T7" fmla="*/ 0 h 27"/>
                  <a:gd name="T8" fmla="*/ 908 w 908"/>
                  <a:gd name="T9" fmla="*/ 0 h 27"/>
                </a:gdLst>
                <a:ahLst/>
                <a:cxnLst>
                  <a:cxn ang="0">
                    <a:pos x="T0" y="T1"/>
                  </a:cxn>
                  <a:cxn ang="0">
                    <a:pos x="T2" y="T3"/>
                  </a:cxn>
                  <a:cxn ang="0">
                    <a:pos x="T4" y="T5"/>
                  </a:cxn>
                  <a:cxn ang="0">
                    <a:pos x="T6" y="T7"/>
                  </a:cxn>
                  <a:cxn ang="0">
                    <a:pos x="T8" y="T9"/>
                  </a:cxn>
                </a:cxnLst>
                <a:rect l="0" t="0" r="r" b="b"/>
                <a:pathLst>
                  <a:path w="908" h="27">
                    <a:moveTo>
                      <a:pt x="908" y="0"/>
                    </a:moveTo>
                    <a:cubicBezTo>
                      <a:pt x="891" y="9"/>
                      <a:pt x="874" y="18"/>
                      <a:pt x="857" y="27"/>
                    </a:cubicBezTo>
                    <a:cubicBezTo>
                      <a:pt x="51" y="27"/>
                      <a:pt x="51" y="27"/>
                      <a:pt x="51" y="27"/>
                    </a:cubicBezTo>
                    <a:cubicBezTo>
                      <a:pt x="33" y="18"/>
                      <a:pt x="16" y="9"/>
                      <a:pt x="0" y="0"/>
                    </a:cubicBezTo>
                    <a:lnTo>
                      <a:pt x="908" y="0"/>
                    </a:lnTo>
                    <a:close/>
                  </a:path>
                </a:pathLst>
              </a:custGeom>
              <a:grpFill/>
              <a:ln>
                <a:noFill/>
              </a:ln>
            </p:spPr>
            <p:txBody>
              <a:bodyPr anchor="ctr"/>
              <a:lstStyle/>
              <a:p>
                <a:pPr algn="ctr"/>
                <a:endParaRPr/>
              </a:p>
            </p:txBody>
          </p:sp>
        </p:grpSp>
      </p:grpSp>
      <p:sp>
        <p:nvSpPr>
          <p:cNvPr id="124" name="文本框 123">
            <a:extLst>
              <a:ext uri="{FF2B5EF4-FFF2-40B4-BE49-F238E27FC236}">
                <a16:creationId xmlns:a16="http://schemas.microsoft.com/office/drawing/2014/main" id="{ED08AA28-1402-4DA2-9841-4DC85762DFFB}"/>
              </a:ext>
            </a:extLst>
          </p:cNvPr>
          <p:cNvSpPr txBox="1"/>
          <p:nvPr userDrawn="1"/>
        </p:nvSpPr>
        <p:spPr>
          <a:xfrm>
            <a:off x="566643" y="6187578"/>
            <a:ext cx="4219670" cy="307777"/>
          </a:xfrm>
          <a:prstGeom prst="rect">
            <a:avLst/>
          </a:prstGeom>
          <a:noFill/>
        </p:spPr>
        <p:txBody>
          <a:bodyPr wrap="square" rtlCol="0">
            <a:spAutoFit/>
          </a:bodyPr>
          <a:lstStyle/>
          <a:p>
            <a:r>
              <a:rPr lang="zh-CN" altLang="en-US" sz="1400" dirty="0">
                <a:solidFill>
                  <a:schemeClr val="tx1">
                    <a:lumMod val="65000"/>
                    <a:lumOff val="35000"/>
                  </a:schemeClr>
                </a:solidFill>
              </a:rPr>
              <a:t>明德 厚学 求是 创新      </a:t>
            </a:r>
            <a:r>
              <a:rPr lang="en-US" altLang="zh-CN" sz="1400" dirty="0">
                <a:solidFill>
                  <a:schemeClr val="tx1">
                    <a:lumMod val="65000"/>
                    <a:lumOff val="35000"/>
                  </a:schemeClr>
                </a:solidFill>
              </a:rPr>
              <a:t>http://www.hust.edu.cn/</a:t>
            </a:r>
            <a:endParaRPr lang="zh-CN" altLang="en-US" sz="1400" dirty="0">
              <a:solidFill>
                <a:schemeClr val="tx1">
                  <a:lumMod val="65000"/>
                  <a:lumOff val="35000"/>
                </a:schemeClr>
              </a:solidFill>
            </a:endParaRPr>
          </a:p>
        </p:txBody>
      </p:sp>
      <p:sp>
        <p:nvSpPr>
          <p:cNvPr id="132" name="文本占位符 131">
            <a:extLst>
              <a:ext uri="{FF2B5EF4-FFF2-40B4-BE49-F238E27FC236}">
                <a16:creationId xmlns:a16="http://schemas.microsoft.com/office/drawing/2014/main" id="{D3DC99E1-D660-44F2-86A5-47694E2F1E88}"/>
              </a:ext>
            </a:extLst>
          </p:cNvPr>
          <p:cNvSpPr>
            <a:spLocks noGrp="1"/>
          </p:cNvSpPr>
          <p:nvPr userDrawn="1">
            <p:ph type="body" sz="quarter" idx="11" hasCustomPrompt="1"/>
          </p:nvPr>
        </p:nvSpPr>
        <p:spPr>
          <a:xfrm>
            <a:off x="566643" y="2042329"/>
            <a:ext cx="5951538" cy="1605568"/>
          </a:xfrm>
          <a:prstGeom prst="rect">
            <a:avLst/>
          </a:prstGeom>
          <a:noFill/>
        </p:spPr>
        <p:txBody>
          <a:bodyPr wrap="square" rtlCol="0">
            <a:spAutoFit/>
          </a:bodyPr>
          <a:lstStyle>
            <a:lvl1pPr marL="0" indent="0">
              <a:buNone/>
              <a:defRPr lang="zh-CN" altLang="en-US" sz="5000" b="1" spc="300" dirty="0" smtClean="0">
                <a:solidFill>
                  <a:schemeClr val="tx1">
                    <a:lumMod val="85000"/>
                    <a:lumOff val="15000"/>
                  </a:schemeClr>
                </a:solidFill>
                <a:latin typeface="+mj-ea"/>
                <a:ea typeface="+mj-ea"/>
              </a:defRPr>
            </a:lvl1pPr>
          </a:lstStyle>
          <a:p>
            <a:pPr marL="0" lvl="0"/>
            <a:r>
              <a:rPr lang="zh-CN" altLang="en-US" dirty="0"/>
              <a:t>请输入你的主题</a:t>
            </a:r>
          </a:p>
          <a:p>
            <a:pPr marL="0" lvl="0"/>
            <a:r>
              <a:rPr lang="zh-CN" altLang="en-US" dirty="0"/>
              <a:t>如果太长可以换行</a:t>
            </a:r>
          </a:p>
        </p:txBody>
      </p:sp>
      <p:sp>
        <p:nvSpPr>
          <p:cNvPr id="134" name="文本占位符 133">
            <a:extLst>
              <a:ext uri="{FF2B5EF4-FFF2-40B4-BE49-F238E27FC236}">
                <a16:creationId xmlns:a16="http://schemas.microsoft.com/office/drawing/2014/main" id="{3AD2F258-EF56-42CF-8756-0ECD6E98DD61}"/>
              </a:ext>
            </a:extLst>
          </p:cNvPr>
          <p:cNvSpPr>
            <a:spLocks noGrp="1"/>
          </p:cNvSpPr>
          <p:nvPr userDrawn="1">
            <p:ph type="body" sz="quarter" idx="12" hasCustomPrompt="1"/>
          </p:nvPr>
        </p:nvSpPr>
        <p:spPr>
          <a:xfrm>
            <a:off x="549709" y="3798299"/>
            <a:ext cx="6223041" cy="307777"/>
          </a:xfrm>
          <a:prstGeom prst="rect">
            <a:avLst/>
          </a:prstGeom>
        </p:spPr>
        <p:txBody>
          <a:bodyPr>
            <a:noAutofit/>
          </a:bodyPr>
          <a:lstStyle>
            <a:lvl1pPr>
              <a:defRPr lang="en-US" altLang="zh-CN" sz="2000" dirty="0">
                <a:solidFill>
                  <a:schemeClr val="tx1">
                    <a:lumMod val="85000"/>
                    <a:lumOff val="15000"/>
                  </a:schemeClr>
                </a:solidFill>
                <a:latin typeface="+mn-lt"/>
              </a:defRPr>
            </a:lvl1pPr>
          </a:lstStyle>
          <a:p>
            <a:pPr marL="0" lvl="0" indent="0">
              <a:buNone/>
            </a:pPr>
            <a:r>
              <a:rPr lang="en-US" altLang="zh-CN" dirty="0"/>
              <a:t>Please enter your English theme here</a:t>
            </a:r>
          </a:p>
        </p:txBody>
      </p:sp>
      <p:sp>
        <p:nvSpPr>
          <p:cNvPr id="125" name="矩形: 圆角 124">
            <a:extLst>
              <a:ext uri="{FF2B5EF4-FFF2-40B4-BE49-F238E27FC236}">
                <a16:creationId xmlns:a16="http://schemas.microsoft.com/office/drawing/2014/main" id="{B8CC02C8-2A90-414B-85F4-D0E6D75BF360}"/>
              </a:ext>
            </a:extLst>
          </p:cNvPr>
          <p:cNvSpPr/>
          <p:nvPr userDrawn="1"/>
        </p:nvSpPr>
        <p:spPr>
          <a:xfrm>
            <a:off x="660399" y="4424679"/>
            <a:ext cx="1222829" cy="41315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答辩人</a:t>
            </a:r>
          </a:p>
        </p:txBody>
      </p:sp>
      <p:sp>
        <p:nvSpPr>
          <p:cNvPr id="7" name="文本占位符 6">
            <a:extLst>
              <a:ext uri="{FF2B5EF4-FFF2-40B4-BE49-F238E27FC236}">
                <a16:creationId xmlns:a16="http://schemas.microsoft.com/office/drawing/2014/main" id="{AE6B6082-688A-4E7F-BE27-44C9A5A08F2B}"/>
              </a:ext>
            </a:extLst>
          </p:cNvPr>
          <p:cNvSpPr>
            <a:spLocks noGrp="1"/>
          </p:cNvSpPr>
          <p:nvPr>
            <p:ph type="body" sz="quarter" idx="13" hasCustomPrompt="1"/>
          </p:nvPr>
        </p:nvSpPr>
        <p:spPr>
          <a:xfrm>
            <a:off x="1976054" y="4474808"/>
            <a:ext cx="1132906" cy="307777"/>
          </a:xfrm>
          <a:prstGeom prst="rect">
            <a:avLst/>
          </a:prstGeom>
        </p:spPr>
        <p:txBody>
          <a:bodyPr/>
          <a:lstStyle>
            <a:lvl1pPr marL="0" indent="0">
              <a:buNone/>
              <a:defRPr sz="1800"/>
            </a:lvl1pPr>
          </a:lstStyle>
          <a:p>
            <a:pPr lvl="0"/>
            <a:r>
              <a:rPr lang="zh-CN" altLang="en-US" dirty="0"/>
              <a:t>月明</a:t>
            </a:r>
          </a:p>
        </p:txBody>
      </p:sp>
      <p:sp>
        <p:nvSpPr>
          <p:cNvPr id="126" name="矩形: 圆角 125">
            <a:extLst>
              <a:ext uri="{FF2B5EF4-FFF2-40B4-BE49-F238E27FC236}">
                <a16:creationId xmlns:a16="http://schemas.microsoft.com/office/drawing/2014/main" id="{81AD0219-BA19-4060-A25F-BE6623E4D313}"/>
              </a:ext>
            </a:extLst>
          </p:cNvPr>
          <p:cNvSpPr/>
          <p:nvPr userDrawn="1"/>
        </p:nvSpPr>
        <p:spPr>
          <a:xfrm>
            <a:off x="3480389" y="4424679"/>
            <a:ext cx="1418870" cy="41315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指导老师</a:t>
            </a:r>
          </a:p>
        </p:txBody>
      </p:sp>
      <p:sp>
        <p:nvSpPr>
          <p:cNvPr id="127" name="文本占位符 6">
            <a:extLst>
              <a:ext uri="{FF2B5EF4-FFF2-40B4-BE49-F238E27FC236}">
                <a16:creationId xmlns:a16="http://schemas.microsoft.com/office/drawing/2014/main" id="{81E9912E-8F2F-4790-8F48-A3669983B6AC}"/>
              </a:ext>
            </a:extLst>
          </p:cNvPr>
          <p:cNvSpPr>
            <a:spLocks noGrp="1"/>
          </p:cNvSpPr>
          <p:nvPr>
            <p:ph type="body" sz="quarter" idx="14" hasCustomPrompt="1"/>
          </p:nvPr>
        </p:nvSpPr>
        <p:spPr>
          <a:xfrm>
            <a:off x="4982451" y="4474808"/>
            <a:ext cx="1132906" cy="307777"/>
          </a:xfrm>
          <a:prstGeom prst="rect">
            <a:avLst/>
          </a:prstGeom>
        </p:spPr>
        <p:txBody>
          <a:bodyPr/>
          <a:lstStyle>
            <a:lvl1pPr marL="0" indent="0">
              <a:buNone/>
              <a:defRPr sz="1800"/>
            </a:lvl1pPr>
          </a:lstStyle>
          <a:p>
            <a:pPr lvl="0"/>
            <a:r>
              <a:rPr lang="zh-CN" altLang="en-US" dirty="0"/>
              <a:t>某某某</a:t>
            </a:r>
          </a:p>
        </p:txBody>
      </p:sp>
    </p:spTree>
    <p:extLst>
      <p:ext uri="{BB962C8B-B14F-4D97-AF65-F5344CB8AC3E}">
        <p14:creationId xmlns:p14="http://schemas.microsoft.com/office/powerpoint/2010/main" val="3533335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1">
    <p:bg>
      <p:bgPr>
        <a:solidFill>
          <a:schemeClr val="bg1">
            <a:lumMod val="95000"/>
          </a:schemeClr>
        </a:solidFill>
        <a:effectLst/>
      </p:bgPr>
    </p:bg>
    <p:spTree>
      <p:nvGrpSpPr>
        <p:cNvPr id="1" name=""/>
        <p:cNvGrpSpPr/>
        <p:nvPr/>
      </p:nvGrpSpPr>
      <p:grpSpPr>
        <a:xfrm>
          <a:off x="0" y="0"/>
          <a:ext cx="0" cy="0"/>
          <a:chOff x="0" y="0"/>
          <a:chExt cx="0" cy="0"/>
        </a:xfrm>
      </p:grpSpPr>
      <p:grpSp>
        <p:nvGrpSpPr>
          <p:cNvPr id="118" name="组合 117">
            <a:extLst>
              <a:ext uri="{FF2B5EF4-FFF2-40B4-BE49-F238E27FC236}">
                <a16:creationId xmlns:a16="http://schemas.microsoft.com/office/drawing/2014/main" id="{1E2418E3-90AE-43BF-A10B-BC189BDF46B0}"/>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19" name="îśliďe">
              <a:extLst>
                <a:ext uri="{FF2B5EF4-FFF2-40B4-BE49-F238E27FC236}">
                  <a16:creationId xmlns:a16="http://schemas.microsoft.com/office/drawing/2014/main" id="{2B892EE9-FFDB-4643-8C0F-5D2686CABC2B}"/>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0" name="íšḻíḍé">
              <a:extLst>
                <a:ext uri="{FF2B5EF4-FFF2-40B4-BE49-F238E27FC236}">
                  <a16:creationId xmlns:a16="http://schemas.microsoft.com/office/drawing/2014/main" id="{ED1526E3-7677-47B3-AFE6-0B33E4FA5313}"/>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3" name="ïṥḻïḓé">
              <a:extLst>
                <a:ext uri="{FF2B5EF4-FFF2-40B4-BE49-F238E27FC236}">
                  <a16:creationId xmlns:a16="http://schemas.microsoft.com/office/drawing/2014/main" id="{0153E713-418B-4DD8-AE62-D7AE022CE87D}"/>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7" name="î$ḷíḋè">
              <a:extLst>
                <a:ext uri="{FF2B5EF4-FFF2-40B4-BE49-F238E27FC236}">
                  <a16:creationId xmlns:a16="http://schemas.microsoft.com/office/drawing/2014/main" id="{288F63C9-7866-4AD6-9D20-761FB6A3BA4C}"/>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8" name="i$ḷiḍe">
              <a:extLst>
                <a:ext uri="{FF2B5EF4-FFF2-40B4-BE49-F238E27FC236}">
                  <a16:creationId xmlns:a16="http://schemas.microsoft.com/office/drawing/2014/main" id="{CBDD266E-B9E3-4518-BC06-663B8A4B14CF}"/>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9" name="ïṡļïdè">
              <a:extLst>
                <a:ext uri="{FF2B5EF4-FFF2-40B4-BE49-F238E27FC236}">
                  <a16:creationId xmlns:a16="http://schemas.microsoft.com/office/drawing/2014/main" id="{62FDF345-2740-4D18-B201-90270DDE14EC}"/>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30" name="íŝḻíḓê">
              <a:extLst>
                <a:ext uri="{FF2B5EF4-FFF2-40B4-BE49-F238E27FC236}">
                  <a16:creationId xmlns:a16="http://schemas.microsoft.com/office/drawing/2014/main" id="{723C742F-60A0-419C-B5CD-C8AE454EAB73}"/>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31" name="isľîḑê">
              <a:extLst>
                <a:ext uri="{FF2B5EF4-FFF2-40B4-BE49-F238E27FC236}">
                  <a16:creationId xmlns:a16="http://schemas.microsoft.com/office/drawing/2014/main" id="{E7B53164-D3F8-4014-8C1D-7732CF1FB060}"/>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21" name="图片占位符 120">
            <a:extLst>
              <a:ext uri="{FF2B5EF4-FFF2-40B4-BE49-F238E27FC236}">
                <a16:creationId xmlns:a16="http://schemas.microsoft.com/office/drawing/2014/main" id="{323C6BF8-77A1-41DC-9ACD-C1502733FEE3}"/>
              </a:ext>
            </a:extLst>
          </p:cNvPr>
          <p:cNvSpPr>
            <a:spLocks noGrp="1"/>
          </p:cNvSpPr>
          <p:nvPr>
            <p:ph type="pic" sz="quarter" idx="11"/>
          </p:nvPr>
        </p:nvSpPr>
        <p:spPr>
          <a:xfrm>
            <a:off x="5070600" y="1278508"/>
            <a:ext cx="2050802" cy="2050802"/>
          </a:xfrm>
          <a:custGeom>
            <a:avLst/>
            <a:gdLst>
              <a:gd name="connsiteX0" fmla="*/ 1240971 w 2481942"/>
              <a:gd name="connsiteY0" fmla="*/ 0 h 2481942"/>
              <a:gd name="connsiteX1" fmla="*/ 2481942 w 2481942"/>
              <a:gd name="connsiteY1" fmla="*/ 1240971 h 2481942"/>
              <a:gd name="connsiteX2" fmla="*/ 1240971 w 2481942"/>
              <a:gd name="connsiteY2" fmla="*/ 2481942 h 2481942"/>
              <a:gd name="connsiteX3" fmla="*/ 0 w 2481942"/>
              <a:gd name="connsiteY3" fmla="*/ 1240971 h 2481942"/>
              <a:gd name="connsiteX4" fmla="*/ 1240971 w 2481942"/>
              <a:gd name="connsiteY4" fmla="*/ 0 h 2481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1942" h="2481942">
                <a:moveTo>
                  <a:pt x="1240971" y="0"/>
                </a:moveTo>
                <a:cubicBezTo>
                  <a:pt x="1926340" y="0"/>
                  <a:pt x="2481942" y="555602"/>
                  <a:pt x="2481942" y="1240971"/>
                </a:cubicBezTo>
                <a:cubicBezTo>
                  <a:pt x="2481942" y="1926340"/>
                  <a:pt x="1926340" y="2481942"/>
                  <a:pt x="1240971" y="2481942"/>
                </a:cubicBezTo>
                <a:cubicBezTo>
                  <a:pt x="555602" y="2481942"/>
                  <a:pt x="0" y="1926340"/>
                  <a:pt x="0" y="1240971"/>
                </a:cubicBezTo>
                <a:cubicBezTo>
                  <a:pt x="0" y="555602"/>
                  <a:pt x="555602" y="0"/>
                  <a:pt x="1240971" y="0"/>
                </a:cubicBezTo>
                <a:close/>
              </a:path>
            </a:pathLst>
          </a:custGeom>
        </p:spPr>
        <p:txBody>
          <a:bodyPr wrap="square">
            <a:noAutofit/>
          </a:bodyPr>
          <a:lstStyle/>
          <a:p>
            <a:endParaRPr lang="zh-CN" altLang="en-US"/>
          </a:p>
        </p:txBody>
      </p:sp>
      <p:pic>
        <p:nvPicPr>
          <p:cNvPr id="8" name="图片 7">
            <a:extLst>
              <a:ext uri="{FF2B5EF4-FFF2-40B4-BE49-F238E27FC236}">
                <a16:creationId xmlns:a16="http://schemas.microsoft.com/office/drawing/2014/main" id="{07616EA2-0DF6-48C4-BD32-48464B28726C}"/>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47" name="文本框 346">
            <a:extLst>
              <a:ext uri="{FF2B5EF4-FFF2-40B4-BE49-F238E27FC236}">
                <a16:creationId xmlns:a16="http://schemas.microsoft.com/office/drawing/2014/main" id="{A2ECFAA8-206F-4AA0-8305-C520C5D1DE5A}"/>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51" name="直接连接符 350">
            <a:extLst>
              <a:ext uri="{FF2B5EF4-FFF2-40B4-BE49-F238E27FC236}">
                <a16:creationId xmlns:a16="http://schemas.microsoft.com/office/drawing/2014/main" id="{02D58E79-F76E-45E1-B421-D8CC974C829B}"/>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52" name="组合 351">
            <a:extLst>
              <a:ext uri="{FF2B5EF4-FFF2-40B4-BE49-F238E27FC236}">
                <a16:creationId xmlns:a16="http://schemas.microsoft.com/office/drawing/2014/main" id="{E19E2B6D-A785-47BD-B862-B06670927FD3}"/>
              </a:ext>
            </a:extLst>
          </p:cNvPr>
          <p:cNvGrpSpPr/>
          <p:nvPr userDrawn="1"/>
        </p:nvGrpSpPr>
        <p:grpSpPr>
          <a:xfrm>
            <a:off x="10672870" y="250062"/>
            <a:ext cx="913766" cy="457978"/>
            <a:chOff x="1585727" y="453077"/>
            <a:chExt cx="374706" cy="187802"/>
          </a:xfrm>
          <a:solidFill>
            <a:schemeClr val="accent1"/>
          </a:solidFill>
        </p:grpSpPr>
        <p:sp>
          <p:nvSpPr>
            <p:cNvPr id="353" name="îśliďe">
              <a:extLst>
                <a:ext uri="{FF2B5EF4-FFF2-40B4-BE49-F238E27FC236}">
                  <a16:creationId xmlns:a16="http://schemas.microsoft.com/office/drawing/2014/main" id="{CEF25128-4655-449E-B316-1856E1676994}"/>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54" name="íšḻíḍé">
              <a:extLst>
                <a:ext uri="{FF2B5EF4-FFF2-40B4-BE49-F238E27FC236}">
                  <a16:creationId xmlns:a16="http://schemas.microsoft.com/office/drawing/2014/main" id="{00B9D041-DE30-4BD5-A2AA-909BD82110A3}"/>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55" name="ïṥḻïḓé">
              <a:extLst>
                <a:ext uri="{FF2B5EF4-FFF2-40B4-BE49-F238E27FC236}">
                  <a16:creationId xmlns:a16="http://schemas.microsoft.com/office/drawing/2014/main" id="{4BE6B472-4374-4E6A-BBC0-4C63900A6682}"/>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6" name="î$ḷíḋè">
              <a:extLst>
                <a:ext uri="{FF2B5EF4-FFF2-40B4-BE49-F238E27FC236}">
                  <a16:creationId xmlns:a16="http://schemas.microsoft.com/office/drawing/2014/main" id="{43559C2C-DC59-40F2-805D-5292ADB6B75E}"/>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7" name="i$ḷiḍe">
              <a:extLst>
                <a:ext uri="{FF2B5EF4-FFF2-40B4-BE49-F238E27FC236}">
                  <a16:creationId xmlns:a16="http://schemas.microsoft.com/office/drawing/2014/main" id="{F9F4FA1C-6CAA-4B98-8608-D2F9F924C671}"/>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8" name="ïṡļïdè">
              <a:extLst>
                <a:ext uri="{FF2B5EF4-FFF2-40B4-BE49-F238E27FC236}">
                  <a16:creationId xmlns:a16="http://schemas.microsoft.com/office/drawing/2014/main" id="{A08104C8-DA98-4A93-B610-97649A3C6EB7}"/>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9" name="íŝḻíḓê">
              <a:extLst>
                <a:ext uri="{FF2B5EF4-FFF2-40B4-BE49-F238E27FC236}">
                  <a16:creationId xmlns:a16="http://schemas.microsoft.com/office/drawing/2014/main" id="{01220153-D429-47C5-9403-E793067CEE64}"/>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0" name="isľîḑê">
              <a:extLst>
                <a:ext uri="{FF2B5EF4-FFF2-40B4-BE49-F238E27FC236}">
                  <a16:creationId xmlns:a16="http://schemas.microsoft.com/office/drawing/2014/main" id="{D3B54AD9-D8BE-4C26-A0B9-909F8FD29A63}"/>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61" name="椭圆 360">
            <a:extLst>
              <a:ext uri="{FF2B5EF4-FFF2-40B4-BE49-F238E27FC236}">
                <a16:creationId xmlns:a16="http://schemas.microsoft.com/office/drawing/2014/main" id="{84C3B27C-731D-42A4-9ACD-CF5037CBAF87}"/>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2" name="文本占位符 163">
            <a:extLst>
              <a:ext uri="{FF2B5EF4-FFF2-40B4-BE49-F238E27FC236}">
                <a16:creationId xmlns:a16="http://schemas.microsoft.com/office/drawing/2014/main" id="{8BD139AB-6E69-4566-87E7-FB93889149AE}"/>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3"/>
          </p:nvPr>
        </p:nvSpPr>
        <p:spPr/>
        <p:txBody>
          <a:bodyPr/>
          <a:lstStyle/>
          <a:p>
            <a:endParaRPr lang="zh-CN" altLang="en-US" dirty="0"/>
          </a:p>
        </p:txBody>
      </p:sp>
      <p:sp>
        <p:nvSpPr>
          <p:cNvPr id="3" name="灯片编号占位符 2"/>
          <p:cNvSpPr>
            <a:spLocks noGrp="1"/>
          </p:cNvSpPr>
          <p:nvPr>
            <p:ph type="sldNum" sz="quarter" idx="14"/>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3785324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2">
    <p:bg>
      <p:bgPr>
        <a:solidFill>
          <a:schemeClr val="bg1">
            <a:lumMod val="95000"/>
          </a:schemeClr>
        </a:solidFill>
        <a:effectLst/>
      </p:bgPr>
    </p:bg>
    <p:spTree>
      <p:nvGrpSpPr>
        <p:cNvPr id="1" name=""/>
        <p:cNvGrpSpPr/>
        <p:nvPr/>
      </p:nvGrpSpPr>
      <p:grpSpPr>
        <a:xfrm>
          <a:off x="0" y="0"/>
          <a:ext cx="0" cy="0"/>
          <a:chOff x="0" y="0"/>
          <a:chExt cx="0" cy="0"/>
        </a:xfrm>
      </p:grpSpPr>
      <p:grpSp>
        <p:nvGrpSpPr>
          <p:cNvPr id="137" name="组合 136">
            <a:extLst>
              <a:ext uri="{FF2B5EF4-FFF2-40B4-BE49-F238E27FC236}">
                <a16:creationId xmlns:a16="http://schemas.microsoft.com/office/drawing/2014/main" id="{E991BD3E-67BB-4829-85E7-D6E9E18878D3}"/>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38" name="îśliďe">
              <a:extLst>
                <a:ext uri="{FF2B5EF4-FFF2-40B4-BE49-F238E27FC236}">
                  <a16:creationId xmlns:a16="http://schemas.microsoft.com/office/drawing/2014/main" id="{737BB387-BCB1-49C0-97EF-03674D646E4A}"/>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39" name="íšḻíḍé">
              <a:extLst>
                <a:ext uri="{FF2B5EF4-FFF2-40B4-BE49-F238E27FC236}">
                  <a16:creationId xmlns:a16="http://schemas.microsoft.com/office/drawing/2014/main" id="{BFAB35F3-DFAD-485F-BCEB-B28F03C0B2EE}"/>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40" name="ïṥḻïḓé">
              <a:extLst>
                <a:ext uri="{FF2B5EF4-FFF2-40B4-BE49-F238E27FC236}">
                  <a16:creationId xmlns:a16="http://schemas.microsoft.com/office/drawing/2014/main" id="{C2F31780-1775-4B04-B1F4-F7DB6DF2D17D}"/>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41" name="î$ḷíḋè">
              <a:extLst>
                <a:ext uri="{FF2B5EF4-FFF2-40B4-BE49-F238E27FC236}">
                  <a16:creationId xmlns:a16="http://schemas.microsoft.com/office/drawing/2014/main" id="{71040F92-8B4A-4B45-91C5-B94081BBE575}"/>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42" name="i$ḷiḍe">
              <a:extLst>
                <a:ext uri="{FF2B5EF4-FFF2-40B4-BE49-F238E27FC236}">
                  <a16:creationId xmlns:a16="http://schemas.microsoft.com/office/drawing/2014/main" id="{A005456B-4FDB-400A-BA47-463A5D2AFB8B}"/>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43" name="ïṡļïdè">
              <a:extLst>
                <a:ext uri="{FF2B5EF4-FFF2-40B4-BE49-F238E27FC236}">
                  <a16:creationId xmlns:a16="http://schemas.microsoft.com/office/drawing/2014/main" id="{7D10F0F7-9170-41F7-8F68-A9CC630A3A9A}"/>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44" name="íŝḻíḓê">
              <a:extLst>
                <a:ext uri="{FF2B5EF4-FFF2-40B4-BE49-F238E27FC236}">
                  <a16:creationId xmlns:a16="http://schemas.microsoft.com/office/drawing/2014/main" id="{3B105AC1-55B9-493F-B03A-BA92FFC40402}"/>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45" name="isľîḑê">
              <a:extLst>
                <a:ext uri="{FF2B5EF4-FFF2-40B4-BE49-F238E27FC236}">
                  <a16:creationId xmlns:a16="http://schemas.microsoft.com/office/drawing/2014/main" id="{D7D61FD1-E278-4E21-A675-134CADBBA897}"/>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8" name="图片 7">
            <a:extLst>
              <a:ext uri="{FF2B5EF4-FFF2-40B4-BE49-F238E27FC236}">
                <a16:creationId xmlns:a16="http://schemas.microsoft.com/office/drawing/2014/main" id="{07616EA2-0DF6-48C4-BD32-48464B28726C}"/>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7" name="图片占位符 126">
            <a:extLst>
              <a:ext uri="{FF2B5EF4-FFF2-40B4-BE49-F238E27FC236}">
                <a16:creationId xmlns:a16="http://schemas.microsoft.com/office/drawing/2014/main" id="{45FCB2FD-380A-4453-A606-806502470DD0}"/>
              </a:ext>
            </a:extLst>
          </p:cNvPr>
          <p:cNvSpPr>
            <a:spLocks noGrp="1"/>
          </p:cNvSpPr>
          <p:nvPr>
            <p:ph type="pic" sz="quarter" idx="11"/>
          </p:nvPr>
        </p:nvSpPr>
        <p:spPr>
          <a:xfrm>
            <a:off x="1313730"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endParaRPr lang="zh-CN" altLang="en-US"/>
          </a:p>
        </p:txBody>
      </p:sp>
      <p:sp>
        <p:nvSpPr>
          <p:cNvPr id="129" name="图片占位符 128">
            <a:extLst>
              <a:ext uri="{FF2B5EF4-FFF2-40B4-BE49-F238E27FC236}">
                <a16:creationId xmlns:a16="http://schemas.microsoft.com/office/drawing/2014/main" id="{56ED064B-0301-455B-A676-B845AA0A773F}"/>
              </a:ext>
            </a:extLst>
          </p:cNvPr>
          <p:cNvSpPr>
            <a:spLocks noGrp="1"/>
          </p:cNvSpPr>
          <p:nvPr>
            <p:ph type="pic" sz="quarter" idx="12"/>
          </p:nvPr>
        </p:nvSpPr>
        <p:spPr>
          <a:xfrm>
            <a:off x="4083980"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endParaRPr lang="zh-CN" altLang="en-US"/>
          </a:p>
        </p:txBody>
      </p:sp>
      <p:sp>
        <p:nvSpPr>
          <p:cNvPr id="131" name="图片占位符 130">
            <a:extLst>
              <a:ext uri="{FF2B5EF4-FFF2-40B4-BE49-F238E27FC236}">
                <a16:creationId xmlns:a16="http://schemas.microsoft.com/office/drawing/2014/main" id="{0F2B9BCD-C13B-453B-BE58-277931F29C9F}"/>
              </a:ext>
            </a:extLst>
          </p:cNvPr>
          <p:cNvSpPr>
            <a:spLocks noGrp="1"/>
          </p:cNvSpPr>
          <p:nvPr>
            <p:ph type="pic" sz="quarter" idx="13"/>
          </p:nvPr>
        </p:nvSpPr>
        <p:spPr>
          <a:xfrm>
            <a:off x="6858564"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endParaRPr lang="zh-CN" altLang="en-US"/>
          </a:p>
        </p:txBody>
      </p:sp>
      <p:sp>
        <p:nvSpPr>
          <p:cNvPr id="133" name="图片占位符 132">
            <a:extLst>
              <a:ext uri="{FF2B5EF4-FFF2-40B4-BE49-F238E27FC236}">
                <a16:creationId xmlns:a16="http://schemas.microsoft.com/office/drawing/2014/main" id="{6B2C8993-ACCE-4097-97E0-B6CE061E1459}"/>
              </a:ext>
            </a:extLst>
          </p:cNvPr>
          <p:cNvSpPr>
            <a:spLocks noGrp="1"/>
          </p:cNvSpPr>
          <p:nvPr>
            <p:ph type="pic" sz="quarter" idx="14"/>
          </p:nvPr>
        </p:nvSpPr>
        <p:spPr>
          <a:xfrm>
            <a:off x="9628315"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endParaRPr lang="zh-CN" altLang="en-US"/>
          </a:p>
        </p:txBody>
      </p:sp>
      <p:sp>
        <p:nvSpPr>
          <p:cNvPr id="358" name="文本框 357">
            <a:extLst>
              <a:ext uri="{FF2B5EF4-FFF2-40B4-BE49-F238E27FC236}">
                <a16:creationId xmlns:a16="http://schemas.microsoft.com/office/drawing/2014/main" id="{079ED008-DC4F-4C7D-9796-09E7AFCA0780}"/>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62" name="直接连接符 361">
            <a:extLst>
              <a:ext uri="{FF2B5EF4-FFF2-40B4-BE49-F238E27FC236}">
                <a16:creationId xmlns:a16="http://schemas.microsoft.com/office/drawing/2014/main" id="{6344B003-5E03-4834-8E61-65F88EBC5A33}"/>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63" name="组合 362">
            <a:extLst>
              <a:ext uri="{FF2B5EF4-FFF2-40B4-BE49-F238E27FC236}">
                <a16:creationId xmlns:a16="http://schemas.microsoft.com/office/drawing/2014/main" id="{AE612BE4-594F-4645-AB1C-1128F5BA5E69}"/>
              </a:ext>
            </a:extLst>
          </p:cNvPr>
          <p:cNvGrpSpPr/>
          <p:nvPr userDrawn="1"/>
        </p:nvGrpSpPr>
        <p:grpSpPr>
          <a:xfrm>
            <a:off x="10672870" y="250062"/>
            <a:ext cx="913766" cy="457978"/>
            <a:chOff x="1585727" y="453077"/>
            <a:chExt cx="374706" cy="187802"/>
          </a:xfrm>
          <a:solidFill>
            <a:schemeClr val="accent1"/>
          </a:solidFill>
        </p:grpSpPr>
        <p:sp>
          <p:nvSpPr>
            <p:cNvPr id="364" name="îśliďe">
              <a:extLst>
                <a:ext uri="{FF2B5EF4-FFF2-40B4-BE49-F238E27FC236}">
                  <a16:creationId xmlns:a16="http://schemas.microsoft.com/office/drawing/2014/main" id="{BAFAC900-28FD-49D5-91B4-EA2D4B748519}"/>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65" name="íšḻíḍé">
              <a:extLst>
                <a:ext uri="{FF2B5EF4-FFF2-40B4-BE49-F238E27FC236}">
                  <a16:creationId xmlns:a16="http://schemas.microsoft.com/office/drawing/2014/main" id="{6FEC6858-D1AA-427F-99AC-20F2A1F8614E}"/>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66" name="ïṥḻïḓé">
              <a:extLst>
                <a:ext uri="{FF2B5EF4-FFF2-40B4-BE49-F238E27FC236}">
                  <a16:creationId xmlns:a16="http://schemas.microsoft.com/office/drawing/2014/main" id="{B11DEFCA-A765-4E3F-8AC6-B95A43D952F7}"/>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67" name="î$ḷíḋè">
              <a:extLst>
                <a:ext uri="{FF2B5EF4-FFF2-40B4-BE49-F238E27FC236}">
                  <a16:creationId xmlns:a16="http://schemas.microsoft.com/office/drawing/2014/main" id="{77812D85-3783-4980-AA02-560C67B8C9A6}"/>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68" name="i$ḷiḍe">
              <a:extLst>
                <a:ext uri="{FF2B5EF4-FFF2-40B4-BE49-F238E27FC236}">
                  <a16:creationId xmlns:a16="http://schemas.microsoft.com/office/drawing/2014/main" id="{40259058-070C-4556-A23E-9089D814C523}"/>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69" name="ïṡļïdè">
              <a:extLst>
                <a:ext uri="{FF2B5EF4-FFF2-40B4-BE49-F238E27FC236}">
                  <a16:creationId xmlns:a16="http://schemas.microsoft.com/office/drawing/2014/main" id="{FA6C4463-F474-490F-8F47-D496A78224BD}"/>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70" name="íŝḻíḓê">
              <a:extLst>
                <a:ext uri="{FF2B5EF4-FFF2-40B4-BE49-F238E27FC236}">
                  <a16:creationId xmlns:a16="http://schemas.microsoft.com/office/drawing/2014/main" id="{36EF2C54-31E1-4E62-A4F3-453696019340}"/>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71" name="isľîḑê">
              <a:extLst>
                <a:ext uri="{FF2B5EF4-FFF2-40B4-BE49-F238E27FC236}">
                  <a16:creationId xmlns:a16="http://schemas.microsoft.com/office/drawing/2014/main" id="{9085F1FB-EB5A-4465-941C-DF795C2CE4D8}"/>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2" name="椭圆 371">
            <a:extLst>
              <a:ext uri="{FF2B5EF4-FFF2-40B4-BE49-F238E27FC236}">
                <a16:creationId xmlns:a16="http://schemas.microsoft.com/office/drawing/2014/main" id="{4E58E19E-CAFB-4CB1-8EC8-D3C20D51C869}"/>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文本占位符 163">
            <a:extLst>
              <a:ext uri="{FF2B5EF4-FFF2-40B4-BE49-F238E27FC236}">
                <a16:creationId xmlns:a16="http://schemas.microsoft.com/office/drawing/2014/main" id="{157A7B50-0552-4F91-943F-E1E8ADC2BBD9}"/>
              </a:ext>
            </a:extLst>
          </p:cNvPr>
          <p:cNvSpPr>
            <a:spLocks noGrp="1"/>
          </p:cNvSpPr>
          <p:nvPr>
            <p:ph type="body" sz="quarter" idx="15"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6"/>
          </p:nvPr>
        </p:nvSpPr>
        <p:spPr/>
        <p:txBody>
          <a:bodyPr/>
          <a:lstStyle/>
          <a:p>
            <a:endParaRPr lang="zh-CN" altLang="en-US"/>
          </a:p>
        </p:txBody>
      </p:sp>
      <p:sp>
        <p:nvSpPr>
          <p:cNvPr id="3" name="灯片编号占位符 2"/>
          <p:cNvSpPr>
            <a:spLocks noGrp="1"/>
          </p:cNvSpPr>
          <p:nvPr>
            <p:ph type="sldNum" sz="quarter" idx="17"/>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40496696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3">
    <p:bg>
      <p:bgPr>
        <a:solidFill>
          <a:schemeClr val="bg1">
            <a:lumMod val="95000"/>
          </a:schemeClr>
        </a:solidFill>
        <a:effectLst/>
      </p:bgPr>
    </p:bg>
    <p:spTree>
      <p:nvGrpSpPr>
        <p:cNvPr id="1" name=""/>
        <p:cNvGrpSpPr/>
        <p:nvPr/>
      </p:nvGrpSpPr>
      <p:grpSpPr>
        <a:xfrm>
          <a:off x="0" y="0"/>
          <a:ext cx="0" cy="0"/>
          <a:chOff x="0" y="0"/>
          <a:chExt cx="0" cy="0"/>
        </a:xfrm>
      </p:grpSpPr>
      <p:grpSp>
        <p:nvGrpSpPr>
          <p:cNvPr id="120" name="组合 119">
            <a:extLst>
              <a:ext uri="{FF2B5EF4-FFF2-40B4-BE49-F238E27FC236}">
                <a16:creationId xmlns:a16="http://schemas.microsoft.com/office/drawing/2014/main" id="{82238C21-E96A-4553-ABA3-2482620CAEE7}"/>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24" name="îśliďe">
              <a:extLst>
                <a:ext uri="{FF2B5EF4-FFF2-40B4-BE49-F238E27FC236}">
                  <a16:creationId xmlns:a16="http://schemas.microsoft.com/office/drawing/2014/main" id="{A19E78AA-9F2F-4B79-BE29-A38A8512C304}"/>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5" name="íšḻíḍé">
              <a:extLst>
                <a:ext uri="{FF2B5EF4-FFF2-40B4-BE49-F238E27FC236}">
                  <a16:creationId xmlns:a16="http://schemas.microsoft.com/office/drawing/2014/main" id="{84ECC6F3-7F0D-4B36-BDC1-BAE24FE3D09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6" name="ïṥḻïḓé">
              <a:extLst>
                <a:ext uri="{FF2B5EF4-FFF2-40B4-BE49-F238E27FC236}">
                  <a16:creationId xmlns:a16="http://schemas.microsoft.com/office/drawing/2014/main" id="{45BD53DA-0DB2-427C-862C-E110B667273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7" name="î$ḷíḋè">
              <a:extLst>
                <a:ext uri="{FF2B5EF4-FFF2-40B4-BE49-F238E27FC236}">
                  <a16:creationId xmlns:a16="http://schemas.microsoft.com/office/drawing/2014/main" id="{3446CA9F-999C-4B0C-B7C0-3C828B29476C}"/>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8" name="i$ḷiḍe">
              <a:extLst>
                <a:ext uri="{FF2B5EF4-FFF2-40B4-BE49-F238E27FC236}">
                  <a16:creationId xmlns:a16="http://schemas.microsoft.com/office/drawing/2014/main" id="{0C49A28C-B443-4282-9A8A-35338DA2960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9" name="ïṡļïdè">
              <a:extLst>
                <a:ext uri="{FF2B5EF4-FFF2-40B4-BE49-F238E27FC236}">
                  <a16:creationId xmlns:a16="http://schemas.microsoft.com/office/drawing/2014/main" id="{1115D4C6-8759-4198-855C-487F5335A9A0}"/>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30" name="íŝḻíḓê">
              <a:extLst>
                <a:ext uri="{FF2B5EF4-FFF2-40B4-BE49-F238E27FC236}">
                  <a16:creationId xmlns:a16="http://schemas.microsoft.com/office/drawing/2014/main" id="{6AD242C0-0E82-4B15-85F3-8E306279F58B}"/>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31" name="isľîḑê">
              <a:extLst>
                <a:ext uri="{FF2B5EF4-FFF2-40B4-BE49-F238E27FC236}">
                  <a16:creationId xmlns:a16="http://schemas.microsoft.com/office/drawing/2014/main" id="{33952AB9-16E1-4C6C-933C-1E88DA2EE953}"/>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48" name="图片占位符 247">
            <a:extLst>
              <a:ext uri="{FF2B5EF4-FFF2-40B4-BE49-F238E27FC236}">
                <a16:creationId xmlns:a16="http://schemas.microsoft.com/office/drawing/2014/main" id="{1B1C9393-CEC8-4FF7-AE63-5E307C9A0937}"/>
              </a:ext>
            </a:extLst>
          </p:cNvPr>
          <p:cNvSpPr>
            <a:spLocks noGrp="1"/>
          </p:cNvSpPr>
          <p:nvPr>
            <p:ph type="pic" sz="quarter" idx="17"/>
          </p:nvPr>
        </p:nvSpPr>
        <p:spPr>
          <a:xfrm>
            <a:off x="3708401" y="1386114"/>
            <a:ext cx="1364797" cy="4085772"/>
          </a:xfrm>
          <a:custGeom>
            <a:avLst/>
            <a:gdLst>
              <a:gd name="connsiteX0" fmla="*/ 0 w 1364797"/>
              <a:gd name="connsiteY0" fmla="*/ 0 h 4085772"/>
              <a:gd name="connsiteX1" fmla="*/ 1364797 w 1364797"/>
              <a:gd name="connsiteY1" fmla="*/ 0 h 4085772"/>
              <a:gd name="connsiteX2" fmla="*/ 1364797 w 1364797"/>
              <a:gd name="connsiteY2" fmla="*/ 4085772 h 4085772"/>
              <a:gd name="connsiteX3" fmla="*/ 0 w 1364797"/>
              <a:gd name="connsiteY3" fmla="*/ 4085772 h 4085772"/>
            </a:gdLst>
            <a:ahLst/>
            <a:cxnLst>
              <a:cxn ang="0">
                <a:pos x="connsiteX0" y="connsiteY0"/>
              </a:cxn>
              <a:cxn ang="0">
                <a:pos x="connsiteX1" y="connsiteY1"/>
              </a:cxn>
              <a:cxn ang="0">
                <a:pos x="connsiteX2" y="connsiteY2"/>
              </a:cxn>
              <a:cxn ang="0">
                <a:pos x="connsiteX3" y="connsiteY3"/>
              </a:cxn>
            </a:cxnLst>
            <a:rect l="l" t="t" r="r" b="b"/>
            <a:pathLst>
              <a:path w="1364797" h="4085772">
                <a:moveTo>
                  <a:pt x="0" y="0"/>
                </a:moveTo>
                <a:lnTo>
                  <a:pt x="1364797" y="0"/>
                </a:lnTo>
                <a:lnTo>
                  <a:pt x="1364797" y="4085772"/>
                </a:lnTo>
                <a:lnTo>
                  <a:pt x="0" y="4085772"/>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sp>
        <p:nvSpPr>
          <p:cNvPr id="247" name="图片占位符 246">
            <a:extLst>
              <a:ext uri="{FF2B5EF4-FFF2-40B4-BE49-F238E27FC236}">
                <a16:creationId xmlns:a16="http://schemas.microsoft.com/office/drawing/2014/main" id="{13CE1306-F34A-405C-B0A7-FE7BDC80FD03}"/>
              </a:ext>
            </a:extLst>
          </p:cNvPr>
          <p:cNvSpPr>
            <a:spLocks noGrp="1"/>
          </p:cNvSpPr>
          <p:nvPr>
            <p:ph type="pic" sz="quarter" idx="16"/>
          </p:nvPr>
        </p:nvSpPr>
        <p:spPr>
          <a:xfrm>
            <a:off x="660400" y="3465700"/>
            <a:ext cx="3048001" cy="2008861"/>
          </a:xfrm>
          <a:custGeom>
            <a:avLst/>
            <a:gdLst>
              <a:gd name="connsiteX0" fmla="*/ 0 w 3048001"/>
              <a:gd name="connsiteY0" fmla="*/ 0 h 2008861"/>
              <a:gd name="connsiteX1" fmla="*/ 3048001 w 3048001"/>
              <a:gd name="connsiteY1" fmla="*/ 0 h 2008861"/>
              <a:gd name="connsiteX2" fmla="*/ 3048001 w 3048001"/>
              <a:gd name="connsiteY2" fmla="*/ 2008861 h 2008861"/>
              <a:gd name="connsiteX3" fmla="*/ 0 w 3048001"/>
              <a:gd name="connsiteY3" fmla="*/ 2008861 h 2008861"/>
            </a:gdLst>
            <a:ahLst/>
            <a:cxnLst>
              <a:cxn ang="0">
                <a:pos x="connsiteX0" y="connsiteY0"/>
              </a:cxn>
              <a:cxn ang="0">
                <a:pos x="connsiteX1" y="connsiteY1"/>
              </a:cxn>
              <a:cxn ang="0">
                <a:pos x="connsiteX2" y="connsiteY2"/>
              </a:cxn>
              <a:cxn ang="0">
                <a:pos x="connsiteX3" y="connsiteY3"/>
              </a:cxn>
            </a:cxnLst>
            <a:rect l="l" t="t" r="r" b="b"/>
            <a:pathLst>
              <a:path w="3048001" h="2008861">
                <a:moveTo>
                  <a:pt x="0" y="0"/>
                </a:moveTo>
                <a:lnTo>
                  <a:pt x="3048001" y="0"/>
                </a:lnTo>
                <a:lnTo>
                  <a:pt x="3048001" y="2008861"/>
                </a:lnTo>
                <a:lnTo>
                  <a:pt x="0" y="2008861"/>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sp>
        <p:nvSpPr>
          <p:cNvPr id="246" name="图片占位符 245">
            <a:extLst>
              <a:ext uri="{FF2B5EF4-FFF2-40B4-BE49-F238E27FC236}">
                <a16:creationId xmlns:a16="http://schemas.microsoft.com/office/drawing/2014/main" id="{19AE75E7-1880-42F1-A265-D167DF145A03}"/>
              </a:ext>
            </a:extLst>
          </p:cNvPr>
          <p:cNvSpPr>
            <a:spLocks noGrp="1"/>
          </p:cNvSpPr>
          <p:nvPr>
            <p:ph type="pic" sz="quarter" idx="15"/>
          </p:nvPr>
        </p:nvSpPr>
        <p:spPr>
          <a:xfrm>
            <a:off x="2405742" y="1377645"/>
            <a:ext cx="1302658" cy="2076910"/>
          </a:xfrm>
          <a:custGeom>
            <a:avLst/>
            <a:gdLst>
              <a:gd name="connsiteX0" fmla="*/ 0 w 1302658"/>
              <a:gd name="connsiteY0" fmla="*/ 0 h 2076910"/>
              <a:gd name="connsiteX1" fmla="*/ 1302658 w 1302658"/>
              <a:gd name="connsiteY1" fmla="*/ 0 h 2076910"/>
              <a:gd name="connsiteX2" fmla="*/ 1302658 w 1302658"/>
              <a:gd name="connsiteY2" fmla="*/ 2076910 h 2076910"/>
              <a:gd name="connsiteX3" fmla="*/ 0 w 1302658"/>
              <a:gd name="connsiteY3" fmla="*/ 2076910 h 2076910"/>
            </a:gdLst>
            <a:ahLst/>
            <a:cxnLst>
              <a:cxn ang="0">
                <a:pos x="connsiteX0" y="connsiteY0"/>
              </a:cxn>
              <a:cxn ang="0">
                <a:pos x="connsiteX1" y="connsiteY1"/>
              </a:cxn>
              <a:cxn ang="0">
                <a:pos x="connsiteX2" y="connsiteY2"/>
              </a:cxn>
              <a:cxn ang="0">
                <a:pos x="connsiteX3" y="connsiteY3"/>
              </a:cxn>
            </a:cxnLst>
            <a:rect l="l" t="t" r="r" b="b"/>
            <a:pathLst>
              <a:path w="1302658" h="2076910">
                <a:moveTo>
                  <a:pt x="0" y="0"/>
                </a:moveTo>
                <a:lnTo>
                  <a:pt x="1302658" y="0"/>
                </a:lnTo>
                <a:lnTo>
                  <a:pt x="1302658" y="2076910"/>
                </a:lnTo>
                <a:lnTo>
                  <a:pt x="0" y="2076910"/>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sp>
        <p:nvSpPr>
          <p:cNvPr id="245" name="图片占位符 244">
            <a:extLst>
              <a:ext uri="{FF2B5EF4-FFF2-40B4-BE49-F238E27FC236}">
                <a16:creationId xmlns:a16="http://schemas.microsoft.com/office/drawing/2014/main" id="{4437A713-926F-42B3-9D4B-126403084B15}"/>
              </a:ext>
            </a:extLst>
          </p:cNvPr>
          <p:cNvSpPr>
            <a:spLocks noGrp="1"/>
          </p:cNvSpPr>
          <p:nvPr>
            <p:ph type="pic" sz="quarter" idx="14"/>
          </p:nvPr>
        </p:nvSpPr>
        <p:spPr>
          <a:xfrm>
            <a:off x="660400" y="2540776"/>
            <a:ext cx="1745343" cy="913779"/>
          </a:xfrm>
          <a:custGeom>
            <a:avLst/>
            <a:gdLst>
              <a:gd name="connsiteX0" fmla="*/ 0 w 1745343"/>
              <a:gd name="connsiteY0" fmla="*/ 0 h 913779"/>
              <a:gd name="connsiteX1" fmla="*/ 1745343 w 1745343"/>
              <a:gd name="connsiteY1" fmla="*/ 0 h 913779"/>
              <a:gd name="connsiteX2" fmla="*/ 1745343 w 1745343"/>
              <a:gd name="connsiteY2" fmla="*/ 913779 h 913779"/>
              <a:gd name="connsiteX3" fmla="*/ 0 w 1745343"/>
              <a:gd name="connsiteY3" fmla="*/ 913779 h 913779"/>
            </a:gdLst>
            <a:ahLst/>
            <a:cxnLst>
              <a:cxn ang="0">
                <a:pos x="connsiteX0" y="connsiteY0"/>
              </a:cxn>
              <a:cxn ang="0">
                <a:pos x="connsiteX1" y="connsiteY1"/>
              </a:cxn>
              <a:cxn ang="0">
                <a:pos x="connsiteX2" y="connsiteY2"/>
              </a:cxn>
              <a:cxn ang="0">
                <a:pos x="connsiteX3" y="connsiteY3"/>
              </a:cxn>
            </a:cxnLst>
            <a:rect l="l" t="t" r="r" b="b"/>
            <a:pathLst>
              <a:path w="1745343" h="913779">
                <a:moveTo>
                  <a:pt x="0" y="0"/>
                </a:moveTo>
                <a:lnTo>
                  <a:pt x="1745343" y="0"/>
                </a:lnTo>
                <a:lnTo>
                  <a:pt x="1745343" y="913779"/>
                </a:lnTo>
                <a:lnTo>
                  <a:pt x="0" y="913779"/>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sp>
        <p:nvSpPr>
          <p:cNvPr id="244" name="图片占位符 243">
            <a:extLst>
              <a:ext uri="{FF2B5EF4-FFF2-40B4-BE49-F238E27FC236}">
                <a16:creationId xmlns:a16="http://schemas.microsoft.com/office/drawing/2014/main" id="{F45FE95D-129A-4D34-A448-EACE36F27DA8}"/>
              </a:ext>
            </a:extLst>
          </p:cNvPr>
          <p:cNvSpPr>
            <a:spLocks noGrp="1"/>
          </p:cNvSpPr>
          <p:nvPr>
            <p:ph type="pic" sz="quarter" idx="13"/>
          </p:nvPr>
        </p:nvSpPr>
        <p:spPr>
          <a:xfrm>
            <a:off x="660400" y="1377645"/>
            <a:ext cx="1745343" cy="1163131"/>
          </a:xfrm>
          <a:custGeom>
            <a:avLst/>
            <a:gdLst>
              <a:gd name="connsiteX0" fmla="*/ 0 w 1745343"/>
              <a:gd name="connsiteY0" fmla="*/ 0 h 1163131"/>
              <a:gd name="connsiteX1" fmla="*/ 1745343 w 1745343"/>
              <a:gd name="connsiteY1" fmla="*/ 0 h 1163131"/>
              <a:gd name="connsiteX2" fmla="*/ 1745343 w 1745343"/>
              <a:gd name="connsiteY2" fmla="*/ 1163131 h 1163131"/>
              <a:gd name="connsiteX3" fmla="*/ 0 w 1745343"/>
              <a:gd name="connsiteY3" fmla="*/ 1163131 h 1163131"/>
            </a:gdLst>
            <a:ahLst/>
            <a:cxnLst>
              <a:cxn ang="0">
                <a:pos x="connsiteX0" y="connsiteY0"/>
              </a:cxn>
              <a:cxn ang="0">
                <a:pos x="connsiteX1" y="connsiteY1"/>
              </a:cxn>
              <a:cxn ang="0">
                <a:pos x="connsiteX2" y="connsiteY2"/>
              </a:cxn>
              <a:cxn ang="0">
                <a:pos x="connsiteX3" y="connsiteY3"/>
              </a:cxn>
            </a:cxnLst>
            <a:rect l="l" t="t" r="r" b="b"/>
            <a:pathLst>
              <a:path w="1745343" h="1163131">
                <a:moveTo>
                  <a:pt x="0" y="0"/>
                </a:moveTo>
                <a:lnTo>
                  <a:pt x="1745343" y="0"/>
                </a:lnTo>
                <a:lnTo>
                  <a:pt x="1745343" y="1163131"/>
                </a:lnTo>
                <a:lnTo>
                  <a:pt x="0" y="1163131"/>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pic>
        <p:nvPicPr>
          <p:cNvPr id="8" name="图片 7">
            <a:extLst>
              <a:ext uri="{FF2B5EF4-FFF2-40B4-BE49-F238E27FC236}">
                <a16:creationId xmlns:a16="http://schemas.microsoft.com/office/drawing/2014/main" id="{07616EA2-0DF6-48C4-BD32-48464B28726C}"/>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67" name="文本框 366">
            <a:extLst>
              <a:ext uri="{FF2B5EF4-FFF2-40B4-BE49-F238E27FC236}">
                <a16:creationId xmlns:a16="http://schemas.microsoft.com/office/drawing/2014/main" id="{8CA95CB5-3F06-4748-8A63-EC62D7D931BB}"/>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71" name="直接连接符 370">
            <a:extLst>
              <a:ext uri="{FF2B5EF4-FFF2-40B4-BE49-F238E27FC236}">
                <a16:creationId xmlns:a16="http://schemas.microsoft.com/office/drawing/2014/main" id="{1DFFE3DD-99D5-4C6E-9C08-7A7BFAC77472}"/>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72" name="组合 371">
            <a:extLst>
              <a:ext uri="{FF2B5EF4-FFF2-40B4-BE49-F238E27FC236}">
                <a16:creationId xmlns:a16="http://schemas.microsoft.com/office/drawing/2014/main" id="{36CCFD2F-082B-4161-A062-FF3AD1C46378}"/>
              </a:ext>
            </a:extLst>
          </p:cNvPr>
          <p:cNvGrpSpPr/>
          <p:nvPr userDrawn="1"/>
        </p:nvGrpSpPr>
        <p:grpSpPr>
          <a:xfrm>
            <a:off x="10672870" y="250062"/>
            <a:ext cx="913766" cy="457978"/>
            <a:chOff x="1585727" y="453077"/>
            <a:chExt cx="374706" cy="187802"/>
          </a:xfrm>
          <a:solidFill>
            <a:schemeClr val="accent1"/>
          </a:solidFill>
        </p:grpSpPr>
        <p:sp>
          <p:nvSpPr>
            <p:cNvPr id="373" name="îśliďe">
              <a:extLst>
                <a:ext uri="{FF2B5EF4-FFF2-40B4-BE49-F238E27FC236}">
                  <a16:creationId xmlns:a16="http://schemas.microsoft.com/office/drawing/2014/main" id="{47FBE879-41E0-4091-8DB1-81F2B6BD351A}"/>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74" name="íšḻíḍé">
              <a:extLst>
                <a:ext uri="{FF2B5EF4-FFF2-40B4-BE49-F238E27FC236}">
                  <a16:creationId xmlns:a16="http://schemas.microsoft.com/office/drawing/2014/main" id="{DEF67F45-BA51-4403-B605-4F5384AE9F5B}"/>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5" name="ïṥḻïḓé">
              <a:extLst>
                <a:ext uri="{FF2B5EF4-FFF2-40B4-BE49-F238E27FC236}">
                  <a16:creationId xmlns:a16="http://schemas.microsoft.com/office/drawing/2014/main" id="{E191F7A8-4F73-473E-9BBE-3731FD69C74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76" name="î$ḷíḋè">
              <a:extLst>
                <a:ext uri="{FF2B5EF4-FFF2-40B4-BE49-F238E27FC236}">
                  <a16:creationId xmlns:a16="http://schemas.microsoft.com/office/drawing/2014/main" id="{C8E2B8AD-3C1F-4DAD-B631-CA00B13F6756}"/>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77" name="i$ḷiḍe">
              <a:extLst>
                <a:ext uri="{FF2B5EF4-FFF2-40B4-BE49-F238E27FC236}">
                  <a16:creationId xmlns:a16="http://schemas.microsoft.com/office/drawing/2014/main" id="{B3A3BDA3-3EEF-4BDE-84CC-616E9CA7EB60}"/>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78" name="ïṡļïdè">
              <a:extLst>
                <a:ext uri="{FF2B5EF4-FFF2-40B4-BE49-F238E27FC236}">
                  <a16:creationId xmlns:a16="http://schemas.microsoft.com/office/drawing/2014/main" id="{15798186-86D4-4105-BBC5-BD8D3580DD5F}"/>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79" name="íŝḻíḓê">
              <a:extLst>
                <a:ext uri="{FF2B5EF4-FFF2-40B4-BE49-F238E27FC236}">
                  <a16:creationId xmlns:a16="http://schemas.microsoft.com/office/drawing/2014/main" id="{F995A327-6B68-48B0-9C43-65191DC5B836}"/>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80" name="isľîḑê">
              <a:extLst>
                <a:ext uri="{FF2B5EF4-FFF2-40B4-BE49-F238E27FC236}">
                  <a16:creationId xmlns:a16="http://schemas.microsoft.com/office/drawing/2014/main" id="{7FDE15C2-083C-4FE6-AB27-3EFDD6B09B53}"/>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81" name="椭圆 380">
            <a:extLst>
              <a:ext uri="{FF2B5EF4-FFF2-40B4-BE49-F238E27FC236}">
                <a16:creationId xmlns:a16="http://schemas.microsoft.com/office/drawing/2014/main" id="{144D9A7F-D63A-4E17-8666-772A265E3D36}"/>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2" name="文本占位符 163">
            <a:extLst>
              <a:ext uri="{FF2B5EF4-FFF2-40B4-BE49-F238E27FC236}">
                <a16:creationId xmlns:a16="http://schemas.microsoft.com/office/drawing/2014/main" id="{9199D496-78C7-4E11-BF44-861A6AC3A655}"/>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8"/>
          </p:nvPr>
        </p:nvSpPr>
        <p:spPr/>
        <p:txBody>
          <a:bodyPr/>
          <a:lstStyle/>
          <a:p>
            <a:endParaRPr lang="zh-CN" altLang="en-US"/>
          </a:p>
        </p:txBody>
      </p:sp>
      <p:sp>
        <p:nvSpPr>
          <p:cNvPr id="3" name="灯片编号占位符 2"/>
          <p:cNvSpPr>
            <a:spLocks noGrp="1"/>
          </p:cNvSpPr>
          <p:nvPr>
            <p:ph type="sldNum" sz="quarter" idx="19"/>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34935026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4">
    <p:bg>
      <p:bgPr>
        <a:solidFill>
          <a:schemeClr val="bg1">
            <a:lumMod val="95000"/>
          </a:schemeClr>
        </a:solidFill>
        <a:effectLst/>
      </p:bgPr>
    </p:bg>
    <p:spTree>
      <p:nvGrpSpPr>
        <p:cNvPr id="1" name=""/>
        <p:cNvGrpSpPr/>
        <p:nvPr/>
      </p:nvGrpSpPr>
      <p:grpSpPr>
        <a:xfrm>
          <a:off x="0" y="0"/>
          <a:ext cx="0" cy="0"/>
          <a:chOff x="0" y="0"/>
          <a:chExt cx="0" cy="0"/>
        </a:xfrm>
      </p:grpSpPr>
      <p:sp>
        <p:nvSpPr>
          <p:cNvPr id="239" name="图片占位符 238">
            <a:extLst>
              <a:ext uri="{FF2B5EF4-FFF2-40B4-BE49-F238E27FC236}">
                <a16:creationId xmlns:a16="http://schemas.microsoft.com/office/drawing/2014/main" id="{8A69EB08-26F1-4505-AD10-D55783DF4CBF}"/>
              </a:ext>
            </a:extLst>
          </p:cNvPr>
          <p:cNvSpPr>
            <a:spLocks noGrp="1"/>
          </p:cNvSpPr>
          <p:nvPr>
            <p:ph type="pic" sz="quarter" idx="13"/>
          </p:nvPr>
        </p:nvSpPr>
        <p:spPr>
          <a:xfrm>
            <a:off x="863600" y="1173727"/>
            <a:ext cx="5435600" cy="4510547"/>
          </a:xfrm>
          <a:custGeom>
            <a:avLst/>
            <a:gdLst>
              <a:gd name="connsiteX0" fmla="*/ 0 w 6248400"/>
              <a:gd name="connsiteY0" fmla="*/ 0 h 3873478"/>
              <a:gd name="connsiteX1" fmla="*/ 6248400 w 6248400"/>
              <a:gd name="connsiteY1" fmla="*/ 0 h 3873478"/>
              <a:gd name="connsiteX2" fmla="*/ 6248400 w 6248400"/>
              <a:gd name="connsiteY2" fmla="*/ 3873478 h 3873478"/>
              <a:gd name="connsiteX3" fmla="*/ 0 w 6248400"/>
              <a:gd name="connsiteY3" fmla="*/ 3873478 h 3873478"/>
            </a:gdLst>
            <a:ahLst/>
            <a:cxnLst>
              <a:cxn ang="0">
                <a:pos x="connsiteX0" y="connsiteY0"/>
              </a:cxn>
              <a:cxn ang="0">
                <a:pos x="connsiteX1" y="connsiteY1"/>
              </a:cxn>
              <a:cxn ang="0">
                <a:pos x="connsiteX2" y="connsiteY2"/>
              </a:cxn>
              <a:cxn ang="0">
                <a:pos x="connsiteX3" y="connsiteY3"/>
              </a:cxn>
            </a:cxnLst>
            <a:rect l="l" t="t" r="r" b="b"/>
            <a:pathLst>
              <a:path w="6248400" h="3873478">
                <a:moveTo>
                  <a:pt x="0" y="0"/>
                </a:moveTo>
                <a:lnTo>
                  <a:pt x="6248400" y="0"/>
                </a:lnTo>
                <a:lnTo>
                  <a:pt x="6248400" y="3873478"/>
                </a:lnTo>
                <a:lnTo>
                  <a:pt x="0" y="3873478"/>
                </a:lnTo>
                <a:close/>
              </a:path>
            </a:pathLst>
          </a:custGeom>
        </p:spPr>
        <p:txBody>
          <a:bodyPr wrap="square">
            <a:noAutofit/>
          </a:bodyPr>
          <a:lstStyle/>
          <a:p>
            <a:endParaRPr lang="zh-CN" altLang="en-US"/>
          </a:p>
        </p:txBody>
      </p:sp>
      <p:grpSp>
        <p:nvGrpSpPr>
          <p:cNvPr id="117" name="组合 116">
            <a:extLst>
              <a:ext uri="{FF2B5EF4-FFF2-40B4-BE49-F238E27FC236}">
                <a16:creationId xmlns:a16="http://schemas.microsoft.com/office/drawing/2014/main" id="{94CC6236-61EB-4E25-9D6E-7F83126FFF38}"/>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18" name="îśliďe">
              <a:extLst>
                <a:ext uri="{FF2B5EF4-FFF2-40B4-BE49-F238E27FC236}">
                  <a16:creationId xmlns:a16="http://schemas.microsoft.com/office/drawing/2014/main" id="{2FC88BF3-C225-4F75-BA5E-3F2F27D2D928}"/>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19" name="íšḻíḍé">
              <a:extLst>
                <a:ext uri="{FF2B5EF4-FFF2-40B4-BE49-F238E27FC236}">
                  <a16:creationId xmlns:a16="http://schemas.microsoft.com/office/drawing/2014/main" id="{32BF0898-2325-4C22-A03E-D9985288D8B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8C5428DA-2AB6-4F29-A8C2-B1055727A9A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3" name="î$ḷíḋè">
              <a:extLst>
                <a:ext uri="{FF2B5EF4-FFF2-40B4-BE49-F238E27FC236}">
                  <a16:creationId xmlns:a16="http://schemas.microsoft.com/office/drawing/2014/main" id="{CCBEDCFE-88A0-45B9-B5DC-3F3F047E29B7}"/>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4" name="i$ḷiḍe">
              <a:extLst>
                <a:ext uri="{FF2B5EF4-FFF2-40B4-BE49-F238E27FC236}">
                  <a16:creationId xmlns:a16="http://schemas.microsoft.com/office/drawing/2014/main" id="{D66A44B4-0D05-440A-AEBB-1EC11AFBD960}"/>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5" name="ïṡļïdè">
              <a:extLst>
                <a:ext uri="{FF2B5EF4-FFF2-40B4-BE49-F238E27FC236}">
                  <a16:creationId xmlns:a16="http://schemas.microsoft.com/office/drawing/2014/main" id="{070F000A-006F-4D17-BA18-F4C1004D8F7E}"/>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26" name="íŝḻíḓê">
              <a:extLst>
                <a:ext uri="{FF2B5EF4-FFF2-40B4-BE49-F238E27FC236}">
                  <a16:creationId xmlns:a16="http://schemas.microsoft.com/office/drawing/2014/main" id="{A35EE9D6-FCC0-4F48-8450-C4AA143A9525}"/>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36" name="isľîḑê">
              <a:extLst>
                <a:ext uri="{FF2B5EF4-FFF2-40B4-BE49-F238E27FC236}">
                  <a16:creationId xmlns:a16="http://schemas.microsoft.com/office/drawing/2014/main" id="{873BF608-A701-4266-A2C5-0648CD2958DB}"/>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8" name="图片 7">
            <a:extLst>
              <a:ext uri="{FF2B5EF4-FFF2-40B4-BE49-F238E27FC236}">
                <a16:creationId xmlns:a16="http://schemas.microsoft.com/office/drawing/2014/main" id="{C30EFC88-2534-4FF6-BC4E-E83839011031}"/>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8" name="文本框 127">
            <a:extLst>
              <a:ext uri="{FF2B5EF4-FFF2-40B4-BE49-F238E27FC236}">
                <a16:creationId xmlns:a16="http://schemas.microsoft.com/office/drawing/2014/main" id="{10EE3BFF-E147-44D2-B228-F139B68E258E}"/>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132" name="直接连接符 131">
            <a:extLst>
              <a:ext uri="{FF2B5EF4-FFF2-40B4-BE49-F238E27FC236}">
                <a16:creationId xmlns:a16="http://schemas.microsoft.com/office/drawing/2014/main" id="{2D117A5B-F91B-4BAC-A592-69D3219BA4A0}"/>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33" name="组合 132">
            <a:extLst>
              <a:ext uri="{FF2B5EF4-FFF2-40B4-BE49-F238E27FC236}">
                <a16:creationId xmlns:a16="http://schemas.microsoft.com/office/drawing/2014/main" id="{D36AF436-C4BF-4695-B2E5-BCFB2C611BD7}"/>
              </a:ext>
            </a:extLst>
          </p:cNvPr>
          <p:cNvGrpSpPr/>
          <p:nvPr userDrawn="1"/>
        </p:nvGrpSpPr>
        <p:grpSpPr>
          <a:xfrm>
            <a:off x="10672870" y="250062"/>
            <a:ext cx="913766" cy="457978"/>
            <a:chOff x="1585727" y="453077"/>
            <a:chExt cx="374706" cy="187802"/>
          </a:xfrm>
          <a:solidFill>
            <a:schemeClr val="accent1"/>
          </a:solidFill>
        </p:grpSpPr>
        <p:sp>
          <p:nvSpPr>
            <p:cNvPr id="134" name="îśliďe">
              <a:extLst>
                <a:ext uri="{FF2B5EF4-FFF2-40B4-BE49-F238E27FC236}">
                  <a16:creationId xmlns:a16="http://schemas.microsoft.com/office/drawing/2014/main" id="{C93BB563-22C3-4140-B0A5-A069AE18F799}"/>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35" name="íšḻíḍé">
              <a:extLst>
                <a:ext uri="{FF2B5EF4-FFF2-40B4-BE49-F238E27FC236}">
                  <a16:creationId xmlns:a16="http://schemas.microsoft.com/office/drawing/2014/main" id="{6B298E3B-33C9-4CC6-A1E3-C5445B7442C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36" name="ïṥḻïḓé">
              <a:extLst>
                <a:ext uri="{FF2B5EF4-FFF2-40B4-BE49-F238E27FC236}">
                  <a16:creationId xmlns:a16="http://schemas.microsoft.com/office/drawing/2014/main" id="{BE56E01C-E7E7-45A0-97AB-1367015205E2}"/>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37" name="î$ḷíḋè">
              <a:extLst>
                <a:ext uri="{FF2B5EF4-FFF2-40B4-BE49-F238E27FC236}">
                  <a16:creationId xmlns:a16="http://schemas.microsoft.com/office/drawing/2014/main" id="{636A2EF1-8CC6-47B7-A5FF-CD8D7550C77F}"/>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38" name="i$ḷiḍe">
              <a:extLst>
                <a:ext uri="{FF2B5EF4-FFF2-40B4-BE49-F238E27FC236}">
                  <a16:creationId xmlns:a16="http://schemas.microsoft.com/office/drawing/2014/main" id="{2A4C4910-7BF2-4A5C-B319-804E7E8D7CA2}"/>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39" name="ïṡļïdè">
              <a:extLst>
                <a:ext uri="{FF2B5EF4-FFF2-40B4-BE49-F238E27FC236}">
                  <a16:creationId xmlns:a16="http://schemas.microsoft.com/office/drawing/2014/main" id="{E0284FB4-BE8A-421E-92F2-50C4A0AD1867}"/>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40" name="íŝḻíḓê">
              <a:extLst>
                <a:ext uri="{FF2B5EF4-FFF2-40B4-BE49-F238E27FC236}">
                  <a16:creationId xmlns:a16="http://schemas.microsoft.com/office/drawing/2014/main" id="{C8C4CC9F-21A8-439B-9BA7-A3DAC8822D1C}"/>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41" name="isľîḑê">
              <a:extLst>
                <a:ext uri="{FF2B5EF4-FFF2-40B4-BE49-F238E27FC236}">
                  <a16:creationId xmlns:a16="http://schemas.microsoft.com/office/drawing/2014/main" id="{8020146A-7CA9-44FA-B3E3-A73F980F9590}"/>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42" name="椭圆 141">
            <a:extLst>
              <a:ext uri="{FF2B5EF4-FFF2-40B4-BE49-F238E27FC236}">
                <a16:creationId xmlns:a16="http://schemas.microsoft.com/office/drawing/2014/main" id="{937EC4AD-3F89-4347-9718-7AAFBC136826}"/>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占位符 163">
            <a:extLst>
              <a:ext uri="{FF2B5EF4-FFF2-40B4-BE49-F238E27FC236}">
                <a16:creationId xmlns:a16="http://schemas.microsoft.com/office/drawing/2014/main" id="{EB308FC3-6EC9-4C6F-B2B9-1B96AF1B8953}"/>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4"/>
          </p:nvPr>
        </p:nvSpPr>
        <p:spPr/>
        <p:txBody>
          <a:bodyPr/>
          <a:lstStyle/>
          <a:p>
            <a:endParaRPr lang="zh-CN" altLang="en-US"/>
          </a:p>
        </p:txBody>
      </p:sp>
      <p:sp>
        <p:nvSpPr>
          <p:cNvPr id="3" name="灯片编号占位符 2"/>
          <p:cNvSpPr>
            <a:spLocks noGrp="1"/>
          </p:cNvSpPr>
          <p:nvPr>
            <p:ph type="sldNum" sz="quarter" idx="15"/>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11399175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内容页4">
    <p:bg>
      <p:bgPr>
        <a:solidFill>
          <a:schemeClr val="bg1">
            <a:lumMod val="95000"/>
          </a:schemeClr>
        </a:solidFill>
        <a:effectLst/>
      </p:bgPr>
    </p:bg>
    <p:spTree>
      <p:nvGrpSpPr>
        <p:cNvPr id="1" name=""/>
        <p:cNvGrpSpPr/>
        <p:nvPr/>
      </p:nvGrpSpPr>
      <p:grpSpPr>
        <a:xfrm>
          <a:off x="0" y="0"/>
          <a:ext cx="0" cy="0"/>
          <a:chOff x="0" y="0"/>
          <a:chExt cx="0" cy="0"/>
        </a:xfrm>
      </p:grpSpPr>
      <p:sp>
        <p:nvSpPr>
          <p:cNvPr id="239" name="图片占位符 238">
            <a:extLst>
              <a:ext uri="{FF2B5EF4-FFF2-40B4-BE49-F238E27FC236}">
                <a16:creationId xmlns:a16="http://schemas.microsoft.com/office/drawing/2014/main" id="{8A69EB08-26F1-4505-AD10-D55783DF4CBF}"/>
              </a:ext>
            </a:extLst>
          </p:cNvPr>
          <p:cNvSpPr>
            <a:spLocks noGrp="1"/>
          </p:cNvSpPr>
          <p:nvPr>
            <p:ph type="pic" sz="quarter" idx="13"/>
          </p:nvPr>
        </p:nvSpPr>
        <p:spPr>
          <a:xfrm>
            <a:off x="1174811" y="1174568"/>
            <a:ext cx="9842379" cy="2138192"/>
          </a:xfrm>
          <a:custGeom>
            <a:avLst/>
            <a:gdLst>
              <a:gd name="connsiteX0" fmla="*/ 0 w 6248400"/>
              <a:gd name="connsiteY0" fmla="*/ 0 h 3873478"/>
              <a:gd name="connsiteX1" fmla="*/ 6248400 w 6248400"/>
              <a:gd name="connsiteY1" fmla="*/ 0 h 3873478"/>
              <a:gd name="connsiteX2" fmla="*/ 6248400 w 6248400"/>
              <a:gd name="connsiteY2" fmla="*/ 3873478 h 3873478"/>
              <a:gd name="connsiteX3" fmla="*/ 0 w 6248400"/>
              <a:gd name="connsiteY3" fmla="*/ 3873478 h 3873478"/>
            </a:gdLst>
            <a:ahLst/>
            <a:cxnLst>
              <a:cxn ang="0">
                <a:pos x="connsiteX0" y="connsiteY0"/>
              </a:cxn>
              <a:cxn ang="0">
                <a:pos x="connsiteX1" y="connsiteY1"/>
              </a:cxn>
              <a:cxn ang="0">
                <a:pos x="connsiteX2" y="connsiteY2"/>
              </a:cxn>
              <a:cxn ang="0">
                <a:pos x="connsiteX3" y="connsiteY3"/>
              </a:cxn>
            </a:cxnLst>
            <a:rect l="l" t="t" r="r" b="b"/>
            <a:pathLst>
              <a:path w="6248400" h="3873478">
                <a:moveTo>
                  <a:pt x="0" y="0"/>
                </a:moveTo>
                <a:lnTo>
                  <a:pt x="6248400" y="0"/>
                </a:lnTo>
                <a:lnTo>
                  <a:pt x="6248400" y="3873478"/>
                </a:lnTo>
                <a:lnTo>
                  <a:pt x="0" y="3873478"/>
                </a:lnTo>
                <a:close/>
              </a:path>
            </a:pathLst>
          </a:custGeom>
        </p:spPr>
        <p:txBody>
          <a:bodyPr wrap="square">
            <a:noAutofit/>
          </a:bodyPr>
          <a:lstStyle/>
          <a:p>
            <a:endParaRPr lang="zh-CN" altLang="en-US"/>
          </a:p>
        </p:txBody>
      </p:sp>
      <p:grpSp>
        <p:nvGrpSpPr>
          <p:cNvPr id="117" name="组合 116">
            <a:extLst>
              <a:ext uri="{FF2B5EF4-FFF2-40B4-BE49-F238E27FC236}">
                <a16:creationId xmlns:a16="http://schemas.microsoft.com/office/drawing/2014/main" id="{94CC6236-61EB-4E25-9D6E-7F83126FFF38}"/>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18" name="îśliďe">
              <a:extLst>
                <a:ext uri="{FF2B5EF4-FFF2-40B4-BE49-F238E27FC236}">
                  <a16:creationId xmlns:a16="http://schemas.microsoft.com/office/drawing/2014/main" id="{2FC88BF3-C225-4F75-BA5E-3F2F27D2D928}"/>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19" name="íšḻíḍé">
              <a:extLst>
                <a:ext uri="{FF2B5EF4-FFF2-40B4-BE49-F238E27FC236}">
                  <a16:creationId xmlns:a16="http://schemas.microsoft.com/office/drawing/2014/main" id="{32BF0898-2325-4C22-A03E-D9985288D8B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8C5428DA-2AB6-4F29-A8C2-B1055727A9A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3" name="î$ḷíḋè">
              <a:extLst>
                <a:ext uri="{FF2B5EF4-FFF2-40B4-BE49-F238E27FC236}">
                  <a16:creationId xmlns:a16="http://schemas.microsoft.com/office/drawing/2014/main" id="{CCBEDCFE-88A0-45B9-B5DC-3F3F047E29B7}"/>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4" name="i$ḷiḍe">
              <a:extLst>
                <a:ext uri="{FF2B5EF4-FFF2-40B4-BE49-F238E27FC236}">
                  <a16:creationId xmlns:a16="http://schemas.microsoft.com/office/drawing/2014/main" id="{D66A44B4-0D05-440A-AEBB-1EC11AFBD960}"/>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5" name="ïṡļïdè">
              <a:extLst>
                <a:ext uri="{FF2B5EF4-FFF2-40B4-BE49-F238E27FC236}">
                  <a16:creationId xmlns:a16="http://schemas.microsoft.com/office/drawing/2014/main" id="{070F000A-006F-4D17-BA18-F4C1004D8F7E}"/>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26" name="íŝḻíḓê">
              <a:extLst>
                <a:ext uri="{FF2B5EF4-FFF2-40B4-BE49-F238E27FC236}">
                  <a16:creationId xmlns:a16="http://schemas.microsoft.com/office/drawing/2014/main" id="{A35EE9D6-FCC0-4F48-8450-C4AA143A9525}"/>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36" name="isľîḑê">
              <a:extLst>
                <a:ext uri="{FF2B5EF4-FFF2-40B4-BE49-F238E27FC236}">
                  <a16:creationId xmlns:a16="http://schemas.microsoft.com/office/drawing/2014/main" id="{873BF608-A701-4266-A2C5-0648CD2958DB}"/>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8" name="图片 7">
            <a:extLst>
              <a:ext uri="{FF2B5EF4-FFF2-40B4-BE49-F238E27FC236}">
                <a16:creationId xmlns:a16="http://schemas.microsoft.com/office/drawing/2014/main" id="{C30EFC88-2534-4FF6-BC4E-E83839011031}"/>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8" name="文本框 127">
            <a:extLst>
              <a:ext uri="{FF2B5EF4-FFF2-40B4-BE49-F238E27FC236}">
                <a16:creationId xmlns:a16="http://schemas.microsoft.com/office/drawing/2014/main" id="{10EE3BFF-E147-44D2-B228-F139B68E258E}"/>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132" name="直接连接符 131">
            <a:extLst>
              <a:ext uri="{FF2B5EF4-FFF2-40B4-BE49-F238E27FC236}">
                <a16:creationId xmlns:a16="http://schemas.microsoft.com/office/drawing/2014/main" id="{2D117A5B-F91B-4BAC-A592-69D3219BA4A0}"/>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33" name="组合 132">
            <a:extLst>
              <a:ext uri="{FF2B5EF4-FFF2-40B4-BE49-F238E27FC236}">
                <a16:creationId xmlns:a16="http://schemas.microsoft.com/office/drawing/2014/main" id="{D36AF436-C4BF-4695-B2E5-BCFB2C611BD7}"/>
              </a:ext>
            </a:extLst>
          </p:cNvPr>
          <p:cNvGrpSpPr/>
          <p:nvPr userDrawn="1"/>
        </p:nvGrpSpPr>
        <p:grpSpPr>
          <a:xfrm>
            <a:off x="10672870" y="250062"/>
            <a:ext cx="913766" cy="457978"/>
            <a:chOff x="1585727" y="453077"/>
            <a:chExt cx="374706" cy="187802"/>
          </a:xfrm>
          <a:solidFill>
            <a:schemeClr val="accent1"/>
          </a:solidFill>
        </p:grpSpPr>
        <p:sp>
          <p:nvSpPr>
            <p:cNvPr id="134" name="îśliďe">
              <a:extLst>
                <a:ext uri="{FF2B5EF4-FFF2-40B4-BE49-F238E27FC236}">
                  <a16:creationId xmlns:a16="http://schemas.microsoft.com/office/drawing/2014/main" id="{C93BB563-22C3-4140-B0A5-A069AE18F799}"/>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35" name="íšḻíḍé">
              <a:extLst>
                <a:ext uri="{FF2B5EF4-FFF2-40B4-BE49-F238E27FC236}">
                  <a16:creationId xmlns:a16="http://schemas.microsoft.com/office/drawing/2014/main" id="{6B298E3B-33C9-4CC6-A1E3-C5445B7442C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36" name="ïṥḻïḓé">
              <a:extLst>
                <a:ext uri="{FF2B5EF4-FFF2-40B4-BE49-F238E27FC236}">
                  <a16:creationId xmlns:a16="http://schemas.microsoft.com/office/drawing/2014/main" id="{BE56E01C-E7E7-45A0-97AB-1367015205E2}"/>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37" name="î$ḷíḋè">
              <a:extLst>
                <a:ext uri="{FF2B5EF4-FFF2-40B4-BE49-F238E27FC236}">
                  <a16:creationId xmlns:a16="http://schemas.microsoft.com/office/drawing/2014/main" id="{636A2EF1-8CC6-47B7-A5FF-CD8D7550C77F}"/>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38" name="i$ḷiḍe">
              <a:extLst>
                <a:ext uri="{FF2B5EF4-FFF2-40B4-BE49-F238E27FC236}">
                  <a16:creationId xmlns:a16="http://schemas.microsoft.com/office/drawing/2014/main" id="{2A4C4910-7BF2-4A5C-B319-804E7E8D7CA2}"/>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39" name="ïṡļïdè">
              <a:extLst>
                <a:ext uri="{FF2B5EF4-FFF2-40B4-BE49-F238E27FC236}">
                  <a16:creationId xmlns:a16="http://schemas.microsoft.com/office/drawing/2014/main" id="{E0284FB4-BE8A-421E-92F2-50C4A0AD1867}"/>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40" name="íŝḻíḓê">
              <a:extLst>
                <a:ext uri="{FF2B5EF4-FFF2-40B4-BE49-F238E27FC236}">
                  <a16:creationId xmlns:a16="http://schemas.microsoft.com/office/drawing/2014/main" id="{C8C4CC9F-21A8-439B-9BA7-A3DAC8822D1C}"/>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41" name="isľîḑê">
              <a:extLst>
                <a:ext uri="{FF2B5EF4-FFF2-40B4-BE49-F238E27FC236}">
                  <a16:creationId xmlns:a16="http://schemas.microsoft.com/office/drawing/2014/main" id="{8020146A-7CA9-44FA-B3E3-A73F980F9590}"/>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42" name="椭圆 141">
            <a:extLst>
              <a:ext uri="{FF2B5EF4-FFF2-40B4-BE49-F238E27FC236}">
                <a16:creationId xmlns:a16="http://schemas.microsoft.com/office/drawing/2014/main" id="{937EC4AD-3F89-4347-9718-7AAFBC136826}"/>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占位符 163">
            <a:extLst>
              <a:ext uri="{FF2B5EF4-FFF2-40B4-BE49-F238E27FC236}">
                <a16:creationId xmlns:a16="http://schemas.microsoft.com/office/drawing/2014/main" id="{EB308FC3-6EC9-4C6F-B2B9-1B96AF1B8953}"/>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4"/>
          </p:nvPr>
        </p:nvSpPr>
        <p:spPr/>
        <p:txBody>
          <a:bodyPr/>
          <a:lstStyle/>
          <a:p>
            <a:endParaRPr lang="zh-CN" altLang="en-US"/>
          </a:p>
        </p:txBody>
      </p:sp>
      <p:sp>
        <p:nvSpPr>
          <p:cNvPr id="3" name="灯片编号占位符 2"/>
          <p:cNvSpPr>
            <a:spLocks noGrp="1"/>
          </p:cNvSpPr>
          <p:nvPr>
            <p:ph type="sldNum" sz="quarter" idx="15"/>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32798688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5">
    <p:bg>
      <p:bgPr>
        <a:solidFill>
          <a:schemeClr val="bg1">
            <a:lumMod val="95000"/>
          </a:schemeClr>
        </a:solidFill>
        <a:effectLst/>
      </p:bgPr>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192C144-F896-408F-9E4C-6207005F0AF5}"/>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7" name="图片占位符 124">
            <a:extLst>
              <a:ext uri="{FF2B5EF4-FFF2-40B4-BE49-F238E27FC236}">
                <a16:creationId xmlns:a16="http://schemas.microsoft.com/office/drawing/2014/main" id="{4EC0E6CB-8106-4501-8D58-470EE14DA598}"/>
              </a:ext>
            </a:extLst>
          </p:cNvPr>
          <p:cNvSpPr>
            <a:spLocks noGrp="1"/>
          </p:cNvSpPr>
          <p:nvPr>
            <p:ph type="pic" sz="quarter" idx="14"/>
          </p:nvPr>
        </p:nvSpPr>
        <p:spPr>
          <a:xfrm>
            <a:off x="8098900" y="3541175"/>
            <a:ext cx="34200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grpSp>
        <p:nvGrpSpPr>
          <p:cNvPr id="119" name="组合 118">
            <a:extLst>
              <a:ext uri="{FF2B5EF4-FFF2-40B4-BE49-F238E27FC236}">
                <a16:creationId xmlns:a16="http://schemas.microsoft.com/office/drawing/2014/main" id="{7283B7C2-46A6-4BEB-B5AC-A5E1385D9C2F}"/>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20" name="îśliďe">
              <a:extLst>
                <a:ext uri="{FF2B5EF4-FFF2-40B4-BE49-F238E27FC236}">
                  <a16:creationId xmlns:a16="http://schemas.microsoft.com/office/drawing/2014/main" id="{878760DE-D1D8-41C6-8A23-DC68EAFFC56A}"/>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1" name="íšḻíḍé">
              <a:extLst>
                <a:ext uri="{FF2B5EF4-FFF2-40B4-BE49-F238E27FC236}">
                  <a16:creationId xmlns:a16="http://schemas.microsoft.com/office/drawing/2014/main" id="{F569D03C-5821-4B94-8431-401DA595DF7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4FF4B1F1-92F5-41F8-841F-58DC3DD48FD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3" name="î$ḷíḋè">
              <a:extLst>
                <a:ext uri="{FF2B5EF4-FFF2-40B4-BE49-F238E27FC236}">
                  <a16:creationId xmlns:a16="http://schemas.microsoft.com/office/drawing/2014/main" id="{4BD1A81A-0D75-477D-8A4A-B652054AEB06}"/>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4" name="i$ḷiḍe">
              <a:extLst>
                <a:ext uri="{FF2B5EF4-FFF2-40B4-BE49-F238E27FC236}">
                  <a16:creationId xmlns:a16="http://schemas.microsoft.com/office/drawing/2014/main" id="{E79DB84B-BBF4-4833-AC09-6CADC8E6CAD4}"/>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6" name="ïṡļïdè">
              <a:extLst>
                <a:ext uri="{FF2B5EF4-FFF2-40B4-BE49-F238E27FC236}">
                  <a16:creationId xmlns:a16="http://schemas.microsoft.com/office/drawing/2014/main" id="{B8A271C9-7459-4BAD-AADA-C2522628FFF7}"/>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27" name="íŝḻíḓê">
              <a:extLst>
                <a:ext uri="{FF2B5EF4-FFF2-40B4-BE49-F238E27FC236}">
                  <a16:creationId xmlns:a16="http://schemas.microsoft.com/office/drawing/2014/main" id="{55C8CB2E-955E-4AF2-A3FD-EBF163F8241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28" name="isľîḑê">
              <a:extLst>
                <a:ext uri="{FF2B5EF4-FFF2-40B4-BE49-F238E27FC236}">
                  <a16:creationId xmlns:a16="http://schemas.microsoft.com/office/drawing/2014/main" id="{097F367B-1F70-420C-805C-7AD610AE5340}"/>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25" name="图片占位符 124">
            <a:extLst>
              <a:ext uri="{FF2B5EF4-FFF2-40B4-BE49-F238E27FC236}">
                <a16:creationId xmlns:a16="http://schemas.microsoft.com/office/drawing/2014/main" id="{80BFEFC6-E2C1-4DD6-BE09-62D389B614BB}"/>
              </a:ext>
            </a:extLst>
          </p:cNvPr>
          <p:cNvSpPr>
            <a:spLocks noGrp="1"/>
          </p:cNvSpPr>
          <p:nvPr>
            <p:ph type="pic" sz="quarter" idx="13"/>
          </p:nvPr>
        </p:nvSpPr>
        <p:spPr>
          <a:xfrm>
            <a:off x="671114" y="1018790"/>
            <a:ext cx="34200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sp>
        <p:nvSpPr>
          <p:cNvPr id="358" name="文本框 357">
            <a:extLst>
              <a:ext uri="{FF2B5EF4-FFF2-40B4-BE49-F238E27FC236}">
                <a16:creationId xmlns:a16="http://schemas.microsoft.com/office/drawing/2014/main" id="{A0A53755-55A2-4E1D-B804-B0D30B97BA77}"/>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62" name="直接连接符 361">
            <a:extLst>
              <a:ext uri="{FF2B5EF4-FFF2-40B4-BE49-F238E27FC236}">
                <a16:creationId xmlns:a16="http://schemas.microsoft.com/office/drawing/2014/main" id="{81F38FCA-1C0E-459B-8357-F54419C17E79}"/>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63" name="组合 362">
            <a:extLst>
              <a:ext uri="{FF2B5EF4-FFF2-40B4-BE49-F238E27FC236}">
                <a16:creationId xmlns:a16="http://schemas.microsoft.com/office/drawing/2014/main" id="{8FA3433B-F3E6-4385-B18F-C9D5DA639826}"/>
              </a:ext>
            </a:extLst>
          </p:cNvPr>
          <p:cNvGrpSpPr/>
          <p:nvPr userDrawn="1"/>
        </p:nvGrpSpPr>
        <p:grpSpPr>
          <a:xfrm>
            <a:off x="10672870" y="250062"/>
            <a:ext cx="913766" cy="457978"/>
            <a:chOff x="1585727" y="453077"/>
            <a:chExt cx="374706" cy="187802"/>
          </a:xfrm>
          <a:solidFill>
            <a:schemeClr val="accent1"/>
          </a:solidFill>
        </p:grpSpPr>
        <p:sp>
          <p:nvSpPr>
            <p:cNvPr id="364" name="îśliďe">
              <a:extLst>
                <a:ext uri="{FF2B5EF4-FFF2-40B4-BE49-F238E27FC236}">
                  <a16:creationId xmlns:a16="http://schemas.microsoft.com/office/drawing/2014/main" id="{A5417669-9AFE-48F0-A0BD-E8518BBB6FB6}"/>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65" name="íšḻíḍé">
              <a:extLst>
                <a:ext uri="{FF2B5EF4-FFF2-40B4-BE49-F238E27FC236}">
                  <a16:creationId xmlns:a16="http://schemas.microsoft.com/office/drawing/2014/main" id="{B7330DAC-0EF1-43E8-B1E1-D9C610E3F8CB}"/>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66" name="ïṥḻïḓé">
              <a:extLst>
                <a:ext uri="{FF2B5EF4-FFF2-40B4-BE49-F238E27FC236}">
                  <a16:creationId xmlns:a16="http://schemas.microsoft.com/office/drawing/2014/main" id="{C3EBF344-A51F-4914-9329-9920AB799E0D}"/>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67" name="î$ḷíḋè">
              <a:extLst>
                <a:ext uri="{FF2B5EF4-FFF2-40B4-BE49-F238E27FC236}">
                  <a16:creationId xmlns:a16="http://schemas.microsoft.com/office/drawing/2014/main" id="{8A6E2F59-125A-4898-98C4-8685FA470631}"/>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68" name="i$ḷiḍe">
              <a:extLst>
                <a:ext uri="{FF2B5EF4-FFF2-40B4-BE49-F238E27FC236}">
                  <a16:creationId xmlns:a16="http://schemas.microsoft.com/office/drawing/2014/main" id="{F9D97F71-D35D-4E7F-977D-4A1A52DF6D34}"/>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69" name="ïṡļïdè">
              <a:extLst>
                <a:ext uri="{FF2B5EF4-FFF2-40B4-BE49-F238E27FC236}">
                  <a16:creationId xmlns:a16="http://schemas.microsoft.com/office/drawing/2014/main" id="{7A86ABD0-C930-44F9-B30F-8BA21EBB9CF5}"/>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70" name="íŝḻíḓê">
              <a:extLst>
                <a:ext uri="{FF2B5EF4-FFF2-40B4-BE49-F238E27FC236}">
                  <a16:creationId xmlns:a16="http://schemas.microsoft.com/office/drawing/2014/main" id="{5277F4CE-21DE-4944-B0EC-A4FD9622F7B0}"/>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71" name="isľîḑê">
              <a:extLst>
                <a:ext uri="{FF2B5EF4-FFF2-40B4-BE49-F238E27FC236}">
                  <a16:creationId xmlns:a16="http://schemas.microsoft.com/office/drawing/2014/main" id="{44118A47-9949-4AC7-85C2-70458D9605B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2" name="椭圆 371">
            <a:extLst>
              <a:ext uri="{FF2B5EF4-FFF2-40B4-BE49-F238E27FC236}">
                <a16:creationId xmlns:a16="http://schemas.microsoft.com/office/drawing/2014/main" id="{A284A802-4B01-4ECA-9B1C-BFB63EDA1912}"/>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文本占位符 163">
            <a:extLst>
              <a:ext uri="{FF2B5EF4-FFF2-40B4-BE49-F238E27FC236}">
                <a16:creationId xmlns:a16="http://schemas.microsoft.com/office/drawing/2014/main" id="{60C89BBD-9E10-4FB1-A5E4-429E78EB2467}"/>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3" name="灯片编号占位符 2"/>
          <p:cNvSpPr>
            <a:spLocks noGrp="1"/>
          </p:cNvSpPr>
          <p:nvPr>
            <p:ph type="sldNum" sz="quarter" idx="16"/>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4113822759"/>
      </p:ext>
    </p:extLst>
  </p:cSld>
  <p:clrMapOvr>
    <a:masterClrMapping/>
  </p:clrMapOvr>
  <p:extLst>
    <p:ext uri="{DCECCB84-F9BA-43D5-87BE-67443E8EF086}">
      <p15:sldGuideLst xmlns:p15="http://schemas.microsoft.com/office/powerpoint/2012/main">
        <p15:guide id="1" orient="horz" pos="3612" userDrawn="1">
          <p15:clr>
            <a:srgbClr val="FBAE40"/>
          </p15:clr>
        </p15:guide>
        <p15:guide id="2" orient="horz" pos="1003" userDrawn="1">
          <p15:clr>
            <a:srgbClr val="FBAE40"/>
          </p15:clr>
        </p15:guide>
        <p15:guide id="3" pos="6856" userDrawn="1">
          <p15:clr>
            <a:srgbClr val="FBAE40"/>
          </p15:clr>
        </p15:guide>
        <p15:guide id="4" pos="82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6">
    <p:bg>
      <p:bgPr>
        <a:solidFill>
          <a:schemeClr val="bg1">
            <a:lumMod val="95000"/>
          </a:schemeClr>
        </a:solidFill>
        <a:effectLst/>
      </p:bgPr>
    </p:bg>
    <p:spTree>
      <p:nvGrpSpPr>
        <p:cNvPr id="1" name=""/>
        <p:cNvGrpSpPr/>
        <p:nvPr/>
      </p:nvGrpSpPr>
      <p:grpSpPr>
        <a:xfrm>
          <a:off x="0" y="0"/>
          <a:ext cx="0" cy="0"/>
          <a:chOff x="0" y="0"/>
          <a:chExt cx="0" cy="0"/>
        </a:xfrm>
      </p:grpSpPr>
      <p:grpSp>
        <p:nvGrpSpPr>
          <p:cNvPr id="119" name="组合 118">
            <a:extLst>
              <a:ext uri="{FF2B5EF4-FFF2-40B4-BE49-F238E27FC236}">
                <a16:creationId xmlns:a16="http://schemas.microsoft.com/office/drawing/2014/main" id="{BD5C76CF-4CDC-4FD8-A406-830D350F437E}"/>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20" name="îśliďe">
              <a:extLst>
                <a:ext uri="{FF2B5EF4-FFF2-40B4-BE49-F238E27FC236}">
                  <a16:creationId xmlns:a16="http://schemas.microsoft.com/office/drawing/2014/main" id="{E3882706-BB29-4E07-A145-5DFCBFFC456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1" name="íšḻíḍé">
              <a:extLst>
                <a:ext uri="{FF2B5EF4-FFF2-40B4-BE49-F238E27FC236}">
                  <a16:creationId xmlns:a16="http://schemas.microsoft.com/office/drawing/2014/main" id="{AD9AEBDF-50AA-4D63-A14E-DCA4735C40E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EC204F16-5232-4172-974D-62E6186D2E6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4" name="î$ḷíḋè">
              <a:extLst>
                <a:ext uri="{FF2B5EF4-FFF2-40B4-BE49-F238E27FC236}">
                  <a16:creationId xmlns:a16="http://schemas.microsoft.com/office/drawing/2014/main" id="{AC4E9B26-CB96-4BB8-A683-B753C07C119D}"/>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34" name="i$ḷiḍe">
              <a:extLst>
                <a:ext uri="{FF2B5EF4-FFF2-40B4-BE49-F238E27FC236}">
                  <a16:creationId xmlns:a16="http://schemas.microsoft.com/office/drawing/2014/main" id="{62854164-A400-44D7-B761-D29DB4C51B46}"/>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35" name="ïṡļïdè">
              <a:extLst>
                <a:ext uri="{FF2B5EF4-FFF2-40B4-BE49-F238E27FC236}">
                  <a16:creationId xmlns:a16="http://schemas.microsoft.com/office/drawing/2014/main" id="{D71DCA37-E7DF-4535-990A-6F6DFE5BA396}"/>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236" name="íŝḻíḓê">
              <a:extLst>
                <a:ext uri="{FF2B5EF4-FFF2-40B4-BE49-F238E27FC236}">
                  <a16:creationId xmlns:a16="http://schemas.microsoft.com/office/drawing/2014/main" id="{5724839E-6F5D-48A1-8DF6-326528C7BBC1}"/>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37" name="isľîḑê">
              <a:extLst>
                <a:ext uri="{FF2B5EF4-FFF2-40B4-BE49-F238E27FC236}">
                  <a16:creationId xmlns:a16="http://schemas.microsoft.com/office/drawing/2014/main" id="{B378591A-9AE4-4B26-BE7E-585CD910AB15}"/>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0" name="图片 9">
            <a:extLst>
              <a:ext uri="{FF2B5EF4-FFF2-40B4-BE49-F238E27FC236}">
                <a16:creationId xmlns:a16="http://schemas.microsoft.com/office/drawing/2014/main" id="{3AA34879-E01F-41E6-8063-BF8956F595A4}"/>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3" name="图片占位符 122">
            <a:extLst>
              <a:ext uri="{FF2B5EF4-FFF2-40B4-BE49-F238E27FC236}">
                <a16:creationId xmlns:a16="http://schemas.microsoft.com/office/drawing/2014/main" id="{3260EEBE-2FE7-4DB6-A8B8-D2754C332572}"/>
              </a:ext>
            </a:extLst>
          </p:cNvPr>
          <p:cNvSpPr>
            <a:spLocks noGrp="1"/>
          </p:cNvSpPr>
          <p:nvPr>
            <p:ph type="pic" sz="quarter" idx="13"/>
          </p:nvPr>
        </p:nvSpPr>
        <p:spPr>
          <a:xfrm>
            <a:off x="4270744" y="1603744"/>
            <a:ext cx="3650512" cy="3650512"/>
          </a:xfrm>
          <a:custGeom>
            <a:avLst/>
            <a:gdLst>
              <a:gd name="connsiteX0" fmla="*/ 1825256 w 3650512"/>
              <a:gd name="connsiteY0" fmla="*/ 967751 h 3650512"/>
              <a:gd name="connsiteX1" fmla="*/ 967751 w 3650512"/>
              <a:gd name="connsiteY1" fmla="*/ 1825256 h 3650512"/>
              <a:gd name="connsiteX2" fmla="*/ 1825256 w 3650512"/>
              <a:gd name="connsiteY2" fmla="*/ 2682761 h 3650512"/>
              <a:gd name="connsiteX3" fmla="*/ 2682761 w 3650512"/>
              <a:gd name="connsiteY3" fmla="*/ 1825256 h 3650512"/>
              <a:gd name="connsiteX4" fmla="*/ 1825256 w 3650512"/>
              <a:gd name="connsiteY4" fmla="*/ 967751 h 3650512"/>
              <a:gd name="connsiteX5" fmla="*/ 1825256 w 3650512"/>
              <a:gd name="connsiteY5" fmla="*/ 0 h 3650512"/>
              <a:gd name="connsiteX6" fmla="*/ 3650512 w 3650512"/>
              <a:gd name="connsiteY6" fmla="*/ 1825256 h 3650512"/>
              <a:gd name="connsiteX7" fmla="*/ 1825256 w 3650512"/>
              <a:gd name="connsiteY7" fmla="*/ 3650512 h 3650512"/>
              <a:gd name="connsiteX8" fmla="*/ 0 w 3650512"/>
              <a:gd name="connsiteY8" fmla="*/ 1825256 h 3650512"/>
              <a:gd name="connsiteX9" fmla="*/ 1825256 w 3650512"/>
              <a:gd name="connsiteY9" fmla="*/ 0 h 365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0512" h="3650512">
                <a:moveTo>
                  <a:pt x="1825256" y="967751"/>
                </a:moveTo>
                <a:cubicBezTo>
                  <a:pt x="1351669" y="967751"/>
                  <a:pt x="967751" y="1351669"/>
                  <a:pt x="967751" y="1825256"/>
                </a:cubicBezTo>
                <a:cubicBezTo>
                  <a:pt x="967751" y="2298843"/>
                  <a:pt x="1351669" y="2682761"/>
                  <a:pt x="1825256" y="2682761"/>
                </a:cubicBezTo>
                <a:cubicBezTo>
                  <a:pt x="2298843" y="2682761"/>
                  <a:pt x="2682761" y="2298843"/>
                  <a:pt x="2682761" y="1825256"/>
                </a:cubicBezTo>
                <a:cubicBezTo>
                  <a:pt x="2682761" y="1351669"/>
                  <a:pt x="2298843" y="967751"/>
                  <a:pt x="1825256" y="967751"/>
                </a:cubicBezTo>
                <a:close/>
                <a:moveTo>
                  <a:pt x="1825256" y="0"/>
                </a:moveTo>
                <a:cubicBezTo>
                  <a:pt x="2833317" y="0"/>
                  <a:pt x="3650512" y="817195"/>
                  <a:pt x="3650512" y="1825256"/>
                </a:cubicBezTo>
                <a:cubicBezTo>
                  <a:pt x="3650512" y="2833317"/>
                  <a:pt x="2833317" y="3650512"/>
                  <a:pt x="1825256" y="3650512"/>
                </a:cubicBezTo>
                <a:cubicBezTo>
                  <a:pt x="817195" y="3650512"/>
                  <a:pt x="0" y="2833317"/>
                  <a:pt x="0" y="1825256"/>
                </a:cubicBezTo>
                <a:cubicBezTo>
                  <a:pt x="0" y="817195"/>
                  <a:pt x="817195" y="0"/>
                  <a:pt x="1825256" y="0"/>
                </a:cubicBezTo>
                <a:close/>
              </a:path>
            </a:pathLst>
          </a:custGeom>
        </p:spPr>
        <p:txBody>
          <a:bodyPr wrap="square">
            <a:noAutofit/>
          </a:bodyPr>
          <a:lstStyle/>
          <a:p>
            <a:endParaRPr lang="zh-CN" altLang="en-US"/>
          </a:p>
        </p:txBody>
      </p:sp>
      <p:sp>
        <p:nvSpPr>
          <p:cNvPr id="345" name="文本框 344">
            <a:extLst>
              <a:ext uri="{FF2B5EF4-FFF2-40B4-BE49-F238E27FC236}">
                <a16:creationId xmlns:a16="http://schemas.microsoft.com/office/drawing/2014/main" id="{1FFB2C88-BB5C-4847-85CC-F02F1B8BE46B}"/>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49" name="直接连接符 348">
            <a:extLst>
              <a:ext uri="{FF2B5EF4-FFF2-40B4-BE49-F238E27FC236}">
                <a16:creationId xmlns:a16="http://schemas.microsoft.com/office/drawing/2014/main" id="{F8273BDA-C3B7-4CD5-B30F-84054671F1E3}"/>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50" name="组合 349">
            <a:extLst>
              <a:ext uri="{FF2B5EF4-FFF2-40B4-BE49-F238E27FC236}">
                <a16:creationId xmlns:a16="http://schemas.microsoft.com/office/drawing/2014/main" id="{62DA841C-B0FC-441D-B6FA-3A76735A2352}"/>
              </a:ext>
            </a:extLst>
          </p:cNvPr>
          <p:cNvGrpSpPr/>
          <p:nvPr userDrawn="1"/>
        </p:nvGrpSpPr>
        <p:grpSpPr>
          <a:xfrm>
            <a:off x="10672870" y="250062"/>
            <a:ext cx="913766" cy="457978"/>
            <a:chOff x="1585727" y="453077"/>
            <a:chExt cx="374706" cy="187802"/>
          </a:xfrm>
          <a:solidFill>
            <a:schemeClr val="accent1"/>
          </a:solidFill>
        </p:grpSpPr>
        <p:sp>
          <p:nvSpPr>
            <p:cNvPr id="351" name="îśliďe">
              <a:extLst>
                <a:ext uri="{FF2B5EF4-FFF2-40B4-BE49-F238E27FC236}">
                  <a16:creationId xmlns:a16="http://schemas.microsoft.com/office/drawing/2014/main" id="{58321EF8-4CCC-4EE9-8F7E-019429227CA3}"/>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52" name="íšḻíḍé">
              <a:extLst>
                <a:ext uri="{FF2B5EF4-FFF2-40B4-BE49-F238E27FC236}">
                  <a16:creationId xmlns:a16="http://schemas.microsoft.com/office/drawing/2014/main" id="{36263F3B-D078-4D23-B157-E102609A9DD0}"/>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53" name="ïṥḻïḓé">
              <a:extLst>
                <a:ext uri="{FF2B5EF4-FFF2-40B4-BE49-F238E27FC236}">
                  <a16:creationId xmlns:a16="http://schemas.microsoft.com/office/drawing/2014/main" id="{69F05112-281F-497F-AE2F-C0E02BC0D4D1}"/>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4" name="î$ḷíḋè">
              <a:extLst>
                <a:ext uri="{FF2B5EF4-FFF2-40B4-BE49-F238E27FC236}">
                  <a16:creationId xmlns:a16="http://schemas.microsoft.com/office/drawing/2014/main" id="{04E03DD5-9A0D-4AA0-A2F1-11042A90817F}"/>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5" name="i$ḷiḍe">
              <a:extLst>
                <a:ext uri="{FF2B5EF4-FFF2-40B4-BE49-F238E27FC236}">
                  <a16:creationId xmlns:a16="http://schemas.microsoft.com/office/drawing/2014/main" id="{4B77F4C5-E3AE-4169-B878-DB12C4676DA5}"/>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6" name="ïṡļïdè">
              <a:extLst>
                <a:ext uri="{FF2B5EF4-FFF2-40B4-BE49-F238E27FC236}">
                  <a16:creationId xmlns:a16="http://schemas.microsoft.com/office/drawing/2014/main" id="{D45A3C55-694A-4013-8AC2-95CC4607B7BE}"/>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7" name="íŝḻíḓê">
              <a:extLst>
                <a:ext uri="{FF2B5EF4-FFF2-40B4-BE49-F238E27FC236}">
                  <a16:creationId xmlns:a16="http://schemas.microsoft.com/office/drawing/2014/main" id="{76DDA1F3-1FE3-4894-B220-B479D05C30BB}"/>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8" name="isľîḑê">
              <a:extLst>
                <a:ext uri="{FF2B5EF4-FFF2-40B4-BE49-F238E27FC236}">
                  <a16:creationId xmlns:a16="http://schemas.microsoft.com/office/drawing/2014/main" id="{D6D22BCB-DDCB-4BB2-A677-40B58CFB03EE}"/>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9" name="椭圆 358">
            <a:extLst>
              <a:ext uri="{FF2B5EF4-FFF2-40B4-BE49-F238E27FC236}">
                <a16:creationId xmlns:a16="http://schemas.microsoft.com/office/drawing/2014/main" id="{0DED06CF-8729-484D-A57D-ABDB2CE2B471}"/>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0" name="文本占位符 163">
            <a:extLst>
              <a:ext uri="{FF2B5EF4-FFF2-40B4-BE49-F238E27FC236}">
                <a16:creationId xmlns:a16="http://schemas.microsoft.com/office/drawing/2014/main" id="{1018FF4D-35C8-42BF-BBB9-05C28B084777}"/>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4"/>
          </p:nvPr>
        </p:nvSpPr>
        <p:spPr/>
        <p:txBody>
          <a:bodyPr/>
          <a:lstStyle/>
          <a:p>
            <a:endParaRPr lang="zh-CN" altLang="en-US"/>
          </a:p>
        </p:txBody>
      </p:sp>
      <p:sp>
        <p:nvSpPr>
          <p:cNvPr id="3" name="灯片编号占位符 2"/>
          <p:cNvSpPr>
            <a:spLocks noGrp="1"/>
          </p:cNvSpPr>
          <p:nvPr>
            <p:ph type="sldNum" sz="quarter" idx="15"/>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24718610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7">
    <p:bg>
      <p:bgPr>
        <a:solidFill>
          <a:schemeClr val="bg1">
            <a:lumMod val="95000"/>
          </a:schemeClr>
        </a:solidFill>
        <a:effectLst/>
      </p:bgPr>
    </p:bg>
    <p:spTree>
      <p:nvGrpSpPr>
        <p:cNvPr id="1" name=""/>
        <p:cNvGrpSpPr/>
        <p:nvPr/>
      </p:nvGrpSpPr>
      <p:grpSpPr>
        <a:xfrm>
          <a:off x="0" y="0"/>
          <a:ext cx="0" cy="0"/>
          <a:chOff x="0" y="0"/>
          <a:chExt cx="0" cy="0"/>
        </a:xfrm>
      </p:grpSpPr>
      <p:grpSp>
        <p:nvGrpSpPr>
          <p:cNvPr id="122" name="组合 121">
            <a:extLst>
              <a:ext uri="{FF2B5EF4-FFF2-40B4-BE49-F238E27FC236}">
                <a16:creationId xmlns:a16="http://schemas.microsoft.com/office/drawing/2014/main" id="{74D0CD4D-7CB3-4422-A61F-989D7C40ED76}"/>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23" name="îśliďe">
              <a:extLst>
                <a:ext uri="{FF2B5EF4-FFF2-40B4-BE49-F238E27FC236}">
                  <a16:creationId xmlns:a16="http://schemas.microsoft.com/office/drawing/2014/main" id="{B16A8DA4-F0AB-4CE1-B842-2A845ACE558F}"/>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4" name="íšḻíḍé">
              <a:extLst>
                <a:ext uri="{FF2B5EF4-FFF2-40B4-BE49-F238E27FC236}">
                  <a16:creationId xmlns:a16="http://schemas.microsoft.com/office/drawing/2014/main" id="{47557DD7-75AC-4164-AA80-13DD4BC67C35}"/>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5" name="ïṥḻïḓé">
              <a:extLst>
                <a:ext uri="{FF2B5EF4-FFF2-40B4-BE49-F238E27FC236}">
                  <a16:creationId xmlns:a16="http://schemas.microsoft.com/office/drawing/2014/main" id="{B92DE3AC-FC3B-4466-AE74-CE413292AD0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6" name="î$ḷíḋè">
              <a:extLst>
                <a:ext uri="{FF2B5EF4-FFF2-40B4-BE49-F238E27FC236}">
                  <a16:creationId xmlns:a16="http://schemas.microsoft.com/office/drawing/2014/main" id="{3CB510D1-98F3-45C4-B84A-6EE3B7E03635}"/>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7" name="i$ḷiḍe">
              <a:extLst>
                <a:ext uri="{FF2B5EF4-FFF2-40B4-BE49-F238E27FC236}">
                  <a16:creationId xmlns:a16="http://schemas.microsoft.com/office/drawing/2014/main" id="{5B994F86-3CBE-47A4-A838-7F739CB8258F}"/>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8" name="ïṡļïdè">
              <a:extLst>
                <a:ext uri="{FF2B5EF4-FFF2-40B4-BE49-F238E27FC236}">
                  <a16:creationId xmlns:a16="http://schemas.microsoft.com/office/drawing/2014/main" id="{B754AC3A-C994-4AE4-BD3B-1EA10B8023A9}"/>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30" name="íŝḻíḓê">
              <a:extLst>
                <a:ext uri="{FF2B5EF4-FFF2-40B4-BE49-F238E27FC236}">
                  <a16:creationId xmlns:a16="http://schemas.microsoft.com/office/drawing/2014/main" id="{00DF682D-4207-4BB5-99C5-00F91E3C37FA}"/>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31" name="isľîḑê">
              <a:extLst>
                <a:ext uri="{FF2B5EF4-FFF2-40B4-BE49-F238E27FC236}">
                  <a16:creationId xmlns:a16="http://schemas.microsoft.com/office/drawing/2014/main" id="{63856FA2-6AA1-4491-AA4B-C527877B3257}"/>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8" name="图片 7">
            <a:extLst>
              <a:ext uri="{FF2B5EF4-FFF2-40B4-BE49-F238E27FC236}">
                <a16:creationId xmlns:a16="http://schemas.microsoft.com/office/drawing/2014/main" id="{7FE8FDFB-689F-45C3-AB73-230F8D7BB489}"/>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62" name="文本框 361">
            <a:extLst>
              <a:ext uri="{FF2B5EF4-FFF2-40B4-BE49-F238E27FC236}">
                <a16:creationId xmlns:a16="http://schemas.microsoft.com/office/drawing/2014/main" id="{94D3B23F-5A5E-4553-88B8-1DA9EE1E9565}"/>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66" name="直接连接符 365">
            <a:extLst>
              <a:ext uri="{FF2B5EF4-FFF2-40B4-BE49-F238E27FC236}">
                <a16:creationId xmlns:a16="http://schemas.microsoft.com/office/drawing/2014/main" id="{9C6C8BDF-2D7C-473D-B458-53FCC2B52C1C}"/>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67" name="组合 366">
            <a:extLst>
              <a:ext uri="{FF2B5EF4-FFF2-40B4-BE49-F238E27FC236}">
                <a16:creationId xmlns:a16="http://schemas.microsoft.com/office/drawing/2014/main" id="{D5A00397-205D-4024-B3B1-D6D628207BA2}"/>
              </a:ext>
            </a:extLst>
          </p:cNvPr>
          <p:cNvGrpSpPr/>
          <p:nvPr userDrawn="1"/>
        </p:nvGrpSpPr>
        <p:grpSpPr>
          <a:xfrm>
            <a:off x="10672870" y="250062"/>
            <a:ext cx="913766" cy="457978"/>
            <a:chOff x="1585727" y="453077"/>
            <a:chExt cx="374706" cy="187802"/>
          </a:xfrm>
          <a:solidFill>
            <a:schemeClr val="accent1"/>
          </a:solidFill>
        </p:grpSpPr>
        <p:sp>
          <p:nvSpPr>
            <p:cNvPr id="368" name="îśliďe">
              <a:extLst>
                <a:ext uri="{FF2B5EF4-FFF2-40B4-BE49-F238E27FC236}">
                  <a16:creationId xmlns:a16="http://schemas.microsoft.com/office/drawing/2014/main" id="{C2AC93F6-7EF1-4C7C-90AF-A2B433CD135D}"/>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69" name="íšḻíḍé">
              <a:extLst>
                <a:ext uri="{FF2B5EF4-FFF2-40B4-BE49-F238E27FC236}">
                  <a16:creationId xmlns:a16="http://schemas.microsoft.com/office/drawing/2014/main" id="{2FAD104F-A021-4581-B7EE-1376C48161F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0" name="ïṥḻïḓé">
              <a:extLst>
                <a:ext uri="{FF2B5EF4-FFF2-40B4-BE49-F238E27FC236}">
                  <a16:creationId xmlns:a16="http://schemas.microsoft.com/office/drawing/2014/main" id="{8EA3C0BA-83C9-406A-85C7-DF222813583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71" name="î$ḷíḋè">
              <a:extLst>
                <a:ext uri="{FF2B5EF4-FFF2-40B4-BE49-F238E27FC236}">
                  <a16:creationId xmlns:a16="http://schemas.microsoft.com/office/drawing/2014/main" id="{D6521A6E-C7B6-4BA5-B4FD-80E746A18AB8}"/>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72" name="i$ḷiḍe">
              <a:extLst>
                <a:ext uri="{FF2B5EF4-FFF2-40B4-BE49-F238E27FC236}">
                  <a16:creationId xmlns:a16="http://schemas.microsoft.com/office/drawing/2014/main" id="{58D9E513-694A-47F8-B40E-C7926701D4E0}"/>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73" name="ïṡļïdè">
              <a:extLst>
                <a:ext uri="{FF2B5EF4-FFF2-40B4-BE49-F238E27FC236}">
                  <a16:creationId xmlns:a16="http://schemas.microsoft.com/office/drawing/2014/main" id="{EBB8A3BD-80BF-46C5-B37E-DC2E53C6EFBF}"/>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74" name="íŝḻíḓê">
              <a:extLst>
                <a:ext uri="{FF2B5EF4-FFF2-40B4-BE49-F238E27FC236}">
                  <a16:creationId xmlns:a16="http://schemas.microsoft.com/office/drawing/2014/main" id="{868C3F70-2BBF-4FF7-9671-551B3758BF4A}"/>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75" name="isľîḑê">
              <a:extLst>
                <a:ext uri="{FF2B5EF4-FFF2-40B4-BE49-F238E27FC236}">
                  <a16:creationId xmlns:a16="http://schemas.microsoft.com/office/drawing/2014/main" id="{0B754972-5CC0-4E71-87F6-0C1E0C7AB2FE}"/>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6" name="椭圆 375">
            <a:extLst>
              <a:ext uri="{FF2B5EF4-FFF2-40B4-BE49-F238E27FC236}">
                <a16:creationId xmlns:a16="http://schemas.microsoft.com/office/drawing/2014/main" id="{2E18A2F9-FCAD-45DC-873C-B0712829CEED}"/>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7" name="文本占位符 163">
            <a:extLst>
              <a:ext uri="{FF2B5EF4-FFF2-40B4-BE49-F238E27FC236}">
                <a16:creationId xmlns:a16="http://schemas.microsoft.com/office/drawing/2014/main" id="{99939446-2CEA-4BC2-8FE1-8AAC53CF5818}"/>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9" name="图片占位符 124">
            <a:extLst>
              <a:ext uri="{FF2B5EF4-FFF2-40B4-BE49-F238E27FC236}">
                <a16:creationId xmlns:a16="http://schemas.microsoft.com/office/drawing/2014/main" id="{98574245-9811-426C-A0BB-6D92400A08CF}"/>
              </a:ext>
            </a:extLst>
          </p:cNvPr>
          <p:cNvSpPr>
            <a:spLocks noGrp="1"/>
          </p:cNvSpPr>
          <p:nvPr>
            <p:ph type="pic" sz="quarter" idx="13"/>
          </p:nvPr>
        </p:nvSpPr>
        <p:spPr>
          <a:xfrm>
            <a:off x="711199" y="11303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sp>
        <p:nvSpPr>
          <p:cNvPr id="32" name="图片占位符 124">
            <a:extLst>
              <a:ext uri="{FF2B5EF4-FFF2-40B4-BE49-F238E27FC236}">
                <a16:creationId xmlns:a16="http://schemas.microsoft.com/office/drawing/2014/main" id="{9FE45EFE-7522-4737-A791-DFFCFF7A0D03}"/>
              </a:ext>
            </a:extLst>
          </p:cNvPr>
          <p:cNvSpPr>
            <a:spLocks noGrp="1"/>
          </p:cNvSpPr>
          <p:nvPr>
            <p:ph type="pic" sz="quarter" idx="14"/>
          </p:nvPr>
        </p:nvSpPr>
        <p:spPr>
          <a:xfrm>
            <a:off x="4413249" y="9525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sp>
        <p:nvSpPr>
          <p:cNvPr id="33" name="图片占位符 124">
            <a:extLst>
              <a:ext uri="{FF2B5EF4-FFF2-40B4-BE49-F238E27FC236}">
                <a16:creationId xmlns:a16="http://schemas.microsoft.com/office/drawing/2014/main" id="{88E73764-5B69-4384-9522-9E44A915050C}"/>
              </a:ext>
            </a:extLst>
          </p:cNvPr>
          <p:cNvSpPr>
            <a:spLocks noGrp="1"/>
          </p:cNvSpPr>
          <p:nvPr>
            <p:ph type="pic" sz="quarter" idx="15"/>
          </p:nvPr>
        </p:nvSpPr>
        <p:spPr>
          <a:xfrm>
            <a:off x="8115299" y="11303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sp>
        <p:nvSpPr>
          <p:cNvPr id="30" name="文本框 29"/>
          <p:cNvSpPr txBox="1"/>
          <p:nvPr userDrawn="1"/>
        </p:nvSpPr>
        <p:spPr>
          <a:xfrm>
            <a:off x="9972942" y="6385246"/>
            <a:ext cx="1419358" cy="374477"/>
          </a:xfrm>
          <a:prstGeom prst="rect">
            <a:avLst/>
          </a:prstGeom>
          <a:noFill/>
        </p:spPr>
        <p:txBody>
          <a:bodyPr wrap="square" rtlCol="0">
            <a:spAutoFit/>
          </a:bodyPr>
          <a:lstStyle/>
          <a:p>
            <a:pPr algn="l"/>
            <a:r>
              <a:rPr lang="en-US" altLang="zh-CN" dirty="0">
                <a:latin typeface="+mn-ea"/>
              </a:rPr>
              <a:t>&lt;#&gt;</a:t>
            </a:r>
            <a:endParaRPr lang="zh-CN" altLang="en-US" dirty="0">
              <a:latin typeface="+mn-ea"/>
            </a:endParaRPr>
          </a:p>
        </p:txBody>
      </p:sp>
      <p:sp>
        <p:nvSpPr>
          <p:cNvPr id="2" name="页脚占位符 1"/>
          <p:cNvSpPr>
            <a:spLocks noGrp="1"/>
          </p:cNvSpPr>
          <p:nvPr>
            <p:ph type="ftr" sz="quarter" idx="16"/>
          </p:nvPr>
        </p:nvSpPr>
        <p:spPr/>
        <p:txBody>
          <a:bodyPr/>
          <a:lstStyle/>
          <a:p>
            <a:endParaRPr lang="zh-CN" altLang="en-US"/>
          </a:p>
        </p:txBody>
      </p:sp>
      <p:sp>
        <p:nvSpPr>
          <p:cNvPr id="3" name="灯片编号占位符 2"/>
          <p:cNvSpPr>
            <a:spLocks noGrp="1"/>
          </p:cNvSpPr>
          <p:nvPr>
            <p:ph type="sldNum" sz="quarter" idx="17"/>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22034783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8">
    <p:bg>
      <p:bgPr>
        <a:solidFill>
          <a:schemeClr val="bg1">
            <a:lumMod val="95000"/>
          </a:schemeClr>
        </a:solidFill>
        <a:effectLst/>
      </p:bgPr>
    </p:bg>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4040DF1C-DF51-4150-84E0-55C05E581F53}"/>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48" name="文本框 347">
            <a:extLst>
              <a:ext uri="{FF2B5EF4-FFF2-40B4-BE49-F238E27FC236}">
                <a16:creationId xmlns:a16="http://schemas.microsoft.com/office/drawing/2014/main" id="{DAD3451D-ECED-46FE-A1C6-35B04A31476C}"/>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52" name="直接连接符 351">
            <a:extLst>
              <a:ext uri="{FF2B5EF4-FFF2-40B4-BE49-F238E27FC236}">
                <a16:creationId xmlns:a16="http://schemas.microsoft.com/office/drawing/2014/main" id="{8F84D5F3-B086-4437-81F9-90622CE95DA5}"/>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53" name="组合 352">
            <a:extLst>
              <a:ext uri="{FF2B5EF4-FFF2-40B4-BE49-F238E27FC236}">
                <a16:creationId xmlns:a16="http://schemas.microsoft.com/office/drawing/2014/main" id="{4521C380-E6ED-4446-84F6-129782DD186B}"/>
              </a:ext>
            </a:extLst>
          </p:cNvPr>
          <p:cNvGrpSpPr/>
          <p:nvPr userDrawn="1"/>
        </p:nvGrpSpPr>
        <p:grpSpPr>
          <a:xfrm>
            <a:off x="10672870" y="250062"/>
            <a:ext cx="913766" cy="457978"/>
            <a:chOff x="1585727" y="453077"/>
            <a:chExt cx="374706" cy="187802"/>
          </a:xfrm>
          <a:solidFill>
            <a:schemeClr val="accent1"/>
          </a:solidFill>
        </p:grpSpPr>
        <p:sp>
          <p:nvSpPr>
            <p:cNvPr id="354" name="îśliďe">
              <a:extLst>
                <a:ext uri="{FF2B5EF4-FFF2-40B4-BE49-F238E27FC236}">
                  <a16:creationId xmlns:a16="http://schemas.microsoft.com/office/drawing/2014/main" id="{D45A5843-2D74-4E88-9FEB-0517F2C90330}"/>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55" name="íšḻíḍé">
              <a:extLst>
                <a:ext uri="{FF2B5EF4-FFF2-40B4-BE49-F238E27FC236}">
                  <a16:creationId xmlns:a16="http://schemas.microsoft.com/office/drawing/2014/main" id="{6EF99092-5361-471B-BAF9-4A6A55E3EC81}"/>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56" name="ïṥḻïḓé">
              <a:extLst>
                <a:ext uri="{FF2B5EF4-FFF2-40B4-BE49-F238E27FC236}">
                  <a16:creationId xmlns:a16="http://schemas.microsoft.com/office/drawing/2014/main" id="{D6585258-1246-4CB5-951B-258D663DB71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7" name="î$ḷíḋè">
              <a:extLst>
                <a:ext uri="{FF2B5EF4-FFF2-40B4-BE49-F238E27FC236}">
                  <a16:creationId xmlns:a16="http://schemas.microsoft.com/office/drawing/2014/main" id="{72B3D43F-AC29-449F-B262-39D44FDFE444}"/>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8" name="i$ḷiḍe">
              <a:extLst>
                <a:ext uri="{FF2B5EF4-FFF2-40B4-BE49-F238E27FC236}">
                  <a16:creationId xmlns:a16="http://schemas.microsoft.com/office/drawing/2014/main" id="{5E265AE9-D369-403E-BDDA-1CE4382ACEC5}"/>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9" name="ïṡļïdè">
              <a:extLst>
                <a:ext uri="{FF2B5EF4-FFF2-40B4-BE49-F238E27FC236}">
                  <a16:creationId xmlns:a16="http://schemas.microsoft.com/office/drawing/2014/main" id="{C596E6BD-7183-4BD0-9B22-07CF422B1D99}"/>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60" name="íŝḻíḓê">
              <a:extLst>
                <a:ext uri="{FF2B5EF4-FFF2-40B4-BE49-F238E27FC236}">
                  <a16:creationId xmlns:a16="http://schemas.microsoft.com/office/drawing/2014/main" id="{DF682DA0-E333-4797-8930-E5DA6B9E3886}"/>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1" name="isľîḑê">
              <a:extLst>
                <a:ext uri="{FF2B5EF4-FFF2-40B4-BE49-F238E27FC236}">
                  <a16:creationId xmlns:a16="http://schemas.microsoft.com/office/drawing/2014/main" id="{08AE166C-BDFC-42E2-8A96-0E1876079721}"/>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62" name="椭圆 361">
            <a:extLst>
              <a:ext uri="{FF2B5EF4-FFF2-40B4-BE49-F238E27FC236}">
                <a16:creationId xmlns:a16="http://schemas.microsoft.com/office/drawing/2014/main" id="{A5984959-EE82-4C96-B37D-D0FA2BFBA7EA}"/>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3" name="文本占位符 163">
            <a:extLst>
              <a:ext uri="{FF2B5EF4-FFF2-40B4-BE49-F238E27FC236}">
                <a16:creationId xmlns:a16="http://schemas.microsoft.com/office/drawing/2014/main" id="{C9929440-E775-4F96-B674-E574CA43CCB6}"/>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1" name="图片占位符 10">
            <a:extLst>
              <a:ext uri="{FF2B5EF4-FFF2-40B4-BE49-F238E27FC236}">
                <a16:creationId xmlns:a16="http://schemas.microsoft.com/office/drawing/2014/main" id="{1291BC66-BF0B-4511-AA5A-69AD0B0D0EB0}"/>
              </a:ext>
            </a:extLst>
          </p:cNvPr>
          <p:cNvSpPr>
            <a:spLocks noGrp="1"/>
          </p:cNvSpPr>
          <p:nvPr>
            <p:ph type="pic" sz="quarter" idx="17"/>
          </p:nvPr>
        </p:nvSpPr>
        <p:spPr>
          <a:xfrm>
            <a:off x="666677" y="1174731"/>
            <a:ext cx="2713111" cy="2244968"/>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sp>
      <p:sp>
        <p:nvSpPr>
          <p:cNvPr id="22" name="图片占位符 14">
            <a:extLst>
              <a:ext uri="{FF2B5EF4-FFF2-40B4-BE49-F238E27FC236}">
                <a16:creationId xmlns:a16="http://schemas.microsoft.com/office/drawing/2014/main" id="{2BDF8F97-240C-478A-A6F3-C3D6278C0B62}"/>
              </a:ext>
            </a:extLst>
          </p:cNvPr>
          <p:cNvSpPr>
            <a:spLocks noGrp="1"/>
          </p:cNvSpPr>
          <p:nvPr>
            <p:ph type="pic" sz="quarter" idx="18"/>
          </p:nvPr>
        </p:nvSpPr>
        <p:spPr>
          <a:xfrm>
            <a:off x="6095999" y="1181081"/>
            <a:ext cx="2713111" cy="2238617"/>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sp>
      <p:sp>
        <p:nvSpPr>
          <p:cNvPr id="23" name="图片占位符 12">
            <a:extLst>
              <a:ext uri="{FF2B5EF4-FFF2-40B4-BE49-F238E27FC236}">
                <a16:creationId xmlns:a16="http://schemas.microsoft.com/office/drawing/2014/main" id="{E047C537-F709-4925-9822-92EA283D8576}"/>
              </a:ext>
            </a:extLst>
          </p:cNvPr>
          <p:cNvSpPr>
            <a:spLocks noGrp="1"/>
          </p:cNvSpPr>
          <p:nvPr>
            <p:ph type="pic" sz="quarter" idx="19"/>
          </p:nvPr>
        </p:nvSpPr>
        <p:spPr>
          <a:xfrm>
            <a:off x="3379788" y="3431951"/>
            <a:ext cx="2716212" cy="2244967"/>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sp>
      <p:sp>
        <p:nvSpPr>
          <p:cNvPr id="24" name="图片占位符 8">
            <a:extLst>
              <a:ext uri="{FF2B5EF4-FFF2-40B4-BE49-F238E27FC236}">
                <a16:creationId xmlns:a16="http://schemas.microsoft.com/office/drawing/2014/main" id="{4993AA73-D4AE-499B-BDAF-4616729ECEA6}"/>
              </a:ext>
            </a:extLst>
          </p:cNvPr>
          <p:cNvSpPr>
            <a:spLocks noGrp="1"/>
          </p:cNvSpPr>
          <p:nvPr>
            <p:ph type="pic" sz="quarter" idx="16"/>
          </p:nvPr>
        </p:nvSpPr>
        <p:spPr>
          <a:xfrm>
            <a:off x="8810624" y="3426048"/>
            <a:ext cx="2708276" cy="2250869"/>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sp>
      <p:sp>
        <p:nvSpPr>
          <p:cNvPr id="25" name="文本框 24"/>
          <p:cNvSpPr txBox="1"/>
          <p:nvPr userDrawn="1"/>
        </p:nvSpPr>
        <p:spPr>
          <a:xfrm>
            <a:off x="9972942" y="6385246"/>
            <a:ext cx="1419358" cy="374477"/>
          </a:xfrm>
          <a:prstGeom prst="rect">
            <a:avLst/>
          </a:prstGeom>
          <a:noFill/>
        </p:spPr>
        <p:txBody>
          <a:bodyPr wrap="square" rtlCol="0">
            <a:spAutoFit/>
          </a:bodyPr>
          <a:lstStyle/>
          <a:p>
            <a:pPr algn="l"/>
            <a:r>
              <a:rPr lang="en-US" altLang="zh-CN" dirty="0">
                <a:latin typeface="+mn-ea"/>
              </a:rPr>
              <a:t>&lt;#&gt;</a:t>
            </a:r>
            <a:endParaRPr lang="zh-CN" altLang="en-US" dirty="0">
              <a:latin typeface="+mn-ea"/>
            </a:endParaRPr>
          </a:p>
        </p:txBody>
      </p:sp>
      <p:sp>
        <p:nvSpPr>
          <p:cNvPr id="2" name="页脚占位符 1"/>
          <p:cNvSpPr>
            <a:spLocks noGrp="1"/>
          </p:cNvSpPr>
          <p:nvPr>
            <p:ph type="ftr" sz="quarter" idx="20"/>
          </p:nvPr>
        </p:nvSpPr>
        <p:spPr/>
        <p:txBody>
          <a:bodyPr/>
          <a:lstStyle/>
          <a:p>
            <a:endParaRPr lang="zh-CN" altLang="en-US"/>
          </a:p>
        </p:txBody>
      </p:sp>
      <p:sp>
        <p:nvSpPr>
          <p:cNvPr id="3" name="灯片编号占位符 2"/>
          <p:cNvSpPr>
            <a:spLocks noGrp="1"/>
          </p:cNvSpPr>
          <p:nvPr>
            <p:ph type="sldNum" sz="quarter" idx="21"/>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2732375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9">
    <p:bg>
      <p:bgPr>
        <a:solidFill>
          <a:schemeClr val="bg1">
            <a:lumMod val="95000"/>
          </a:schemeClr>
        </a:solidFill>
        <a:effectLst/>
      </p:bgPr>
    </p:bg>
    <p:spTree>
      <p:nvGrpSpPr>
        <p:cNvPr id="1" name=""/>
        <p:cNvGrpSpPr/>
        <p:nvPr/>
      </p:nvGrpSpPr>
      <p:grpSpPr>
        <a:xfrm>
          <a:off x="0" y="0"/>
          <a:ext cx="0" cy="0"/>
          <a:chOff x="0" y="0"/>
          <a:chExt cx="0" cy="0"/>
        </a:xfrm>
      </p:grpSpPr>
      <p:grpSp>
        <p:nvGrpSpPr>
          <p:cNvPr id="146" name="组合 145">
            <a:extLst>
              <a:ext uri="{FF2B5EF4-FFF2-40B4-BE49-F238E27FC236}">
                <a16:creationId xmlns:a16="http://schemas.microsoft.com/office/drawing/2014/main" id="{397BC86B-A684-4F9A-B2F5-A3FF539B58D0}"/>
              </a:ext>
            </a:extLst>
          </p:cNvPr>
          <p:cNvGrpSpPr/>
          <p:nvPr userDrawn="1"/>
        </p:nvGrpSpPr>
        <p:grpSpPr>
          <a:xfrm>
            <a:off x="2539883" y="1618683"/>
            <a:ext cx="7112234" cy="3564639"/>
            <a:chOff x="1585727" y="453077"/>
            <a:chExt cx="374706" cy="187802"/>
          </a:xfrm>
          <a:solidFill>
            <a:schemeClr val="bg1">
              <a:lumMod val="65000"/>
              <a:alpha val="4000"/>
            </a:schemeClr>
          </a:solidFill>
        </p:grpSpPr>
        <p:sp>
          <p:nvSpPr>
            <p:cNvPr id="147" name="îśliďe">
              <a:extLst>
                <a:ext uri="{FF2B5EF4-FFF2-40B4-BE49-F238E27FC236}">
                  <a16:creationId xmlns:a16="http://schemas.microsoft.com/office/drawing/2014/main" id="{A8DC4B7E-B4D2-41E9-B335-2338FD126847}"/>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48" name="íšḻíḍé">
              <a:extLst>
                <a:ext uri="{FF2B5EF4-FFF2-40B4-BE49-F238E27FC236}">
                  <a16:creationId xmlns:a16="http://schemas.microsoft.com/office/drawing/2014/main" id="{57123E31-A5F6-47F0-95DC-FBA6DBE81891}"/>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49" name="ïṥḻïḓé">
              <a:extLst>
                <a:ext uri="{FF2B5EF4-FFF2-40B4-BE49-F238E27FC236}">
                  <a16:creationId xmlns:a16="http://schemas.microsoft.com/office/drawing/2014/main" id="{508E5430-7DAF-4834-9286-F717641FEEE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50" name="î$ḷíḋè">
              <a:extLst>
                <a:ext uri="{FF2B5EF4-FFF2-40B4-BE49-F238E27FC236}">
                  <a16:creationId xmlns:a16="http://schemas.microsoft.com/office/drawing/2014/main" id="{FCADF8A6-F4EF-449C-BA9E-5CDC2D1196F9}"/>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51" name="i$ḷiḍe">
              <a:extLst>
                <a:ext uri="{FF2B5EF4-FFF2-40B4-BE49-F238E27FC236}">
                  <a16:creationId xmlns:a16="http://schemas.microsoft.com/office/drawing/2014/main" id="{1EDDEB15-BE80-481C-96D1-C468C976F799}"/>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52" name="ïṡļïdè">
              <a:extLst>
                <a:ext uri="{FF2B5EF4-FFF2-40B4-BE49-F238E27FC236}">
                  <a16:creationId xmlns:a16="http://schemas.microsoft.com/office/drawing/2014/main" id="{AC92A967-4AB4-4909-9050-9CD7B011D40A}"/>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53" name="íŝḻíḓê">
              <a:extLst>
                <a:ext uri="{FF2B5EF4-FFF2-40B4-BE49-F238E27FC236}">
                  <a16:creationId xmlns:a16="http://schemas.microsoft.com/office/drawing/2014/main" id="{96448CF7-B9B3-4B6F-9873-86B2DD2B2F0C}"/>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54" name="isľîḑê">
              <a:extLst>
                <a:ext uri="{FF2B5EF4-FFF2-40B4-BE49-F238E27FC236}">
                  <a16:creationId xmlns:a16="http://schemas.microsoft.com/office/drawing/2014/main" id="{665C7F83-6F0E-42AA-A987-BED067545DF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1" name="图片占位符 30">
            <a:extLst>
              <a:ext uri="{FF2B5EF4-FFF2-40B4-BE49-F238E27FC236}">
                <a16:creationId xmlns:a16="http://schemas.microsoft.com/office/drawing/2014/main" id="{B34F16DE-DCD9-4DF3-B8C7-49E64C517673}"/>
              </a:ext>
            </a:extLst>
          </p:cNvPr>
          <p:cNvSpPr>
            <a:spLocks noGrp="1"/>
          </p:cNvSpPr>
          <p:nvPr>
            <p:ph type="pic" sz="quarter" idx="15"/>
          </p:nvPr>
        </p:nvSpPr>
        <p:spPr>
          <a:xfrm>
            <a:off x="6167438" y="3644900"/>
            <a:ext cx="2628900" cy="1930722"/>
          </a:xfrm>
          <a:custGeom>
            <a:avLst/>
            <a:gdLst>
              <a:gd name="connsiteX0" fmla="*/ 0 w 2582898"/>
              <a:gd name="connsiteY0" fmla="*/ 0 h 1974986"/>
              <a:gd name="connsiteX1" fmla="*/ 2582898 w 2582898"/>
              <a:gd name="connsiteY1" fmla="*/ 0 h 1974986"/>
              <a:gd name="connsiteX2" fmla="*/ 2582898 w 2582898"/>
              <a:gd name="connsiteY2" fmla="*/ 1974986 h 1974986"/>
              <a:gd name="connsiteX3" fmla="*/ 0 w 2582898"/>
              <a:gd name="connsiteY3" fmla="*/ 1974986 h 1974986"/>
            </a:gdLst>
            <a:ahLst/>
            <a:cxnLst>
              <a:cxn ang="0">
                <a:pos x="connsiteX0" y="connsiteY0"/>
              </a:cxn>
              <a:cxn ang="0">
                <a:pos x="connsiteX1" y="connsiteY1"/>
              </a:cxn>
              <a:cxn ang="0">
                <a:pos x="connsiteX2" y="connsiteY2"/>
              </a:cxn>
              <a:cxn ang="0">
                <a:pos x="connsiteX3" y="connsiteY3"/>
              </a:cxn>
            </a:cxnLst>
            <a:rect l="l" t="t" r="r" b="b"/>
            <a:pathLst>
              <a:path w="2582898" h="1974986">
                <a:moveTo>
                  <a:pt x="0" y="0"/>
                </a:moveTo>
                <a:lnTo>
                  <a:pt x="2582898" y="0"/>
                </a:lnTo>
                <a:lnTo>
                  <a:pt x="2582898" y="1974986"/>
                </a:lnTo>
                <a:lnTo>
                  <a:pt x="0" y="1974986"/>
                </a:lnTo>
                <a:close/>
              </a:path>
            </a:pathLst>
          </a:custGeom>
        </p:spPr>
        <p:txBody>
          <a:bodyPr wrap="square">
            <a:noAutofit/>
          </a:bodyPr>
          <a:lstStyle/>
          <a:p>
            <a:endParaRPr lang="zh-CN" altLang="en-US"/>
          </a:p>
        </p:txBody>
      </p:sp>
      <p:sp>
        <p:nvSpPr>
          <p:cNvPr id="28" name="图片占位符 27">
            <a:extLst>
              <a:ext uri="{FF2B5EF4-FFF2-40B4-BE49-F238E27FC236}">
                <a16:creationId xmlns:a16="http://schemas.microsoft.com/office/drawing/2014/main" id="{6219BBB5-45FC-4F13-A3C8-06948ADAE3E3}"/>
              </a:ext>
            </a:extLst>
          </p:cNvPr>
          <p:cNvSpPr>
            <a:spLocks noGrp="1"/>
          </p:cNvSpPr>
          <p:nvPr>
            <p:ph type="pic" sz="quarter" idx="14"/>
          </p:nvPr>
        </p:nvSpPr>
        <p:spPr>
          <a:xfrm>
            <a:off x="660400" y="3644900"/>
            <a:ext cx="5364163" cy="1930721"/>
          </a:xfrm>
          <a:custGeom>
            <a:avLst/>
            <a:gdLst>
              <a:gd name="connsiteX0" fmla="*/ 0 w 5341432"/>
              <a:gd name="connsiteY0" fmla="*/ 0 h 1974986"/>
              <a:gd name="connsiteX1" fmla="*/ 5341432 w 5341432"/>
              <a:gd name="connsiteY1" fmla="*/ 0 h 1974986"/>
              <a:gd name="connsiteX2" fmla="*/ 5341432 w 5341432"/>
              <a:gd name="connsiteY2" fmla="*/ 1974986 h 1974986"/>
              <a:gd name="connsiteX3" fmla="*/ 0 w 5341432"/>
              <a:gd name="connsiteY3" fmla="*/ 1974986 h 1974986"/>
            </a:gdLst>
            <a:ahLst/>
            <a:cxnLst>
              <a:cxn ang="0">
                <a:pos x="connsiteX0" y="connsiteY0"/>
              </a:cxn>
              <a:cxn ang="0">
                <a:pos x="connsiteX1" y="connsiteY1"/>
              </a:cxn>
              <a:cxn ang="0">
                <a:pos x="connsiteX2" y="connsiteY2"/>
              </a:cxn>
              <a:cxn ang="0">
                <a:pos x="connsiteX3" y="connsiteY3"/>
              </a:cxn>
            </a:cxnLst>
            <a:rect l="l" t="t" r="r" b="b"/>
            <a:pathLst>
              <a:path w="5341432" h="1974986">
                <a:moveTo>
                  <a:pt x="0" y="0"/>
                </a:moveTo>
                <a:lnTo>
                  <a:pt x="5341432" y="0"/>
                </a:lnTo>
                <a:lnTo>
                  <a:pt x="5341432" y="1974986"/>
                </a:lnTo>
                <a:lnTo>
                  <a:pt x="0" y="1974986"/>
                </a:lnTo>
                <a:close/>
              </a:path>
            </a:pathLst>
          </a:custGeom>
        </p:spPr>
        <p:txBody>
          <a:bodyPr wrap="square">
            <a:noAutofit/>
          </a:bodyPr>
          <a:lstStyle/>
          <a:p>
            <a:endParaRPr lang="zh-CN" altLang="en-US"/>
          </a:p>
        </p:txBody>
      </p:sp>
      <p:sp>
        <p:nvSpPr>
          <p:cNvPr id="25" name="图片占位符 24">
            <a:extLst>
              <a:ext uri="{FF2B5EF4-FFF2-40B4-BE49-F238E27FC236}">
                <a16:creationId xmlns:a16="http://schemas.microsoft.com/office/drawing/2014/main" id="{A949EAA1-0264-4CFF-AAC6-D013F17BAA30}"/>
              </a:ext>
            </a:extLst>
          </p:cNvPr>
          <p:cNvSpPr>
            <a:spLocks noGrp="1"/>
          </p:cNvSpPr>
          <p:nvPr>
            <p:ph type="pic" sz="quarter" idx="13"/>
          </p:nvPr>
        </p:nvSpPr>
        <p:spPr>
          <a:xfrm>
            <a:off x="8954694" y="1282379"/>
            <a:ext cx="2564206" cy="4293242"/>
          </a:xfrm>
          <a:custGeom>
            <a:avLst/>
            <a:gdLst>
              <a:gd name="connsiteX0" fmla="*/ 0 w 2582898"/>
              <a:gd name="connsiteY0" fmla="*/ 0 h 4293242"/>
              <a:gd name="connsiteX1" fmla="*/ 2582898 w 2582898"/>
              <a:gd name="connsiteY1" fmla="*/ 0 h 4293242"/>
              <a:gd name="connsiteX2" fmla="*/ 2582898 w 2582898"/>
              <a:gd name="connsiteY2" fmla="*/ 4293242 h 4293242"/>
              <a:gd name="connsiteX3" fmla="*/ 0 w 2582898"/>
              <a:gd name="connsiteY3" fmla="*/ 4293242 h 4293242"/>
            </a:gdLst>
            <a:ahLst/>
            <a:cxnLst>
              <a:cxn ang="0">
                <a:pos x="connsiteX0" y="connsiteY0"/>
              </a:cxn>
              <a:cxn ang="0">
                <a:pos x="connsiteX1" y="connsiteY1"/>
              </a:cxn>
              <a:cxn ang="0">
                <a:pos x="connsiteX2" y="connsiteY2"/>
              </a:cxn>
              <a:cxn ang="0">
                <a:pos x="connsiteX3" y="connsiteY3"/>
              </a:cxn>
            </a:cxnLst>
            <a:rect l="l" t="t" r="r" b="b"/>
            <a:pathLst>
              <a:path w="2582898" h="4293242">
                <a:moveTo>
                  <a:pt x="0" y="0"/>
                </a:moveTo>
                <a:lnTo>
                  <a:pt x="2582898" y="0"/>
                </a:lnTo>
                <a:lnTo>
                  <a:pt x="2582898" y="4293242"/>
                </a:lnTo>
                <a:lnTo>
                  <a:pt x="0" y="4293242"/>
                </a:lnTo>
                <a:close/>
              </a:path>
            </a:pathLst>
          </a:custGeom>
        </p:spPr>
        <p:txBody>
          <a:bodyPr wrap="square">
            <a:noAutofit/>
          </a:bodyPr>
          <a:lstStyle/>
          <a:p>
            <a:endParaRPr lang="zh-CN" altLang="en-US"/>
          </a:p>
        </p:txBody>
      </p:sp>
      <p:sp>
        <p:nvSpPr>
          <p:cNvPr id="22" name="图片占位符 21">
            <a:extLst>
              <a:ext uri="{FF2B5EF4-FFF2-40B4-BE49-F238E27FC236}">
                <a16:creationId xmlns:a16="http://schemas.microsoft.com/office/drawing/2014/main" id="{33A8847C-E96C-44F3-82CA-94FACBE5BBA3}"/>
              </a:ext>
            </a:extLst>
          </p:cNvPr>
          <p:cNvSpPr>
            <a:spLocks noGrp="1"/>
          </p:cNvSpPr>
          <p:nvPr>
            <p:ph type="pic" sz="quarter" idx="12"/>
          </p:nvPr>
        </p:nvSpPr>
        <p:spPr>
          <a:xfrm>
            <a:off x="6167438" y="1282380"/>
            <a:ext cx="2628900"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endParaRPr lang="zh-CN" altLang="en-US"/>
          </a:p>
        </p:txBody>
      </p:sp>
      <p:sp>
        <p:nvSpPr>
          <p:cNvPr id="19" name="图片占位符 18">
            <a:extLst>
              <a:ext uri="{FF2B5EF4-FFF2-40B4-BE49-F238E27FC236}">
                <a16:creationId xmlns:a16="http://schemas.microsoft.com/office/drawing/2014/main" id="{636888ED-2BCA-43B2-9E2F-8D2C475D7D13}"/>
              </a:ext>
            </a:extLst>
          </p:cNvPr>
          <p:cNvSpPr>
            <a:spLocks noGrp="1"/>
          </p:cNvSpPr>
          <p:nvPr>
            <p:ph type="pic" sz="quarter" idx="11"/>
          </p:nvPr>
        </p:nvSpPr>
        <p:spPr>
          <a:xfrm>
            <a:off x="3395663" y="1282379"/>
            <a:ext cx="2628900"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endParaRPr lang="zh-CN" altLang="en-US"/>
          </a:p>
        </p:txBody>
      </p:sp>
      <p:sp>
        <p:nvSpPr>
          <p:cNvPr id="16" name="图片占位符 15">
            <a:extLst>
              <a:ext uri="{FF2B5EF4-FFF2-40B4-BE49-F238E27FC236}">
                <a16:creationId xmlns:a16="http://schemas.microsoft.com/office/drawing/2014/main" id="{A3FA48BC-C53E-4FBD-AD47-B0A1EFC7ABC2}"/>
              </a:ext>
            </a:extLst>
          </p:cNvPr>
          <p:cNvSpPr>
            <a:spLocks noGrp="1"/>
          </p:cNvSpPr>
          <p:nvPr>
            <p:ph type="pic" sz="quarter" idx="10"/>
          </p:nvPr>
        </p:nvSpPr>
        <p:spPr>
          <a:xfrm>
            <a:off x="660400" y="1282380"/>
            <a:ext cx="2582898"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endParaRPr lang="zh-CN" altLang="en-US"/>
          </a:p>
        </p:txBody>
      </p:sp>
      <p:pic>
        <p:nvPicPr>
          <p:cNvPr id="32" name="图片 31">
            <a:extLst>
              <a:ext uri="{FF2B5EF4-FFF2-40B4-BE49-F238E27FC236}">
                <a16:creationId xmlns:a16="http://schemas.microsoft.com/office/drawing/2014/main" id="{ABC1F8DD-05F5-42C2-9A80-9C8DC0307B9C}"/>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71" name="文本框 370">
            <a:extLst>
              <a:ext uri="{FF2B5EF4-FFF2-40B4-BE49-F238E27FC236}">
                <a16:creationId xmlns:a16="http://schemas.microsoft.com/office/drawing/2014/main" id="{1143EF50-B6CF-415B-A429-40881D8C6430}"/>
              </a:ext>
            </a:extLst>
          </p:cNvPr>
          <p:cNvSpPr txBox="1"/>
          <p:nvPr userDrawn="1"/>
        </p:nvSpPr>
        <p:spPr>
          <a:xfrm>
            <a:off x="573312" y="6385246"/>
            <a:ext cx="2372716"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75" name="直接连接符 374">
            <a:extLst>
              <a:ext uri="{FF2B5EF4-FFF2-40B4-BE49-F238E27FC236}">
                <a16:creationId xmlns:a16="http://schemas.microsoft.com/office/drawing/2014/main" id="{98963CB2-3E14-4776-9A4A-24EDC0A298ED}"/>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76" name="组合 375">
            <a:extLst>
              <a:ext uri="{FF2B5EF4-FFF2-40B4-BE49-F238E27FC236}">
                <a16:creationId xmlns:a16="http://schemas.microsoft.com/office/drawing/2014/main" id="{BBE63463-A150-4A68-AD35-BE411C24B6D0}"/>
              </a:ext>
            </a:extLst>
          </p:cNvPr>
          <p:cNvGrpSpPr/>
          <p:nvPr userDrawn="1"/>
        </p:nvGrpSpPr>
        <p:grpSpPr>
          <a:xfrm>
            <a:off x="10672870" y="250062"/>
            <a:ext cx="913766" cy="457978"/>
            <a:chOff x="1585727" y="453077"/>
            <a:chExt cx="374706" cy="187802"/>
          </a:xfrm>
          <a:solidFill>
            <a:schemeClr val="accent1"/>
          </a:solidFill>
        </p:grpSpPr>
        <p:sp>
          <p:nvSpPr>
            <p:cNvPr id="377" name="îśliďe">
              <a:extLst>
                <a:ext uri="{FF2B5EF4-FFF2-40B4-BE49-F238E27FC236}">
                  <a16:creationId xmlns:a16="http://schemas.microsoft.com/office/drawing/2014/main" id="{46EB27E0-C414-4759-8DFC-9EF4C90CCF8A}"/>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78" name="íšḻíḍé">
              <a:extLst>
                <a:ext uri="{FF2B5EF4-FFF2-40B4-BE49-F238E27FC236}">
                  <a16:creationId xmlns:a16="http://schemas.microsoft.com/office/drawing/2014/main" id="{3DAB8143-6E1A-4E7C-A844-A52E494F084E}"/>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9" name="ïṥḻïḓé">
              <a:extLst>
                <a:ext uri="{FF2B5EF4-FFF2-40B4-BE49-F238E27FC236}">
                  <a16:creationId xmlns:a16="http://schemas.microsoft.com/office/drawing/2014/main" id="{9F696DBA-B219-4438-AA53-C7962153DE2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80" name="î$ḷíḋè">
              <a:extLst>
                <a:ext uri="{FF2B5EF4-FFF2-40B4-BE49-F238E27FC236}">
                  <a16:creationId xmlns:a16="http://schemas.microsoft.com/office/drawing/2014/main" id="{E1DD7FDB-A2C0-4919-96B4-B09405AD75CF}"/>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81" name="i$ḷiḍe">
              <a:extLst>
                <a:ext uri="{FF2B5EF4-FFF2-40B4-BE49-F238E27FC236}">
                  <a16:creationId xmlns:a16="http://schemas.microsoft.com/office/drawing/2014/main" id="{75DBB4D1-7080-4665-B642-F09D199A5D2A}"/>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82" name="ïṡļïdè">
              <a:extLst>
                <a:ext uri="{FF2B5EF4-FFF2-40B4-BE49-F238E27FC236}">
                  <a16:creationId xmlns:a16="http://schemas.microsoft.com/office/drawing/2014/main" id="{9988A9C2-7E16-48CC-9FA4-2C3E077566B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83" name="íŝḻíḓê">
              <a:extLst>
                <a:ext uri="{FF2B5EF4-FFF2-40B4-BE49-F238E27FC236}">
                  <a16:creationId xmlns:a16="http://schemas.microsoft.com/office/drawing/2014/main" id="{175CDE8C-447E-4E2F-9EF3-626230245B4A}"/>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84" name="isľîḑê">
              <a:extLst>
                <a:ext uri="{FF2B5EF4-FFF2-40B4-BE49-F238E27FC236}">
                  <a16:creationId xmlns:a16="http://schemas.microsoft.com/office/drawing/2014/main" id="{EEEF3937-9CE3-4F98-8A3D-5BAE2BA22674}"/>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85" name="椭圆 384">
            <a:extLst>
              <a:ext uri="{FF2B5EF4-FFF2-40B4-BE49-F238E27FC236}">
                <a16:creationId xmlns:a16="http://schemas.microsoft.com/office/drawing/2014/main" id="{C5D7DB56-D2EB-45A3-9D0E-70EFD4C3D820}"/>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6" name="文本占位符 163">
            <a:extLst>
              <a:ext uri="{FF2B5EF4-FFF2-40B4-BE49-F238E27FC236}">
                <a16:creationId xmlns:a16="http://schemas.microsoft.com/office/drawing/2014/main" id="{9B581E40-FEB3-4230-A9DA-56265E8F3583}"/>
              </a:ext>
            </a:extLst>
          </p:cNvPr>
          <p:cNvSpPr>
            <a:spLocks noGrp="1"/>
          </p:cNvSpPr>
          <p:nvPr>
            <p:ph type="body" sz="quarter" idx="16"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33" name="文本框 32"/>
          <p:cNvSpPr txBox="1"/>
          <p:nvPr userDrawn="1"/>
        </p:nvSpPr>
        <p:spPr>
          <a:xfrm>
            <a:off x="9972942" y="6385246"/>
            <a:ext cx="1419358" cy="374477"/>
          </a:xfrm>
          <a:prstGeom prst="rect">
            <a:avLst/>
          </a:prstGeom>
          <a:noFill/>
        </p:spPr>
        <p:txBody>
          <a:bodyPr wrap="square" rtlCol="0">
            <a:spAutoFit/>
          </a:bodyPr>
          <a:lstStyle/>
          <a:p>
            <a:pPr algn="l"/>
            <a:r>
              <a:rPr lang="en-US" altLang="zh-CN" dirty="0">
                <a:latin typeface="+mn-ea"/>
              </a:rPr>
              <a:t>&lt;#&gt;</a:t>
            </a:r>
            <a:endParaRPr lang="zh-CN" altLang="en-US" dirty="0">
              <a:latin typeface="+mn-ea"/>
            </a:endParaRPr>
          </a:p>
        </p:txBody>
      </p:sp>
      <p:sp>
        <p:nvSpPr>
          <p:cNvPr id="2" name="页脚占位符 1"/>
          <p:cNvSpPr>
            <a:spLocks noGrp="1"/>
          </p:cNvSpPr>
          <p:nvPr>
            <p:ph type="ftr" sz="quarter" idx="17"/>
          </p:nvPr>
        </p:nvSpPr>
        <p:spPr/>
        <p:txBody>
          <a:bodyPr/>
          <a:lstStyle/>
          <a:p>
            <a:endParaRPr lang="zh-CN" altLang="en-US"/>
          </a:p>
        </p:txBody>
      </p:sp>
      <p:sp>
        <p:nvSpPr>
          <p:cNvPr id="3" name="灯片编号占位符 2"/>
          <p:cNvSpPr>
            <a:spLocks noGrp="1"/>
          </p:cNvSpPr>
          <p:nvPr>
            <p:ph type="sldNum" sz="quarter" idx="18"/>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298931496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1">
    <p:spTree>
      <p:nvGrpSpPr>
        <p:cNvPr id="1" name=""/>
        <p:cNvGrpSpPr/>
        <p:nvPr/>
      </p:nvGrpSpPr>
      <p:grpSpPr>
        <a:xfrm>
          <a:off x="0" y="0"/>
          <a:ext cx="0" cy="0"/>
          <a:chOff x="0" y="0"/>
          <a:chExt cx="0" cy="0"/>
        </a:xfrm>
      </p:grpSpPr>
      <p:sp>
        <p:nvSpPr>
          <p:cNvPr id="10" name="图片占位符 9">
            <a:extLst>
              <a:ext uri="{FF2B5EF4-FFF2-40B4-BE49-F238E27FC236}">
                <a16:creationId xmlns:a16="http://schemas.microsoft.com/office/drawing/2014/main" id="{82897DB5-C83D-4444-940E-D43091A551BC}"/>
              </a:ext>
            </a:extLst>
          </p:cNvPr>
          <p:cNvSpPr>
            <a:spLocks noGrp="1"/>
          </p:cNvSpPr>
          <p:nvPr>
            <p:ph type="pic" sz="quarter" idx="10"/>
          </p:nvPr>
        </p:nvSpPr>
        <p:spPr>
          <a:xfrm>
            <a:off x="0" y="0"/>
            <a:ext cx="5419250" cy="6858000"/>
          </a:xfrm>
          <a:custGeom>
            <a:avLst/>
            <a:gdLst>
              <a:gd name="connsiteX0" fmla="*/ 0 w 5419250"/>
              <a:gd name="connsiteY0" fmla="*/ 0 h 6858000"/>
              <a:gd name="connsiteX1" fmla="*/ 1990250 w 5419250"/>
              <a:gd name="connsiteY1" fmla="*/ 0 h 6858000"/>
              <a:gd name="connsiteX2" fmla="*/ 5419250 w 5419250"/>
              <a:gd name="connsiteY2" fmla="*/ 3429000 h 6858000"/>
              <a:gd name="connsiteX3" fmla="*/ 1990250 w 5419250"/>
              <a:gd name="connsiteY3" fmla="*/ 6858000 h 6858000"/>
              <a:gd name="connsiteX4" fmla="*/ 0 w 54192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250" h="6858000">
                <a:moveTo>
                  <a:pt x="0" y="0"/>
                </a:moveTo>
                <a:lnTo>
                  <a:pt x="1990250" y="0"/>
                </a:lnTo>
                <a:cubicBezTo>
                  <a:pt x="3884034" y="0"/>
                  <a:pt x="5419250" y="1535216"/>
                  <a:pt x="5419250" y="3429000"/>
                </a:cubicBezTo>
                <a:cubicBezTo>
                  <a:pt x="5419250" y="5322784"/>
                  <a:pt x="3884034" y="6858000"/>
                  <a:pt x="1990250" y="6858000"/>
                </a:cubicBezTo>
                <a:lnTo>
                  <a:pt x="0" y="6858000"/>
                </a:lnTo>
                <a:close/>
              </a:path>
            </a:pathLst>
          </a:custGeom>
        </p:spPr>
        <p:txBody>
          <a:bodyPr wrap="square">
            <a:noAutofit/>
          </a:bodyPr>
          <a:lstStyle/>
          <a:p>
            <a:endParaRPr lang="zh-CN" altLang="en-US"/>
          </a:p>
        </p:txBody>
      </p:sp>
      <p:sp>
        <p:nvSpPr>
          <p:cNvPr id="11" name="任意多边形: 形状 10">
            <a:extLst>
              <a:ext uri="{FF2B5EF4-FFF2-40B4-BE49-F238E27FC236}">
                <a16:creationId xmlns:a16="http://schemas.microsoft.com/office/drawing/2014/main" id="{9416F631-392C-4C92-A81F-6B4F3CDCF6DE}"/>
              </a:ext>
            </a:extLst>
          </p:cNvPr>
          <p:cNvSpPr/>
          <p:nvPr userDrawn="1"/>
        </p:nvSpPr>
        <p:spPr>
          <a:xfrm flipH="1">
            <a:off x="4266481" y="260350"/>
            <a:ext cx="1828807" cy="6337300"/>
          </a:xfrm>
          <a:custGeom>
            <a:avLst/>
            <a:gdLst>
              <a:gd name="connsiteX0" fmla="*/ 1816103 w 1828803"/>
              <a:gd name="connsiteY0" fmla="*/ 0 h 6337300"/>
              <a:gd name="connsiteX1" fmla="*/ 3 w 1828803"/>
              <a:gd name="connsiteY1" fmla="*/ 3162300 h 6337300"/>
              <a:gd name="connsiteX2" fmla="*/ 1828803 w 1828803"/>
              <a:gd name="connsiteY2" fmla="*/ 6337300 h 6337300"/>
              <a:gd name="connsiteX0" fmla="*/ 1816108 w 1828808"/>
              <a:gd name="connsiteY0" fmla="*/ 0 h 6337300"/>
              <a:gd name="connsiteX1" fmla="*/ 8 w 1828808"/>
              <a:gd name="connsiteY1" fmla="*/ 3162300 h 6337300"/>
              <a:gd name="connsiteX2" fmla="*/ 1828808 w 1828808"/>
              <a:gd name="connsiteY2" fmla="*/ 6337300 h 6337300"/>
              <a:gd name="connsiteX0" fmla="*/ 1816108 w 1828808"/>
              <a:gd name="connsiteY0" fmla="*/ 0 h 6337300"/>
              <a:gd name="connsiteX1" fmla="*/ 8 w 1828808"/>
              <a:gd name="connsiteY1" fmla="*/ 3162300 h 6337300"/>
              <a:gd name="connsiteX2" fmla="*/ 1828808 w 1828808"/>
              <a:gd name="connsiteY2" fmla="*/ 6337300 h 6337300"/>
              <a:gd name="connsiteX0" fmla="*/ 1816107 w 1828807"/>
              <a:gd name="connsiteY0" fmla="*/ 0 h 6337300"/>
              <a:gd name="connsiteX1" fmla="*/ 7 w 1828807"/>
              <a:gd name="connsiteY1" fmla="*/ 3162300 h 6337300"/>
              <a:gd name="connsiteX2" fmla="*/ 1828807 w 1828807"/>
              <a:gd name="connsiteY2" fmla="*/ 6337300 h 6337300"/>
              <a:gd name="connsiteX0" fmla="*/ 1816107 w 1828807"/>
              <a:gd name="connsiteY0" fmla="*/ 0 h 6337300"/>
              <a:gd name="connsiteX1" fmla="*/ 7 w 1828807"/>
              <a:gd name="connsiteY1" fmla="*/ 3162300 h 6337300"/>
              <a:gd name="connsiteX2" fmla="*/ 1828807 w 1828807"/>
              <a:gd name="connsiteY2" fmla="*/ 6337300 h 6337300"/>
              <a:gd name="connsiteX0" fmla="*/ 1816107 w 1828807"/>
              <a:gd name="connsiteY0" fmla="*/ 0 h 6337300"/>
              <a:gd name="connsiteX1" fmla="*/ 7 w 1828807"/>
              <a:gd name="connsiteY1" fmla="*/ 3162300 h 6337300"/>
              <a:gd name="connsiteX2" fmla="*/ 1828807 w 1828807"/>
              <a:gd name="connsiteY2" fmla="*/ 6337300 h 6337300"/>
            </a:gdLst>
            <a:ahLst/>
            <a:cxnLst>
              <a:cxn ang="0">
                <a:pos x="connsiteX0" y="connsiteY0"/>
              </a:cxn>
              <a:cxn ang="0">
                <a:pos x="connsiteX1" y="connsiteY1"/>
              </a:cxn>
              <a:cxn ang="0">
                <a:pos x="connsiteX2" y="connsiteY2"/>
              </a:cxn>
            </a:cxnLst>
            <a:rect l="l" t="t" r="r" b="b"/>
            <a:pathLst>
              <a:path w="1828807" h="6337300">
                <a:moveTo>
                  <a:pt x="1816107" y="0"/>
                </a:moveTo>
                <a:cubicBezTo>
                  <a:pt x="472597" y="832856"/>
                  <a:pt x="-2110" y="2106083"/>
                  <a:pt x="7" y="3162300"/>
                </a:cubicBezTo>
                <a:cubicBezTo>
                  <a:pt x="2124" y="4218517"/>
                  <a:pt x="571647" y="5766476"/>
                  <a:pt x="1828807" y="6337300"/>
                </a:cubicBezTo>
              </a:path>
            </a:pathLst>
          </a:custGeom>
          <a:noFill/>
          <a:ln w="38100" cap="rnd">
            <a:solidFill>
              <a:schemeClr val="accent1">
                <a:lumMod val="20000"/>
                <a:lumOff val="80000"/>
                <a:alpha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DA0E8D43-F599-4C3B-BE36-7D1FD54A752E}"/>
              </a:ext>
            </a:extLst>
          </p:cNvPr>
          <p:cNvSpPr/>
          <p:nvPr userDrawn="1"/>
        </p:nvSpPr>
        <p:spPr>
          <a:xfrm>
            <a:off x="5174534" y="997015"/>
            <a:ext cx="139700" cy="139700"/>
          </a:xfrm>
          <a:prstGeom prst="ellipse">
            <a:avLst/>
          </a:prstGeom>
          <a:ln>
            <a:solidFill>
              <a:schemeClr val="bg1"/>
            </a:solidFill>
          </a:ln>
          <a:effectLst>
            <a:outerShdw blurRad="127000" dist="127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13C66369-0AE4-4F8E-A582-F5986555F1A8}"/>
              </a:ext>
            </a:extLst>
          </p:cNvPr>
          <p:cNvSpPr/>
          <p:nvPr userDrawn="1"/>
        </p:nvSpPr>
        <p:spPr>
          <a:xfrm>
            <a:off x="5939738" y="2566660"/>
            <a:ext cx="139700" cy="139700"/>
          </a:xfrm>
          <a:prstGeom prst="ellipse">
            <a:avLst/>
          </a:prstGeom>
          <a:ln>
            <a:solidFill>
              <a:schemeClr val="bg1"/>
            </a:solidFill>
          </a:ln>
          <a:effectLst>
            <a:outerShdw blurRad="127000" dist="127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5" name="椭圆 14">
            <a:extLst>
              <a:ext uri="{FF2B5EF4-FFF2-40B4-BE49-F238E27FC236}">
                <a16:creationId xmlns:a16="http://schemas.microsoft.com/office/drawing/2014/main" id="{5607023D-480A-4C8A-916D-FB9976EA5B38}"/>
              </a:ext>
            </a:extLst>
          </p:cNvPr>
          <p:cNvSpPr/>
          <p:nvPr userDrawn="1"/>
        </p:nvSpPr>
        <p:spPr>
          <a:xfrm>
            <a:off x="5939738" y="4157244"/>
            <a:ext cx="139700" cy="139700"/>
          </a:xfrm>
          <a:prstGeom prst="ellipse">
            <a:avLst/>
          </a:prstGeom>
          <a:ln>
            <a:solidFill>
              <a:schemeClr val="bg1"/>
            </a:solidFill>
          </a:ln>
          <a:effectLst>
            <a:outerShdw blurRad="127000" dist="127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6" name="椭圆 15">
            <a:extLst>
              <a:ext uri="{FF2B5EF4-FFF2-40B4-BE49-F238E27FC236}">
                <a16:creationId xmlns:a16="http://schemas.microsoft.com/office/drawing/2014/main" id="{BD1A1F42-A240-457E-BD2A-25B0AF003625}"/>
              </a:ext>
            </a:extLst>
          </p:cNvPr>
          <p:cNvSpPr/>
          <p:nvPr userDrawn="1"/>
        </p:nvSpPr>
        <p:spPr>
          <a:xfrm>
            <a:off x="5174534" y="5735054"/>
            <a:ext cx="139700" cy="139700"/>
          </a:xfrm>
          <a:prstGeom prst="ellipse">
            <a:avLst/>
          </a:prstGeom>
          <a:ln>
            <a:solidFill>
              <a:schemeClr val="bg1"/>
            </a:solidFill>
          </a:ln>
          <a:effectLst>
            <a:outerShdw blurRad="127000" dist="127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8" name="文本框 17">
            <a:extLst>
              <a:ext uri="{FF2B5EF4-FFF2-40B4-BE49-F238E27FC236}">
                <a16:creationId xmlns:a16="http://schemas.microsoft.com/office/drawing/2014/main" id="{99F2F201-D094-4AD7-B469-E9FF90D22317}"/>
              </a:ext>
            </a:extLst>
          </p:cNvPr>
          <p:cNvSpPr txBox="1"/>
          <p:nvPr userDrawn="1"/>
        </p:nvSpPr>
        <p:spPr>
          <a:xfrm rot="16200000">
            <a:off x="5782116" y="673165"/>
            <a:ext cx="861774" cy="787400"/>
          </a:xfrm>
          <a:prstGeom prst="rect">
            <a:avLst/>
          </a:prstGeom>
          <a:noFill/>
        </p:spPr>
        <p:txBody>
          <a:bodyPr vert="eaVert" wrap="square" rtlCol="0">
            <a:spAutoFit/>
          </a:bodyPr>
          <a:lstStyle/>
          <a:p>
            <a:r>
              <a:rPr lang="en-US" altLang="zh-CN" sz="4400" dirty="0">
                <a:solidFill>
                  <a:schemeClr val="accent1"/>
                </a:solidFill>
              </a:rPr>
              <a:t>01.</a:t>
            </a:r>
            <a:endParaRPr lang="zh-CN" altLang="en-US" sz="4400" dirty="0">
              <a:solidFill>
                <a:schemeClr val="accent1"/>
              </a:solidFill>
            </a:endParaRPr>
          </a:p>
        </p:txBody>
      </p:sp>
      <p:sp>
        <p:nvSpPr>
          <p:cNvPr id="24" name="文本框 23">
            <a:extLst>
              <a:ext uri="{FF2B5EF4-FFF2-40B4-BE49-F238E27FC236}">
                <a16:creationId xmlns:a16="http://schemas.microsoft.com/office/drawing/2014/main" id="{B08D6585-B629-4D79-9077-B939D2E2C05B}"/>
              </a:ext>
            </a:extLst>
          </p:cNvPr>
          <p:cNvSpPr txBox="1"/>
          <p:nvPr userDrawn="1"/>
        </p:nvSpPr>
        <p:spPr>
          <a:xfrm rot="16200000">
            <a:off x="6532796" y="2242811"/>
            <a:ext cx="861774" cy="787400"/>
          </a:xfrm>
          <a:prstGeom prst="rect">
            <a:avLst/>
          </a:prstGeom>
          <a:noFill/>
        </p:spPr>
        <p:txBody>
          <a:bodyPr vert="eaVert" wrap="square" rtlCol="0">
            <a:spAutoFit/>
          </a:bodyPr>
          <a:lstStyle/>
          <a:p>
            <a:r>
              <a:rPr lang="en-US" altLang="zh-CN" sz="4400" dirty="0">
                <a:solidFill>
                  <a:schemeClr val="accent1"/>
                </a:solidFill>
              </a:rPr>
              <a:t>02.</a:t>
            </a:r>
            <a:endParaRPr lang="zh-CN" altLang="en-US" sz="4400" dirty="0">
              <a:solidFill>
                <a:schemeClr val="accent1"/>
              </a:solidFill>
            </a:endParaRPr>
          </a:p>
        </p:txBody>
      </p:sp>
      <p:sp>
        <p:nvSpPr>
          <p:cNvPr id="34" name="文本框 33">
            <a:extLst>
              <a:ext uri="{FF2B5EF4-FFF2-40B4-BE49-F238E27FC236}">
                <a16:creationId xmlns:a16="http://schemas.microsoft.com/office/drawing/2014/main" id="{6E9FF2D6-1167-4ADA-AB9A-9FBA535CCEE9}"/>
              </a:ext>
            </a:extLst>
          </p:cNvPr>
          <p:cNvSpPr txBox="1"/>
          <p:nvPr userDrawn="1"/>
        </p:nvSpPr>
        <p:spPr>
          <a:xfrm rot="16200000">
            <a:off x="5782116" y="5411205"/>
            <a:ext cx="861774" cy="787400"/>
          </a:xfrm>
          <a:prstGeom prst="rect">
            <a:avLst/>
          </a:prstGeom>
          <a:noFill/>
        </p:spPr>
        <p:txBody>
          <a:bodyPr vert="eaVert" wrap="square" rtlCol="0">
            <a:spAutoFit/>
          </a:bodyPr>
          <a:lstStyle/>
          <a:p>
            <a:r>
              <a:rPr lang="en-US" altLang="zh-CN" sz="4400" dirty="0">
                <a:solidFill>
                  <a:schemeClr val="accent1"/>
                </a:solidFill>
              </a:rPr>
              <a:t>04.</a:t>
            </a:r>
            <a:endParaRPr lang="zh-CN" altLang="en-US" sz="4400" dirty="0">
              <a:solidFill>
                <a:schemeClr val="accent1"/>
              </a:solidFill>
            </a:endParaRPr>
          </a:p>
        </p:txBody>
      </p:sp>
      <p:sp>
        <p:nvSpPr>
          <p:cNvPr id="36" name="文本框 35">
            <a:extLst>
              <a:ext uri="{FF2B5EF4-FFF2-40B4-BE49-F238E27FC236}">
                <a16:creationId xmlns:a16="http://schemas.microsoft.com/office/drawing/2014/main" id="{19730CCE-7F07-4B41-86E1-ED04F5F4E496}"/>
              </a:ext>
            </a:extLst>
          </p:cNvPr>
          <p:cNvSpPr txBox="1"/>
          <p:nvPr userDrawn="1"/>
        </p:nvSpPr>
        <p:spPr>
          <a:xfrm rot="16200000">
            <a:off x="6532796" y="3833395"/>
            <a:ext cx="861774" cy="787400"/>
          </a:xfrm>
          <a:prstGeom prst="rect">
            <a:avLst/>
          </a:prstGeom>
          <a:noFill/>
        </p:spPr>
        <p:txBody>
          <a:bodyPr vert="eaVert" wrap="square" rtlCol="0">
            <a:spAutoFit/>
          </a:bodyPr>
          <a:lstStyle/>
          <a:p>
            <a:r>
              <a:rPr lang="en-US" altLang="zh-CN" sz="4400" dirty="0">
                <a:solidFill>
                  <a:schemeClr val="accent1"/>
                </a:solidFill>
              </a:rPr>
              <a:t>03.</a:t>
            </a:r>
            <a:endParaRPr lang="zh-CN" altLang="en-US" sz="4400" dirty="0">
              <a:solidFill>
                <a:schemeClr val="accent1"/>
              </a:solidFill>
            </a:endParaRPr>
          </a:p>
        </p:txBody>
      </p:sp>
      <p:sp>
        <p:nvSpPr>
          <p:cNvPr id="3" name="文本占位符 2">
            <a:extLst>
              <a:ext uri="{FF2B5EF4-FFF2-40B4-BE49-F238E27FC236}">
                <a16:creationId xmlns:a16="http://schemas.microsoft.com/office/drawing/2014/main" id="{F14E857B-DEB2-468F-8937-3DC3910A1378}"/>
              </a:ext>
            </a:extLst>
          </p:cNvPr>
          <p:cNvSpPr>
            <a:spLocks noGrp="1"/>
          </p:cNvSpPr>
          <p:nvPr>
            <p:ph type="body" sz="quarter" idx="16" hasCustomPrompt="1"/>
          </p:nvPr>
        </p:nvSpPr>
        <p:spPr>
          <a:xfrm>
            <a:off x="6772400" y="847339"/>
            <a:ext cx="2248833" cy="473075"/>
          </a:xfrm>
          <a:prstGeom prst="rect">
            <a:avLst/>
          </a:prstGeom>
        </p:spPr>
        <p:txBody>
          <a:bodyPr/>
          <a:lstStyle>
            <a:lvl1pPr marL="0" indent="0">
              <a:buNone/>
              <a:defRPr>
                <a:latin typeface="+mn-ea"/>
                <a:ea typeface="+mn-ea"/>
              </a:defRPr>
            </a:lvl1pPr>
          </a:lstStyle>
          <a:p>
            <a:pPr lvl="0"/>
            <a:r>
              <a:rPr lang="zh-CN" altLang="en-US" dirty="0"/>
              <a:t>论文背景</a:t>
            </a:r>
          </a:p>
        </p:txBody>
      </p:sp>
      <p:sp>
        <p:nvSpPr>
          <p:cNvPr id="5" name="文本占位符 4">
            <a:extLst>
              <a:ext uri="{FF2B5EF4-FFF2-40B4-BE49-F238E27FC236}">
                <a16:creationId xmlns:a16="http://schemas.microsoft.com/office/drawing/2014/main" id="{A34FEE0B-A57F-4B41-98A0-91FFA5827F89}"/>
              </a:ext>
            </a:extLst>
          </p:cNvPr>
          <p:cNvSpPr>
            <a:spLocks noGrp="1"/>
          </p:cNvSpPr>
          <p:nvPr>
            <p:ph type="body" sz="quarter" idx="17" hasCustomPrompt="1"/>
          </p:nvPr>
        </p:nvSpPr>
        <p:spPr>
          <a:xfrm>
            <a:off x="7523080" y="2411380"/>
            <a:ext cx="2403240" cy="439052"/>
          </a:xfrm>
          <a:prstGeom prst="rect">
            <a:avLst/>
          </a:prstGeom>
        </p:spPr>
        <p:txBody>
          <a:bodyPr/>
          <a:lstStyle>
            <a:lvl1pPr marL="0" indent="0">
              <a:buNone/>
              <a:defRPr>
                <a:latin typeface="+mn-ea"/>
                <a:ea typeface="+mn-ea"/>
              </a:defRPr>
            </a:lvl1pPr>
          </a:lstStyle>
          <a:p>
            <a:pPr lvl="0"/>
            <a:r>
              <a:rPr lang="zh-CN" altLang="en-US" dirty="0"/>
              <a:t>研究进展</a:t>
            </a:r>
          </a:p>
        </p:txBody>
      </p:sp>
      <p:sp>
        <p:nvSpPr>
          <p:cNvPr id="7" name="文本占位符 6">
            <a:extLst>
              <a:ext uri="{FF2B5EF4-FFF2-40B4-BE49-F238E27FC236}">
                <a16:creationId xmlns:a16="http://schemas.microsoft.com/office/drawing/2014/main" id="{7AB81AB7-D1E1-421C-85F1-F679DC8652ED}"/>
              </a:ext>
            </a:extLst>
          </p:cNvPr>
          <p:cNvSpPr>
            <a:spLocks noGrp="1"/>
          </p:cNvSpPr>
          <p:nvPr>
            <p:ph type="body" sz="quarter" idx="18" hasCustomPrompt="1"/>
          </p:nvPr>
        </p:nvSpPr>
        <p:spPr>
          <a:xfrm>
            <a:off x="7523080" y="4014134"/>
            <a:ext cx="2328753" cy="439738"/>
          </a:xfrm>
          <a:prstGeom prst="rect">
            <a:avLst/>
          </a:prstGeom>
        </p:spPr>
        <p:txBody>
          <a:bodyPr/>
          <a:lstStyle>
            <a:lvl1pPr marL="0" indent="0">
              <a:buNone/>
              <a:defRPr>
                <a:latin typeface="+mn-ea"/>
                <a:ea typeface="+mn-ea"/>
              </a:defRPr>
            </a:lvl1pPr>
          </a:lstStyle>
          <a:p>
            <a:pPr lvl="0"/>
            <a:r>
              <a:rPr lang="zh-CN" altLang="en-US" dirty="0"/>
              <a:t>研究过程</a:t>
            </a:r>
          </a:p>
        </p:txBody>
      </p:sp>
      <p:sp>
        <p:nvSpPr>
          <p:cNvPr id="9" name="文本占位符 8">
            <a:extLst>
              <a:ext uri="{FF2B5EF4-FFF2-40B4-BE49-F238E27FC236}">
                <a16:creationId xmlns:a16="http://schemas.microsoft.com/office/drawing/2014/main" id="{9212CD02-B9D5-4D86-ACF5-9F70E44DCE98}"/>
              </a:ext>
            </a:extLst>
          </p:cNvPr>
          <p:cNvSpPr>
            <a:spLocks noGrp="1"/>
          </p:cNvSpPr>
          <p:nvPr>
            <p:ph type="body" sz="quarter" idx="19" hasCustomPrompt="1"/>
          </p:nvPr>
        </p:nvSpPr>
        <p:spPr>
          <a:xfrm>
            <a:off x="6764993" y="5585378"/>
            <a:ext cx="2328753" cy="439052"/>
          </a:xfrm>
          <a:prstGeom prst="rect">
            <a:avLst/>
          </a:prstGeom>
        </p:spPr>
        <p:txBody>
          <a:bodyPr/>
          <a:lstStyle>
            <a:lvl1pPr marL="0" indent="0">
              <a:buNone/>
              <a:defRPr>
                <a:latin typeface="+mn-ea"/>
                <a:ea typeface="+mn-ea"/>
              </a:defRPr>
            </a:lvl1pPr>
          </a:lstStyle>
          <a:p>
            <a:pPr lvl="0"/>
            <a:r>
              <a:rPr lang="zh-CN" altLang="en-US" dirty="0"/>
              <a:t>论文结论</a:t>
            </a:r>
          </a:p>
        </p:txBody>
      </p:sp>
      <p:sp>
        <p:nvSpPr>
          <p:cNvPr id="2" name="页脚占位符 1"/>
          <p:cNvSpPr>
            <a:spLocks noGrp="1"/>
          </p:cNvSpPr>
          <p:nvPr>
            <p:ph type="ftr" sz="quarter" idx="20"/>
          </p:nvPr>
        </p:nvSpPr>
        <p:spPr/>
        <p:txBody>
          <a:bodyPr/>
          <a:lstStyle/>
          <a:p>
            <a:endParaRPr lang="zh-CN" altLang="en-US"/>
          </a:p>
        </p:txBody>
      </p:sp>
      <p:sp>
        <p:nvSpPr>
          <p:cNvPr id="4" name="灯片编号占位符 3"/>
          <p:cNvSpPr>
            <a:spLocks noGrp="1"/>
          </p:cNvSpPr>
          <p:nvPr>
            <p:ph type="sldNum" sz="quarter" idx="21"/>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852714519"/>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10">
    <p:bg>
      <p:bgPr>
        <a:solidFill>
          <a:schemeClr val="bg1">
            <a:lumMod val="95000"/>
          </a:schemeClr>
        </a:solidFill>
        <a:effectLst/>
      </p:bgPr>
    </p:bg>
    <p:spTree>
      <p:nvGrpSpPr>
        <p:cNvPr id="1" name=""/>
        <p:cNvGrpSpPr/>
        <p:nvPr/>
      </p:nvGrpSpPr>
      <p:grpSpPr>
        <a:xfrm>
          <a:off x="0" y="0"/>
          <a:ext cx="0" cy="0"/>
          <a:chOff x="0" y="0"/>
          <a:chExt cx="0" cy="0"/>
        </a:xfrm>
      </p:grpSpPr>
      <p:grpSp>
        <p:nvGrpSpPr>
          <p:cNvPr id="233" name="组合 232">
            <a:extLst>
              <a:ext uri="{FF2B5EF4-FFF2-40B4-BE49-F238E27FC236}">
                <a16:creationId xmlns:a16="http://schemas.microsoft.com/office/drawing/2014/main" id="{BDA579A8-F4BC-4F12-9B10-E03102B2F10F}"/>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234" name="îśliďe">
              <a:extLst>
                <a:ext uri="{FF2B5EF4-FFF2-40B4-BE49-F238E27FC236}">
                  <a16:creationId xmlns:a16="http://schemas.microsoft.com/office/drawing/2014/main" id="{DDBF7E08-6C56-4DE6-9961-D2D9B2425229}"/>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35" name="íšḻíḍé">
              <a:extLst>
                <a:ext uri="{FF2B5EF4-FFF2-40B4-BE49-F238E27FC236}">
                  <a16:creationId xmlns:a16="http://schemas.microsoft.com/office/drawing/2014/main" id="{EFF6BF7E-7B3B-44CE-84BF-1D8D3D4EB041}"/>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36" name="ïṥḻïḓé">
              <a:extLst>
                <a:ext uri="{FF2B5EF4-FFF2-40B4-BE49-F238E27FC236}">
                  <a16:creationId xmlns:a16="http://schemas.microsoft.com/office/drawing/2014/main" id="{38BDDA66-1D59-47E5-92FD-BDED457F03D8}"/>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237" name="î$ḷíḋè">
              <a:extLst>
                <a:ext uri="{FF2B5EF4-FFF2-40B4-BE49-F238E27FC236}">
                  <a16:creationId xmlns:a16="http://schemas.microsoft.com/office/drawing/2014/main" id="{D2D719C5-E409-4CA4-90A6-D66E2F6D3EC5}"/>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38" name="i$ḷiḍe">
              <a:extLst>
                <a:ext uri="{FF2B5EF4-FFF2-40B4-BE49-F238E27FC236}">
                  <a16:creationId xmlns:a16="http://schemas.microsoft.com/office/drawing/2014/main" id="{3E2FF3B1-C707-409B-B6CE-CE026904AE4C}"/>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39" name="ïṡļïdè">
              <a:extLst>
                <a:ext uri="{FF2B5EF4-FFF2-40B4-BE49-F238E27FC236}">
                  <a16:creationId xmlns:a16="http://schemas.microsoft.com/office/drawing/2014/main" id="{B22B22B4-D76A-47E8-98CA-1D9964A480EC}"/>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240" name="íŝḻíḓê">
              <a:extLst>
                <a:ext uri="{FF2B5EF4-FFF2-40B4-BE49-F238E27FC236}">
                  <a16:creationId xmlns:a16="http://schemas.microsoft.com/office/drawing/2014/main" id="{52B78DFC-771B-4ED6-9152-C6CAB50A7C73}"/>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41" name="isľîḑê">
              <a:extLst>
                <a:ext uri="{FF2B5EF4-FFF2-40B4-BE49-F238E27FC236}">
                  <a16:creationId xmlns:a16="http://schemas.microsoft.com/office/drawing/2014/main" id="{D54BC1A3-4E6B-4478-81D4-9CABE0DEEF16}"/>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68" name="文本框 367">
            <a:extLst>
              <a:ext uri="{FF2B5EF4-FFF2-40B4-BE49-F238E27FC236}">
                <a16:creationId xmlns:a16="http://schemas.microsoft.com/office/drawing/2014/main" id="{11A97CD2-57C4-49CF-9958-FEE095E54FBD}"/>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72" name="直接连接符 371">
            <a:extLst>
              <a:ext uri="{FF2B5EF4-FFF2-40B4-BE49-F238E27FC236}">
                <a16:creationId xmlns:a16="http://schemas.microsoft.com/office/drawing/2014/main" id="{63BBD37C-4AA8-454C-B7C8-74B2314BE05A}"/>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73" name="组合 372">
            <a:extLst>
              <a:ext uri="{FF2B5EF4-FFF2-40B4-BE49-F238E27FC236}">
                <a16:creationId xmlns:a16="http://schemas.microsoft.com/office/drawing/2014/main" id="{A42789C4-D058-494B-B300-7BCD4AA463B1}"/>
              </a:ext>
            </a:extLst>
          </p:cNvPr>
          <p:cNvGrpSpPr/>
          <p:nvPr userDrawn="1"/>
        </p:nvGrpSpPr>
        <p:grpSpPr>
          <a:xfrm>
            <a:off x="10672870" y="250062"/>
            <a:ext cx="913766" cy="457978"/>
            <a:chOff x="1585727" y="453077"/>
            <a:chExt cx="374706" cy="187802"/>
          </a:xfrm>
          <a:solidFill>
            <a:schemeClr val="accent1"/>
          </a:solidFill>
        </p:grpSpPr>
        <p:sp>
          <p:nvSpPr>
            <p:cNvPr id="374" name="îśliďe">
              <a:extLst>
                <a:ext uri="{FF2B5EF4-FFF2-40B4-BE49-F238E27FC236}">
                  <a16:creationId xmlns:a16="http://schemas.microsoft.com/office/drawing/2014/main" id="{07A26128-4B19-4B21-A497-420CC5914688}"/>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75" name="íšḻíḍé">
              <a:extLst>
                <a:ext uri="{FF2B5EF4-FFF2-40B4-BE49-F238E27FC236}">
                  <a16:creationId xmlns:a16="http://schemas.microsoft.com/office/drawing/2014/main" id="{C3A1523B-E3DF-4BEC-8839-F0A5B32B4AC2}"/>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6" name="ïṥḻïḓé">
              <a:extLst>
                <a:ext uri="{FF2B5EF4-FFF2-40B4-BE49-F238E27FC236}">
                  <a16:creationId xmlns:a16="http://schemas.microsoft.com/office/drawing/2014/main" id="{6C610D28-C372-4B13-B085-B9CCD828EC17}"/>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77" name="î$ḷíḋè">
              <a:extLst>
                <a:ext uri="{FF2B5EF4-FFF2-40B4-BE49-F238E27FC236}">
                  <a16:creationId xmlns:a16="http://schemas.microsoft.com/office/drawing/2014/main" id="{3133118A-17E5-48F6-8E7A-E3D5CF33EF1D}"/>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78" name="i$ḷiḍe">
              <a:extLst>
                <a:ext uri="{FF2B5EF4-FFF2-40B4-BE49-F238E27FC236}">
                  <a16:creationId xmlns:a16="http://schemas.microsoft.com/office/drawing/2014/main" id="{1954A234-3823-4D0D-9778-C072AF853729}"/>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79" name="ïṡļïdè">
              <a:extLst>
                <a:ext uri="{FF2B5EF4-FFF2-40B4-BE49-F238E27FC236}">
                  <a16:creationId xmlns:a16="http://schemas.microsoft.com/office/drawing/2014/main" id="{8C6E5137-0E88-47B0-841C-73887C17562C}"/>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80" name="íŝḻíḓê">
              <a:extLst>
                <a:ext uri="{FF2B5EF4-FFF2-40B4-BE49-F238E27FC236}">
                  <a16:creationId xmlns:a16="http://schemas.microsoft.com/office/drawing/2014/main" id="{2ED8CBF2-F7DF-4559-A540-44F34F9B29E2}"/>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81" name="isľîḑê">
              <a:extLst>
                <a:ext uri="{FF2B5EF4-FFF2-40B4-BE49-F238E27FC236}">
                  <a16:creationId xmlns:a16="http://schemas.microsoft.com/office/drawing/2014/main" id="{4B790121-4234-4479-93EC-78E475483B48}"/>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82" name="椭圆 381">
            <a:extLst>
              <a:ext uri="{FF2B5EF4-FFF2-40B4-BE49-F238E27FC236}">
                <a16:creationId xmlns:a16="http://schemas.microsoft.com/office/drawing/2014/main" id="{BC288F44-E38B-4BB8-A576-D7843BDA18D4}"/>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3" name="文本占位符 163">
            <a:extLst>
              <a:ext uri="{FF2B5EF4-FFF2-40B4-BE49-F238E27FC236}">
                <a16:creationId xmlns:a16="http://schemas.microsoft.com/office/drawing/2014/main" id="{B057B461-BFDC-419B-B641-03C9934A12CF}"/>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3"/>
          </p:nvPr>
        </p:nvSpPr>
        <p:spPr/>
        <p:txBody>
          <a:bodyPr/>
          <a:lstStyle/>
          <a:p>
            <a:endParaRPr lang="zh-CN" altLang="en-US"/>
          </a:p>
        </p:txBody>
      </p:sp>
      <p:sp>
        <p:nvSpPr>
          <p:cNvPr id="3" name="灯片编号占位符 2"/>
          <p:cNvSpPr>
            <a:spLocks noGrp="1"/>
          </p:cNvSpPr>
          <p:nvPr>
            <p:ph type="sldNum" sz="quarter" idx="14"/>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40320143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11">
    <p:bg>
      <p:bgPr>
        <a:solidFill>
          <a:schemeClr val="bg1">
            <a:lumMod val="95000"/>
          </a:schemeClr>
        </a:solidFill>
        <a:effectLst/>
      </p:bgPr>
    </p:bg>
    <p:spTree>
      <p:nvGrpSpPr>
        <p:cNvPr id="1" name=""/>
        <p:cNvGrpSpPr/>
        <p:nvPr/>
      </p:nvGrpSpPr>
      <p:grpSpPr>
        <a:xfrm>
          <a:off x="0" y="0"/>
          <a:ext cx="0" cy="0"/>
          <a:chOff x="0" y="0"/>
          <a:chExt cx="0" cy="0"/>
        </a:xfrm>
      </p:grpSpPr>
      <p:pic>
        <p:nvPicPr>
          <p:cNvPr id="27" name="图片 26">
            <a:extLst>
              <a:ext uri="{FF2B5EF4-FFF2-40B4-BE49-F238E27FC236}">
                <a16:creationId xmlns:a16="http://schemas.microsoft.com/office/drawing/2014/main" id="{ED482DE6-3489-4907-9FDA-770B51D694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9452" y="368954"/>
            <a:ext cx="5848836" cy="7311044"/>
          </a:xfrm>
          <a:prstGeom prst="rect">
            <a:avLst/>
          </a:prstGeom>
        </p:spPr>
      </p:pic>
      <p:pic>
        <p:nvPicPr>
          <p:cNvPr id="125" name="图片 124">
            <a:extLst>
              <a:ext uri="{FF2B5EF4-FFF2-40B4-BE49-F238E27FC236}">
                <a16:creationId xmlns:a16="http://schemas.microsoft.com/office/drawing/2014/main" id="{19EEC020-8902-408A-A974-A35D306AA57B}"/>
              </a:ext>
            </a:extLst>
          </p:cNvPr>
          <p:cNvPicPr>
            <a:picLocks noChangeAspect="1"/>
          </p:cNvPicPr>
          <p:nvPr userDrawn="1"/>
        </p:nvPicPr>
        <p:blipFill rotWithShape="1">
          <a:blip r:embed="rId3">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grpSp>
        <p:nvGrpSpPr>
          <p:cNvPr id="4" name="组合 3">
            <a:extLst>
              <a:ext uri="{FF2B5EF4-FFF2-40B4-BE49-F238E27FC236}">
                <a16:creationId xmlns:a16="http://schemas.microsoft.com/office/drawing/2014/main" id="{8AEA1E82-24B7-4916-8548-7E40650C9D19}"/>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5" name="îśliďe">
              <a:extLst>
                <a:ext uri="{FF2B5EF4-FFF2-40B4-BE49-F238E27FC236}">
                  <a16:creationId xmlns:a16="http://schemas.microsoft.com/office/drawing/2014/main" id="{5503367D-0C52-4619-9964-D48985C24EE5}"/>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 name="íšḻíḍé">
              <a:extLst>
                <a:ext uri="{FF2B5EF4-FFF2-40B4-BE49-F238E27FC236}">
                  <a16:creationId xmlns:a16="http://schemas.microsoft.com/office/drawing/2014/main" id="{FF6EFBF8-D00C-4E1B-B468-08CBEE9A875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7" name="ïṥḻïḓé">
              <a:extLst>
                <a:ext uri="{FF2B5EF4-FFF2-40B4-BE49-F238E27FC236}">
                  <a16:creationId xmlns:a16="http://schemas.microsoft.com/office/drawing/2014/main" id="{BF40132F-18C6-4C6A-AA46-B227CBC92ACE}"/>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8" name="î$ḷíḋè">
              <a:extLst>
                <a:ext uri="{FF2B5EF4-FFF2-40B4-BE49-F238E27FC236}">
                  <a16:creationId xmlns:a16="http://schemas.microsoft.com/office/drawing/2014/main" id="{DF4C7040-D33F-4165-8F79-589A92422DC5}"/>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9" name="i$ḷiḍe">
              <a:extLst>
                <a:ext uri="{FF2B5EF4-FFF2-40B4-BE49-F238E27FC236}">
                  <a16:creationId xmlns:a16="http://schemas.microsoft.com/office/drawing/2014/main" id="{4424AB16-D945-4826-B97D-3D42C549FEB2}"/>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0" name="ïṡļïdè">
              <a:extLst>
                <a:ext uri="{FF2B5EF4-FFF2-40B4-BE49-F238E27FC236}">
                  <a16:creationId xmlns:a16="http://schemas.microsoft.com/office/drawing/2014/main" id="{E61CA400-355A-4317-B08E-1CB85707280F}"/>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1" name="íŝḻíḓê">
              <a:extLst>
                <a:ext uri="{FF2B5EF4-FFF2-40B4-BE49-F238E27FC236}">
                  <a16:creationId xmlns:a16="http://schemas.microsoft.com/office/drawing/2014/main" id="{8EDFD128-63DF-4288-9683-84A925DC4E0F}"/>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2" name="isľîḑê">
              <a:extLst>
                <a:ext uri="{FF2B5EF4-FFF2-40B4-BE49-F238E27FC236}">
                  <a16:creationId xmlns:a16="http://schemas.microsoft.com/office/drawing/2014/main" id="{AB0477E9-BD9E-4246-A132-D5F20630939F}"/>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27" name="图片占位符 126">
            <a:extLst>
              <a:ext uri="{FF2B5EF4-FFF2-40B4-BE49-F238E27FC236}">
                <a16:creationId xmlns:a16="http://schemas.microsoft.com/office/drawing/2014/main" id="{D1CFD2F0-0693-4B13-98F7-081A185F996C}"/>
              </a:ext>
            </a:extLst>
          </p:cNvPr>
          <p:cNvSpPr>
            <a:spLocks noGrp="1"/>
          </p:cNvSpPr>
          <p:nvPr>
            <p:ph type="pic" sz="quarter" idx="13"/>
          </p:nvPr>
        </p:nvSpPr>
        <p:spPr>
          <a:xfrm>
            <a:off x="1308171" y="2057399"/>
            <a:ext cx="4146479" cy="2584451"/>
          </a:xfrm>
          <a:prstGeom prst="rect">
            <a:avLst/>
          </a:prstGeom>
        </p:spPr>
        <p:txBody>
          <a:bodyPr/>
          <a:lstStyle/>
          <a:p>
            <a:endParaRPr lang="zh-CN" altLang="en-US" dirty="0"/>
          </a:p>
        </p:txBody>
      </p:sp>
      <p:sp>
        <p:nvSpPr>
          <p:cNvPr id="341" name="文本框 340">
            <a:extLst>
              <a:ext uri="{FF2B5EF4-FFF2-40B4-BE49-F238E27FC236}">
                <a16:creationId xmlns:a16="http://schemas.microsoft.com/office/drawing/2014/main" id="{DEB77718-AD3A-406D-8C3B-D540E7062A27}"/>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42" name="文本框 341">
            <a:extLst>
              <a:ext uri="{FF2B5EF4-FFF2-40B4-BE49-F238E27FC236}">
                <a16:creationId xmlns:a16="http://schemas.microsoft.com/office/drawing/2014/main" id="{510158A2-3A34-4A1D-90A2-E5A46CBB02BD}"/>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45" name="直接连接符 344">
            <a:extLst>
              <a:ext uri="{FF2B5EF4-FFF2-40B4-BE49-F238E27FC236}">
                <a16:creationId xmlns:a16="http://schemas.microsoft.com/office/drawing/2014/main" id="{690D2E7C-1FCF-4D6E-9437-A6F3A3AE6358}"/>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46" name="组合 345">
            <a:extLst>
              <a:ext uri="{FF2B5EF4-FFF2-40B4-BE49-F238E27FC236}">
                <a16:creationId xmlns:a16="http://schemas.microsoft.com/office/drawing/2014/main" id="{33818FBF-1765-4D66-A5E9-236866CC1271}"/>
              </a:ext>
            </a:extLst>
          </p:cNvPr>
          <p:cNvGrpSpPr/>
          <p:nvPr userDrawn="1"/>
        </p:nvGrpSpPr>
        <p:grpSpPr>
          <a:xfrm>
            <a:off x="10672870" y="250062"/>
            <a:ext cx="913766" cy="457978"/>
            <a:chOff x="1585727" y="453077"/>
            <a:chExt cx="374706" cy="187802"/>
          </a:xfrm>
          <a:solidFill>
            <a:schemeClr val="accent1"/>
          </a:solidFill>
        </p:grpSpPr>
        <p:sp>
          <p:nvSpPr>
            <p:cNvPr id="347" name="îśliďe">
              <a:extLst>
                <a:ext uri="{FF2B5EF4-FFF2-40B4-BE49-F238E27FC236}">
                  <a16:creationId xmlns:a16="http://schemas.microsoft.com/office/drawing/2014/main" id="{177D50D2-8940-4EE1-AC67-E08E990A9AEE}"/>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48" name="íšḻíḍé">
              <a:extLst>
                <a:ext uri="{FF2B5EF4-FFF2-40B4-BE49-F238E27FC236}">
                  <a16:creationId xmlns:a16="http://schemas.microsoft.com/office/drawing/2014/main" id="{0E3A645A-25F0-4F8C-AB45-3B0DBA8E44D7}"/>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49" name="ïṥḻïḓé">
              <a:extLst>
                <a:ext uri="{FF2B5EF4-FFF2-40B4-BE49-F238E27FC236}">
                  <a16:creationId xmlns:a16="http://schemas.microsoft.com/office/drawing/2014/main" id="{27D80C56-CBDC-4797-8BD8-A1AA992B97C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0" name="î$ḷíḋè">
              <a:extLst>
                <a:ext uri="{FF2B5EF4-FFF2-40B4-BE49-F238E27FC236}">
                  <a16:creationId xmlns:a16="http://schemas.microsoft.com/office/drawing/2014/main" id="{405223AB-E4EF-483E-808D-4C16662F5974}"/>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1" name="i$ḷiḍe">
              <a:extLst>
                <a:ext uri="{FF2B5EF4-FFF2-40B4-BE49-F238E27FC236}">
                  <a16:creationId xmlns:a16="http://schemas.microsoft.com/office/drawing/2014/main" id="{5B412A83-390F-4349-B16C-897209ABF61D}"/>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2" name="ïṡļïdè">
              <a:extLst>
                <a:ext uri="{FF2B5EF4-FFF2-40B4-BE49-F238E27FC236}">
                  <a16:creationId xmlns:a16="http://schemas.microsoft.com/office/drawing/2014/main" id="{F710789F-6A9E-4C9B-80B8-C6B70CB66ECE}"/>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3" name="íŝḻíḓê">
              <a:extLst>
                <a:ext uri="{FF2B5EF4-FFF2-40B4-BE49-F238E27FC236}">
                  <a16:creationId xmlns:a16="http://schemas.microsoft.com/office/drawing/2014/main" id="{254BEA57-590C-4A8F-823F-BD2366783D14}"/>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4" name="isľîḑê">
              <a:extLst>
                <a:ext uri="{FF2B5EF4-FFF2-40B4-BE49-F238E27FC236}">
                  <a16:creationId xmlns:a16="http://schemas.microsoft.com/office/drawing/2014/main" id="{441438F4-2FE7-426C-8D53-8178A3FD50F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5" name="椭圆 354">
            <a:extLst>
              <a:ext uri="{FF2B5EF4-FFF2-40B4-BE49-F238E27FC236}">
                <a16:creationId xmlns:a16="http://schemas.microsoft.com/office/drawing/2014/main" id="{5A7D7659-6808-49DE-9601-FB95575A5EE5}"/>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文本占位符 163">
            <a:extLst>
              <a:ext uri="{FF2B5EF4-FFF2-40B4-BE49-F238E27FC236}">
                <a16:creationId xmlns:a16="http://schemas.microsoft.com/office/drawing/2014/main" id="{B0BBF300-7D51-459A-BA7E-E779BAB958FA}"/>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4"/>
          </p:nvPr>
        </p:nvSpPr>
        <p:spPr/>
        <p:txBody>
          <a:bodyPr/>
          <a:lstStyle/>
          <a:p>
            <a:endParaRPr lang="zh-CN" altLang="en-US"/>
          </a:p>
        </p:txBody>
      </p:sp>
      <p:sp>
        <p:nvSpPr>
          <p:cNvPr id="3" name="灯片编号占位符 2"/>
          <p:cNvSpPr>
            <a:spLocks noGrp="1"/>
          </p:cNvSpPr>
          <p:nvPr>
            <p:ph type="sldNum" sz="quarter" idx="15"/>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11687856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内容页12">
    <p:bg>
      <p:bgPr>
        <a:solidFill>
          <a:schemeClr val="bg1">
            <a:lumMod val="95000"/>
          </a:schemeClr>
        </a:solidFill>
        <a:effectLst/>
      </p:bgPr>
    </p:bg>
    <p:spTree>
      <p:nvGrpSpPr>
        <p:cNvPr id="1" name=""/>
        <p:cNvGrpSpPr/>
        <p:nvPr/>
      </p:nvGrpSpPr>
      <p:grpSpPr>
        <a:xfrm>
          <a:off x="0" y="0"/>
          <a:ext cx="0" cy="0"/>
          <a:chOff x="0" y="0"/>
          <a:chExt cx="0" cy="0"/>
        </a:xfrm>
      </p:grpSpPr>
      <p:sp>
        <p:nvSpPr>
          <p:cNvPr id="128" name="图片占位符 127">
            <a:extLst>
              <a:ext uri="{FF2B5EF4-FFF2-40B4-BE49-F238E27FC236}">
                <a16:creationId xmlns:a16="http://schemas.microsoft.com/office/drawing/2014/main" id="{F540BDE6-E5D0-4250-83C1-4140808E22D1}"/>
              </a:ext>
            </a:extLst>
          </p:cNvPr>
          <p:cNvSpPr>
            <a:spLocks noGrp="1"/>
          </p:cNvSpPr>
          <p:nvPr>
            <p:ph type="pic" sz="quarter" idx="13"/>
          </p:nvPr>
        </p:nvSpPr>
        <p:spPr>
          <a:xfrm>
            <a:off x="5070476" y="2352675"/>
            <a:ext cx="1928043" cy="1928043"/>
          </a:xfrm>
          <a:custGeom>
            <a:avLst/>
            <a:gdLst>
              <a:gd name="connsiteX0" fmla="*/ 964022 w 1928043"/>
              <a:gd name="connsiteY0" fmla="*/ 0 h 1928043"/>
              <a:gd name="connsiteX1" fmla="*/ 1928043 w 1928043"/>
              <a:gd name="connsiteY1" fmla="*/ 964022 h 1928043"/>
              <a:gd name="connsiteX2" fmla="*/ 964022 w 1928043"/>
              <a:gd name="connsiteY2" fmla="*/ 1928043 h 1928043"/>
              <a:gd name="connsiteX3" fmla="*/ 0 w 1928043"/>
              <a:gd name="connsiteY3" fmla="*/ 964022 h 1928043"/>
              <a:gd name="connsiteX4" fmla="*/ 964022 w 1928043"/>
              <a:gd name="connsiteY4" fmla="*/ 0 h 1928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8043" h="1928043">
                <a:moveTo>
                  <a:pt x="964022" y="0"/>
                </a:moveTo>
                <a:cubicBezTo>
                  <a:pt x="1496436" y="0"/>
                  <a:pt x="1928043" y="431608"/>
                  <a:pt x="1928043" y="964022"/>
                </a:cubicBezTo>
                <a:cubicBezTo>
                  <a:pt x="1928043" y="1496436"/>
                  <a:pt x="1496436" y="1928043"/>
                  <a:pt x="964022" y="1928043"/>
                </a:cubicBezTo>
                <a:cubicBezTo>
                  <a:pt x="431608" y="1928043"/>
                  <a:pt x="0" y="1496436"/>
                  <a:pt x="0" y="964022"/>
                </a:cubicBezTo>
                <a:cubicBezTo>
                  <a:pt x="0" y="431608"/>
                  <a:pt x="431608" y="0"/>
                  <a:pt x="964022" y="0"/>
                </a:cubicBezTo>
                <a:close/>
              </a:path>
            </a:pathLst>
          </a:custGeom>
        </p:spPr>
        <p:txBody>
          <a:bodyPr wrap="square">
            <a:noAutofit/>
          </a:bodyPr>
          <a:lstStyle/>
          <a:p>
            <a:endParaRPr lang="zh-CN" altLang="en-US"/>
          </a:p>
        </p:txBody>
      </p:sp>
      <p:grpSp>
        <p:nvGrpSpPr>
          <p:cNvPr id="4" name="组合 3">
            <a:extLst>
              <a:ext uri="{FF2B5EF4-FFF2-40B4-BE49-F238E27FC236}">
                <a16:creationId xmlns:a16="http://schemas.microsoft.com/office/drawing/2014/main" id="{9DDA9FEB-E3F4-46A3-9929-6B2BA9D7EC04}"/>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5" name="îśliďe">
              <a:extLst>
                <a:ext uri="{FF2B5EF4-FFF2-40B4-BE49-F238E27FC236}">
                  <a16:creationId xmlns:a16="http://schemas.microsoft.com/office/drawing/2014/main" id="{1195D9FD-891B-44F1-B20E-67ECB2BC4A45}"/>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 name="íšḻíḍé">
              <a:extLst>
                <a:ext uri="{FF2B5EF4-FFF2-40B4-BE49-F238E27FC236}">
                  <a16:creationId xmlns:a16="http://schemas.microsoft.com/office/drawing/2014/main" id="{425BBE86-BB0C-42B5-A522-8C3AF34CCF47}"/>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7" name="ïṥḻïḓé">
              <a:extLst>
                <a:ext uri="{FF2B5EF4-FFF2-40B4-BE49-F238E27FC236}">
                  <a16:creationId xmlns:a16="http://schemas.microsoft.com/office/drawing/2014/main" id="{C47C1DE8-FADA-49AD-815D-FF026D28EFFD}"/>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8" name="î$ḷíḋè">
              <a:extLst>
                <a:ext uri="{FF2B5EF4-FFF2-40B4-BE49-F238E27FC236}">
                  <a16:creationId xmlns:a16="http://schemas.microsoft.com/office/drawing/2014/main" id="{71C8337C-D53C-4627-8A03-10D937D64F20}"/>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9" name="i$ḷiḍe">
              <a:extLst>
                <a:ext uri="{FF2B5EF4-FFF2-40B4-BE49-F238E27FC236}">
                  <a16:creationId xmlns:a16="http://schemas.microsoft.com/office/drawing/2014/main" id="{BBD11B76-CC46-455E-AEA5-6CD3272DDF25}"/>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0" name="ïṡļïdè">
              <a:extLst>
                <a:ext uri="{FF2B5EF4-FFF2-40B4-BE49-F238E27FC236}">
                  <a16:creationId xmlns:a16="http://schemas.microsoft.com/office/drawing/2014/main" id="{C01B95BB-B68D-4F16-BB5C-7A03B6CE20F0}"/>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1" name="íŝḻíḓê">
              <a:extLst>
                <a:ext uri="{FF2B5EF4-FFF2-40B4-BE49-F238E27FC236}">
                  <a16:creationId xmlns:a16="http://schemas.microsoft.com/office/drawing/2014/main" id="{279B8CD3-B1A6-49F2-BD1A-4E8EAA03E0FD}"/>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2" name="isľîḑê">
              <a:extLst>
                <a:ext uri="{FF2B5EF4-FFF2-40B4-BE49-F238E27FC236}">
                  <a16:creationId xmlns:a16="http://schemas.microsoft.com/office/drawing/2014/main" id="{943E8A3F-8C45-487B-BF65-BD343376856E}"/>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25" name="图片 124">
            <a:extLst>
              <a:ext uri="{FF2B5EF4-FFF2-40B4-BE49-F238E27FC236}">
                <a16:creationId xmlns:a16="http://schemas.microsoft.com/office/drawing/2014/main" id="{51735B88-50CB-47CD-A49E-4D89D986D8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41" name="文本框 340">
            <a:extLst>
              <a:ext uri="{FF2B5EF4-FFF2-40B4-BE49-F238E27FC236}">
                <a16:creationId xmlns:a16="http://schemas.microsoft.com/office/drawing/2014/main" id="{5F1639E9-7C97-4EE6-A573-200FBA5B520B}"/>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45" name="直接连接符 344">
            <a:extLst>
              <a:ext uri="{FF2B5EF4-FFF2-40B4-BE49-F238E27FC236}">
                <a16:creationId xmlns:a16="http://schemas.microsoft.com/office/drawing/2014/main" id="{872F3912-ABA9-48FB-8699-28B0E67EA916}"/>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46" name="组合 345">
            <a:extLst>
              <a:ext uri="{FF2B5EF4-FFF2-40B4-BE49-F238E27FC236}">
                <a16:creationId xmlns:a16="http://schemas.microsoft.com/office/drawing/2014/main" id="{868A7A73-5ABC-4313-8567-38752A2E4A24}"/>
              </a:ext>
            </a:extLst>
          </p:cNvPr>
          <p:cNvGrpSpPr/>
          <p:nvPr userDrawn="1"/>
        </p:nvGrpSpPr>
        <p:grpSpPr>
          <a:xfrm>
            <a:off x="10672870" y="250062"/>
            <a:ext cx="913766" cy="457978"/>
            <a:chOff x="1585727" y="453077"/>
            <a:chExt cx="374706" cy="187802"/>
          </a:xfrm>
          <a:solidFill>
            <a:schemeClr val="accent1"/>
          </a:solidFill>
        </p:grpSpPr>
        <p:sp>
          <p:nvSpPr>
            <p:cNvPr id="347" name="îśliďe">
              <a:extLst>
                <a:ext uri="{FF2B5EF4-FFF2-40B4-BE49-F238E27FC236}">
                  <a16:creationId xmlns:a16="http://schemas.microsoft.com/office/drawing/2014/main" id="{6301E0BA-FC37-4122-8ED5-B7BF8F4FC18B}"/>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48" name="íšḻíḍé">
              <a:extLst>
                <a:ext uri="{FF2B5EF4-FFF2-40B4-BE49-F238E27FC236}">
                  <a16:creationId xmlns:a16="http://schemas.microsoft.com/office/drawing/2014/main" id="{023F99EF-5799-4AAC-AC50-4FC7575DFCE0}"/>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49" name="ïṥḻïḓé">
              <a:extLst>
                <a:ext uri="{FF2B5EF4-FFF2-40B4-BE49-F238E27FC236}">
                  <a16:creationId xmlns:a16="http://schemas.microsoft.com/office/drawing/2014/main" id="{CF0F63AB-9F2D-44C5-AE59-F189C105D2B8}"/>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0" name="î$ḷíḋè">
              <a:extLst>
                <a:ext uri="{FF2B5EF4-FFF2-40B4-BE49-F238E27FC236}">
                  <a16:creationId xmlns:a16="http://schemas.microsoft.com/office/drawing/2014/main" id="{714C91D0-66BA-4042-B134-D4ED72588198}"/>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1" name="i$ḷiḍe">
              <a:extLst>
                <a:ext uri="{FF2B5EF4-FFF2-40B4-BE49-F238E27FC236}">
                  <a16:creationId xmlns:a16="http://schemas.microsoft.com/office/drawing/2014/main" id="{4D3C7803-433B-488D-B30D-26009671D2C5}"/>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2" name="ïṡļïdè">
              <a:extLst>
                <a:ext uri="{FF2B5EF4-FFF2-40B4-BE49-F238E27FC236}">
                  <a16:creationId xmlns:a16="http://schemas.microsoft.com/office/drawing/2014/main" id="{6048D35D-8237-4961-8668-704B168E15AF}"/>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3" name="íŝḻíḓê">
              <a:extLst>
                <a:ext uri="{FF2B5EF4-FFF2-40B4-BE49-F238E27FC236}">
                  <a16:creationId xmlns:a16="http://schemas.microsoft.com/office/drawing/2014/main" id="{ED6DF677-33B1-4EFC-8240-71BB71B67D0E}"/>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4" name="isľîḑê">
              <a:extLst>
                <a:ext uri="{FF2B5EF4-FFF2-40B4-BE49-F238E27FC236}">
                  <a16:creationId xmlns:a16="http://schemas.microsoft.com/office/drawing/2014/main" id="{73425A2F-6A40-4B5F-B5E9-388538FB7F22}"/>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5" name="椭圆 354">
            <a:extLst>
              <a:ext uri="{FF2B5EF4-FFF2-40B4-BE49-F238E27FC236}">
                <a16:creationId xmlns:a16="http://schemas.microsoft.com/office/drawing/2014/main" id="{C37B34DD-12DB-445F-8E1A-DCF3499ECC54}"/>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文本占位符 163">
            <a:extLst>
              <a:ext uri="{FF2B5EF4-FFF2-40B4-BE49-F238E27FC236}">
                <a16:creationId xmlns:a16="http://schemas.microsoft.com/office/drawing/2014/main" id="{B6CB49CE-AB35-44EC-A55F-EB60B4BFEC62}"/>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4"/>
          </p:nvPr>
        </p:nvSpPr>
        <p:spPr/>
        <p:txBody>
          <a:bodyPr/>
          <a:lstStyle/>
          <a:p>
            <a:endParaRPr lang="zh-CN" altLang="en-US"/>
          </a:p>
        </p:txBody>
      </p:sp>
      <p:sp>
        <p:nvSpPr>
          <p:cNvPr id="3" name="灯片编号占位符 2"/>
          <p:cNvSpPr>
            <a:spLocks noGrp="1"/>
          </p:cNvSpPr>
          <p:nvPr>
            <p:ph type="sldNum" sz="quarter" idx="15"/>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26935646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内容页13">
    <p:bg>
      <p:bgPr>
        <a:solidFill>
          <a:schemeClr val="bg1">
            <a:lumMod val="95000"/>
          </a:schemeClr>
        </a:solidFill>
        <a:effectLst/>
      </p:bgPr>
    </p:bg>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A7EDB1B9-A854-4203-B77F-B61D463DBB1B}"/>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4" name="îśliďe">
              <a:extLst>
                <a:ext uri="{FF2B5EF4-FFF2-40B4-BE49-F238E27FC236}">
                  <a16:creationId xmlns:a16="http://schemas.microsoft.com/office/drawing/2014/main" id="{35DD738A-7624-4463-B38A-258A2719E245}"/>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 name="íšḻíḍé">
              <a:extLst>
                <a:ext uri="{FF2B5EF4-FFF2-40B4-BE49-F238E27FC236}">
                  <a16:creationId xmlns:a16="http://schemas.microsoft.com/office/drawing/2014/main" id="{BF44F3D1-94C5-40DA-A758-3F5925E6383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 name="ïṥḻïḓé">
              <a:extLst>
                <a:ext uri="{FF2B5EF4-FFF2-40B4-BE49-F238E27FC236}">
                  <a16:creationId xmlns:a16="http://schemas.microsoft.com/office/drawing/2014/main" id="{6F584386-AD1B-4957-9276-0969EC306FAE}"/>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7" name="î$ḷíḋè">
              <a:extLst>
                <a:ext uri="{FF2B5EF4-FFF2-40B4-BE49-F238E27FC236}">
                  <a16:creationId xmlns:a16="http://schemas.microsoft.com/office/drawing/2014/main" id="{F651348A-9E4F-40B6-89B9-5BCD7A447BEA}"/>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8" name="i$ḷiḍe">
              <a:extLst>
                <a:ext uri="{FF2B5EF4-FFF2-40B4-BE49-F238E27FC236}">
                  <a16:creationId xmlns:a16="http://schemas.microsoft.com/office/drawing/2014/main" id="{90414720-4042-48E8-9DD7-46B2C7914714}"/>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9" name="ïṡļïdè">
              <a:extLst>
                <a:ext uri="{FF2B5EF4-FFF2-40B4-BE49-F238E27FC236}">
                  <a16:creationId xmlns:a16="http://schemas.microsoft.com/office/drawing/2014/main" id="{7916F5F1-E3AE-42D4-A813-3742FC77CACB}"/>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0" name="íŝḻíḓê">
              <a:extLst>
                <a:ext uri="{FF2B5EF4-FFF2-40B4-BE49-F238E27FC236}">
                  <a16:creationId xmlns:a16="http://schemas.microsoft.com/office/drawing/2014/main" id="{6012D1CC-FD09-488B-B770-858C319C2891}"/>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1" name="isľîḑê">
              <a:extLst>
                <a:ext uri="{FF2B5EF4-FFF2-40B4-BE49-F238E27FC236}">
                  <a16:creationId xmlns:a16="http://schemas.microsoft.com/office/drawing/2014/main" id="{7BEBA14A-4678-4359-8335-E2EE1BEA5412}"/>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24" name="图片 123">
            <a:extLst>
              <a:ext uri="{FF2B5EF4-FFF2-40B4-BE49-F238E27FC236}">
                <a16:creationId xmlns:a16="http://schemas.microsoft.com/office/drawing/2014/main" id="{BA370D12-EC88-4CFC-9102-DB908E82454B}"/>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6" name="图片占位符 125">
            <a:extLst>
              <a:ext uri="{FF2B5EF4-FFF2-40B4-BE49-F238E27FC236}">
                <a16:creationId xmlns:a16="http://schemas.microsoft.com/office/drawing/2014/main" id="{42DB3125-7314-4156-9D74-A41A6FD8506D}"/>
              </a:ext>
            </a:extLst>
          </p:cNvPr>
          <p:cNvSpPr>
            <a:spLocks noGrp="1"/>
          </p:cNvSpPr>
          <p:nvPr>
            <p:ph type="pic" sz="quarter" idx="13"/>
          </p:nvPr>
        </p:nvSpPr>
        <p:spPr>
          <a:xfrm>
            <a:off x="1155701" y="1123952"/>
            <a:ext cx="3944241" cy="4610097"/>
          </a:xfrm>
          <a:prstGeom prst="rect">
            <a:avLst/>
          </a:prstGeom>
        </p:spPr>
        <p:txBody>
          <a:bodyPr/>
          <a:lstStyle/>
          <a:p>
            <a:endParaRPr lang="zh-CN" altLang="en-US"/>
          </a:p>
        </p:txBody>
      </p:sp>
      <p:sp>
        <p:nvSpPr>
          <p:cNvPr id="340" name="文本框 339">
            <a:extLst>
              <a:ext uri="{FF2B5EF4-FFF2-40B4-BE49-F238E27FC236}">
                <a16:creationId xmlns:a16="http://schemas.microsoft.com/office/drawing/2014/main" id="{F035BB5F-8020-463D-AFA2-44CE626330C5}"/>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344" name="直接连接符 343">
            <a:extLst>
              <a:ext uri="{FF2B5EF4-FFF2-40B4-BE49-F238E27FC236}">
                <a16:creationId xmlns:a16="http://schemas.microsoft.com/office/drawing/2014/main" id="{1C5BA3E7-496D-4EFC-852D-B973DAEFDB62}"/>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45" name="组合 344">
            <a:extLst>
              <a:ext uri="{FF2B5EF4-FFF2-40B4-BE49-F238E27FC236}">
                <a16:creationId xmlns:a16="http://schemas.microsoft.com/office/drawing/2014/main" id="{D614F05B-B81D-4E5F-BAFA-BF4E3B668399}"/>
              </a:ext>
            </a:extLst>
          </p:cNvPr>
          <p:cNvGrpSpPr/>
          <p:nvPr userDrawn="1"/>
        </p:nvGrpSpPr>
        <p:grpSpPr>
          <a:xfrm>
            <a:off x="10672870" y="250062"/>
            <a:ext cx="913766" cy="457978"/>
            <a:chOff x="1585727" y="453077"/>
            <a:chExt cx="374706" cy="187802"/>
          </a:xfrm>
          <a:solidFill>
            <a:schemeClr val="accent1"/>
          </a:solidFill>
        </p:grpSpPr>
        <p:sp>
          <p:nvSpPr>
            <p:cNvPr id="346" name="îśliďe">
              <a:extLst>
                <a:ext uri="{FF2B5EF4-FFF2-40B4-BE49-F238E27FC236}">
                  <a16:creationId xmlns:a16="http://schemas.microsoft.com/office/drawing/2014/main" id="{1DC1DADC-46E0-41DD-A66E-EE95836D2588}"/>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47" name="íšḻíḍé">
              <a:extLst>
                <a:ext uri="{FF2B5EF4-FFF2-40B4-BE49-F238E27FC236}">
                  <a16:creationId xmlns:a16="http://schemas.microsoft.com/office/drawing/2014/main" id="{B388DAA0-B70F-4C44-A053-9005D516763A}"/>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48" name="ïṥḻïḓé">
              <a:extLst>
                <a:ext uri="{FF2B5EF4-FFF2-40B4-BE49-F238E27FC236}">
                  <a16:creationId xmlns:a16="http://schemas.microsoft.com/office/drawing/2014/main" id="{3DB94F85-37E8-4506-AFE0-EC5B80B5D44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49" name="î$ḷíḋè">
              <a:extLst>
                <a:ext uri="{FF2B5EF4-FFF2-40B4-BE49-F238E27FC236}">
                  <a16:creationId xmlns:a16="http://schemas.microsoft.com/office/drawing/2014/main" id="{FC8B828A-3469-42D8-952A-66FC5CCC34E1}"/>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0" name="i$ḷiḍe">
              <a:extLst>
                <a:ext uri="{FF2B5EF4-FFF2-40B4-BE49-F238E27FC236}">
                  <a16:creationId xmlns:a16="http://schemas.microsoft.com/office/drawing/2014/main" id="{CD01555A-E3E2-480E-AB04-402932DB9F7E}"/>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1" name="ïṡļïdè">
              <a:extLst>
                <a:ext uri="{FF2B5EF4-FFF2-40B4-BE49-F238E27FC236}">
                  <a16:creationId xmlns:a16="http://schemas.microsoft.com/office/drawing/2014/main" id="{D555D095-146B-4A3C-BDBE-DCB084F38552}"/>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2" name="íŝḻíḓê">
              <a:extLst>
                <a:ext uri="{FF2B5EF4-FFF2-40B4-BE49-F238E27FC236}">
                  <a16:creationId xmlns:a16="http://schemas.microsoft.com/office/drawing/2014/main" id="{9013C83C-43D9-4C7B-87D9-27E60034399A}"/>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3" name="isľîḑê">
              <a:extLst>
                <a:ext uri="{FF2B5EF4-FFF2-40B4-BE49-F238E27FC236}">
                  <a16:creationId xmlns:a16="http://schemas.microsoft.com/office/drawing/2014/main" id="{6E5E5F79-2674-44C6-837E-9903BB542F12}"/>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4" name="椭圆 353">
            <a:extLst>
              <a:ext uri="{FF2B5EF4-FFF2-40B4-BE49-F238E27FC236}">
                <a16:creationId xmlns:a16="http://schemas.microsoft.com/office/drawing/2014/main" id="{6FD8E487-B46D-44FA-B429-69A865215092}"/>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文本占位符 163">
            <a:extLst>
              <a:ext uri="{FF2B5EF4-FFF2-40B4-BE49-F238E27FC236}">
                <a16:creationId xmlns:a16="http://schemas.microsoft.com/office/drawing/2014/main" id="{B7BC2190-A745-4431-92FD-ECBCE4BC68F7}"/>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 name="页脚占位符 1"/>
          <p:cNvSpPr>
            <a:spLocks noGrp="1"/>
          </p:cNvSpPr>
          <p:nvPr>
            <p:ph type="ftr" sz="quarter" idx="14"/>
          </p:nvPr>
        </p:nvSpPr>
        <p:spPr/>
        <p:txBody>
          <a:bodyPr/>
          <a:lstStyle/>
          <a:p>
            <a:endParaRPr lang="zh-CN" altLang="en-US"/>
          </a:p>
        </p:txBody>
      </p:sp>
      <p:sp>
        <p:nvSpPr>
          <p:cNvPr id="12" name="灯片编号占位符 11"/>
          <p:cNvSpPr>
            <a:spLocks noGrp="1"/>
          </p:cNvSpPr>
          <p:nvPr>
            <p:ph type="sldNum" sz="quarter" idx="15"/>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67897469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内容页14">
    <p:bg>
      <p:bgPr>
        <a:solidFill>
          <a:schemeClr val="bg1">
            <a:lumMod val="95000"/>
          </a:schemeClr>
        </a:solidFill>
        <a:effectLst/>
      </p:bgPr>
    </p:bg>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9A9CAC4A-865E-49E3-8731-FCABCC67D6B9}"/>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4" name="îśliďe">
              <a:extLst>
                <a:ext uri="{FF2B5EF4-FFF2-40B4-BE49-F238E27FC236}">
                  <a16:creationId xmlns:a16="http://schemas.microsoft.com/office/drawing/2014/main" id="{6D0E3A22-DF41-49B9-BDC7-6AEAE2777297}"/>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 name="íšḻíḍé">
              <a:extLst>
                <a:ext uri="{FF2B5EF4-FFF2-40B4-BE49-F238E27FC236}">
                  <a16:creationId xmlns:a16="http://schemas.microsoft.com/office/drawing/2014/main" id="{D2502648-AA34-4D64-9E31-2927043C574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 name="ïṥḻïḓé">
              <a:extLst>
                <a:ext uri="{FF2B5EF4-FFF2-40B4-BE49-F238E27FC236}">
                  <a16:creationId xmlns:a16="http://schemas.microsoft.com/office/drawing/2014/main" id="{F5C42EC3-F124-46E3-802C-283810436846}"/>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7" name="î$ḷíḋè">
              <a:extLst>
                <a:ext uri="{FF2B5EF4-FFF2-40B4-BE49-F238E27FC236}">
                  <a16:creationId xmlns:a16="http://schemas.microsoft.com/office/drawing/2014/main" id="{F127877A-C948-4605-AC7A-6394FDC28741}"/>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8" name="i$ḷiḍe">
              <a:extLst>
                <a:ext uri="{FF2B5EF4-FFF2-40B4-BE49-F238E27FC236}">
                  <a16:creationId xmlns:a16="http://schemas.microsoft.com/office/drawing/2014/main" id="{D9BDE8C1-4B90-4166-81BB-04EBE9EF4D98}"/>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9" name="ïṡļïdè">
              <a:extLst>
                <a:ext uri="{FF2B5EF4-FFF2-40B4-BE49-F238E27FC236}">
                  <a16:creationId xmlns:a16="http://schemas.microsoft.com/office/drawing/2014/main" id="{CA8027DB-98A9-4909-8032-7BCDF8D904A3}"/>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0" name="íŝḻíḓê">
              <a:extLst>
                <a:ext uri="{FF2B5EF4-FFF2-40B4-BE49-F238E27FC236}">
                  <a16:creationId xmlns:a16="http://schemas.microsoft.com/office/drawing/2014/main" id="{F6839995-F008-484C-8BC3-91C01EFF9F56}"/>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1" name="isľîḑê">
              <a:extLst>
                <a:ext uri="{FF2B5EF4-FFF2-40B4-BE49-F238E27FC236}">
                  <a16:creationId xmlns:a16="http://schemas.microsoft.com/office/drawing/2014/main" id="{B00D56CC-10C2-40DF-8498-36360BA87293}"/>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2" name="图片 11">
            <a:extLst>
              <a:ext uri="{FF2B5EF4-FFF2-40B4-BE49-F238E27FC236}">
                <a16:creationId xmlns:a16="http://schemas.microsoft.com/office/drawing/2014/main" id="{124D1203-8E71-42D8-ADE3-A64DC13C115E}"/>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4" name="文本框 13">
            <a:extLst>
              <a:ext uri="{FF2B5EF4-FFF2-40B4-BE49-F238E27FC236}">
                <a16:creationId xmlns:a16="http://schemas.microsoft.com/office/drawing/2014/main" id="{F1EB2C21-849F-4F0B-803B-7AC4ABD5DBD1}"/>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cxnSp>
        <p:nvCxnSpPr>
          <p:cNvPr id="16" name="直接连接符 15">
            <a:extLst>
              <a:ext uri="{FF2B5EF4-FFF2-40B4-BE49-F238E27FC236}">
                <a16:creationId xmlns:a16="http://schemas.microsoft.com/office/drawing/2014/main" id="{2540EFFF-5E1E-49DF-B137-28242E9D16B1}"/>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7" name="组合 16">
            <a:extLst>
              <a:ext uri="{FF2B5EF4-FFF2-40B4-BE49-F238E27FC236}">
                <a16:creationId xmlns:a16="http://schemas.microsoft.com/office/drawing/2014/main" id="{C442CE9E-876D-4052-97ED-AB8CC183D2D4}"/>
              </a:ext>
            </a:extLst>
          </p:cNvPr>
          <p:cNvGrpSpPr/>
          <p:nvPr userDrawn="1"/>
        </p:nvGrpSpPr>
        <p:grpSpPr>
          <a:xfrm>
            <a:off x="10672870" y="250062"/>
            <a:ext cx="913766" cy="457978"/>
            <a:chOff x="1585727" y="453077"/>
            <a:chExt cx="374706" cy="187802"/>
          </a:xfrm>
          <a:solidFill>
            <a:schemeClr val="accent1"/>
          </a:solidFill>
        </p:grpSpPr>
        <p:sp>
          <p:nvSpPr>
            <p:cNvPr id="18" name="îśliďe">
              <a:extLst>
                <a:ext uri="{FF2B5EF4-FFF2-40B4-BE49-F238E27FC236}">
                  <a16:creationId xmlns:a16="http://schemas.microsoft.com/office/drawing/2014/main" id="{228D3189-D8DA-4DC5-8731-93349BE92B5B}"/>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9" name="íšḻíḍé">
              <a:extLst>
                <a:ext uri="{FF2B5EF4-FFF2-40B4-BE49-F238E27FC236}">
                  <a16:creationId xmlns:a16="http://schemas.microsoft.com/office/drawing/2014/main" id="{3725DDB3-E5B7-4A23-A1D5-30D8D6ADB402}"/>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0" name="ïṥḻïḓé">
              <a:extLst>
                <a:ext uri="{FF2B5EF4-FFF2-40B4-BE49-F238E27FC236}">
                  <a16:creationId xmlns:a16="http://schemas.microsoft.com/office/drawing/2014/main" id="{33785B02-E6CA-41E7-8B7F-EA502F9E91C7}"/>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21" name="î$ḷíḋè">
              <a:extLst>
                <a:ext uri="{FF2B5EF4-FFF2-40B4-BE49-F238E27FC236}">
                  <a16:creationId xmlns:a16="http://schemas.microsoft.com/office/drawing/2014/main" id="{57EBE7AC-411D-402D-9A9A-55B2BFC58C74}"/>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2" name="i$ḷiḍe">
              <a:extLst>
                <a:ext uri="{FF2B5EF4-FFF2-40B4-BE49-F238E27FC236}">
                  <a16:creationId xmlns:a16="http://schemas.microsoft.com/office/drawing/2014/main" id="{AF26F0D0-0E60-41C6-8192-45CE0DE76B1F}"/>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3" name="ïṡļïdè">
              <a:extLst>
                <a:ext uri="{FF2B5EF4-FFF2-40B4-BE49-F238E27FC236}">
                  <a16:creationId xmlns:a16="http://schemas.microsoft.com/office/drawing/2014/main" id="{ED54000E-F8F8-4E48-88FE-D68E9701DFBA}"/>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24" name="íŝḻíḓê">
              <a:extLst>
                <a:ext uri="{FF2B5EF4-FFF2-40B4-BE49-F238E27FC236}">
                  <a16:creationId xmlns:a16="http://schemas.microsoft.com/office/drawing/2014/main" id="{3519DFED-4A2B-42AD-AB2C-01E9C8A44A9B}"/>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5" name="isľîḑê">
              <a:extLst>
                <a:ext uri="{FF2B5EF4-FFF2-40B4-BE49-F238E27FC236}">
                  <a16:creationId xmlns:a16="http://schemas.microsoft.com/office/drawing/2014/main" id="{E527C414-F980-4E3F-AC95-B9D4B48DFACF}"/>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6" name="椭圆 25">
            <a:extLst>
              <a:ext uri="{FF2B5EF4-FFF2-40B4-BE49-F238E27FC236}">
                <a16:creationId xmlns:a16="http://schemas.microsoft.com/office/drawing/2014/main" id="{C54E03BE-357F-42C6-9923-09956954CF8B}"/>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占位符 163">
            <a:extLst>
              <a:ext uri="{FF2B5EF4-FFF2-40B4-BE49-F238E27FC236}">
                <a16:creationId xmlns:a16="http://schemas.microsoft.com/office/drawing/2014/main" id="{E09EA8D3-74EF-4CFC-9A60-38BF481F74EA}"/>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grpSp>
        <p:nvGrpSpPr>
          <p:cNvPr id="28" name="组合 27">
            <a:extLst>
              <a:ext uri="{FF2B5EF4-FFF2-40B4-BE49-F238E27FC236}">
                <a16:creationId xmlns:a16="http://schemas.microsoft.com/office/drawing/2014/main" id="{1CFA14D2-01F1-4DF0-B2A6-BFF2575C48A2}"/>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29" name="îśliďe">
              <a:extLst>
                <a:ext uri="{FF2B5EF4-FFF2-40B4-BE49-F238E27FC236}">
                  <a16:creationId xmlns:a16="http://schemas.microsoft.com/office/drawing/2014/main" id="{614E7815-EC78-4907-8A87-DCDE0DC90BF4}"/>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BD0E37F9-4D3D-4967-9E1C-C1D0C121C38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9CAD6A8C-6119-4636-AB27-F8E58BA2C58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5507A9F1-086B-4E13-9F9B-F56CB078D80E}"/>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D4AB0866-5F48-44D5-A280-22C21F085AAA}"/>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D9733264-9E45-4165-9896-BFB177D56F9A}"/>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C7EC23A6-AB6C-43F9-B691-7291471B871D}"/>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F0B1D1A0-9307-4007-BBE3-B7E771116B0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grpSp>
        <p:nvGrpSpPr>
          <p:cNvPr id="2" name="组合 1">
            <a:extLst>
              <a:ext uri="{FF2B5EF4-FFF2-40B4-BE49-F238E27FC236}">
                <a16:creationId xmlns:a16="http://schemas.microsoft.com/office/drawing/2014/main" id="{A9F06922-CB66-4BB7-896A-8D2C2B2251EF}"/>
              </a:ext>
            </a:extLst>
          </p:cNvPr>
          <p:cNvGrpSpPr/>
          <p:nvPr userDrawn="1"/>
        </p:nvGrpSpPr>
        <p:grpSpPr>
          <a:xfrm>
            <a:off x="1176251" y="1675235"/>
            <a:ext cx="2665723" cy="3507530"/>
            <a:chOff x="1176251" y="1675235"/>
            <a:chExt cx="2665723" cy="3507530"/>
          </a:xfrm>
        </p:grpSpPr>
        <p:sp>
          <p:nvSpPr>
            <p:cNvPr id="37" name="矩形 36">
              <a:extLst>
                <a:ext uri="{FF2B5EF4-FFF2-40B4-BE49-F238E27FC236}">
                  <a16:creationId xmlns:a16="http://schemas.microsoft.com/office/drawing/2014/main" id="{A2B92018-95E0-4552-93E5-22F167C0235D}"/>
                </a:ext>
              </a:extLst>
            </p:cNvPr>
            <p:cNvSpPr/>
            <p:nvPr userDrawn="1"/>
          </p:nvSpPr>
          <p:spPr>
            <a:xfrm>
              <a:off x="1176251" y="1675235"/>
              <a:ext cx="2665723" cy="3507530"/>
            </a:xfrm>
            <a:prstGeom prst="rect">
              <a:avLst/>
            </a:prstGeom>
            <a:solidFill>
              <a:schemeClr val="bg1">
                <a:alpha val="64000"/>
              </a:schemeClr>
            </a:solidFill>
            <a:ln>
              <a:noFill/>
            </a:ln>
            <a:effectLst>
              <a:outerShdw blurRad="889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5ED6ACA3-8385-4BF7-AA4C-AC7A70901023}"/>
                </a:ext>
              </a:extLst>
            </p:cNvPr>
            <p:cNvSpPr/>
            <p:nvPr userDrawn="1"/>
          </p:nvSpPr>
          <p:spPr>
            <a:xfrm>
              <a:off x="1176251" y="4741333"/>
              <a:ext cx="2665723" cy="441432"/>
            </a:xfrm>
            <a:prstGeom prst="rect">
              <a:avLst/>
            </a:prstGeom>
            <a:blipFill dpi="0" rotWithShape="1">
              <a:blip r:embed="rId3"/>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B16850AA-92AC-40DA-996D-814B38D999DD}"/>
                </a:ext>
              </a:extLst>
            </p:cNvPr>
            <p:cNvSpPr/>
            <p:nvPr userDrawn="1"/>
          </p:nvSpPr>
          <p:spPr>
            <a:xfrm>
              <a:off x="1176251"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3" name="组合 12">
            <a:extLst>
              <a:ext uri="{FF2B5EF4-FFF2-40B4-BE49-F238E27FC236}">
                <a16:creationId xmlns:a16="http://schemas.microsoft.com/office/drawing/2014/main" id="{E41531BF-7A9A-4F92-8DE9-424EC0ED5611}"/>
              </a:ext>
            </a:extLst>
          </p:cNvPr>
          <p:cNvGrpSpPr/>
          <p:nvPr userDrawn="1"/>
        </p:nvGrpSpPr>
        <p:grpSpPr>
          <a:xfrm>
            <a:off x="4763139" y="1675235"/>
            <a:ext cx="2665723" cy="3507530"/>
            <a:chOff x="4763139" y="1675235"/>
            <a:chExt cx="2665723" cy="3507530"/>
          </a:xfrm>
        </p:grpSpPr>
        <p:sp>
          <p:nvSpPr>
            <p:cNvPr id="40" name="矩形 39">
              <a:extLst>
                <a:ext uri="{FF2B5EF4-FFF2-40B4-BE49-F238E27FC236}">
                  <a16:creationId xmlns:a16="http://schemas.microsoft.com/office/drawing/2014/main" id="{89244897-C360-48EC-8F3C-A23B73990BBC}"/>
                </a:ext>
              </a:extLst>
            </p:cNvPr>
            <p:cNvSpPr/>
            <p:nvPr userDrawn="1"/>
          </p:nvSpPr>
          <p:spPr>
            <a:xfrm>
              <a:off x="4763139" y="1675235"/>
              <a:ext cx="2665723" cy="3507530"/>
            </a:xfrm>
            <a:prstGeom prst="rect">
              <a:avLst/>
            </a:prstGeom>
            <a:solidFill>
              <a:schemeClr val="bg1">
                <a:alpha val="64000"/>
              </a:schemeClr>
            </a:solidFill>
            <a:ln>
              <a:noFill/>
            </a:ln>
            <a:effectLst>
              <a:outerShdw blurRad="889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C463C52B-A9FA-46B0-9BFA-5AB9EA5C6801}"/>
                </a:ext>
              </a:extLst>
            </p:cNvPr>
            <p:cNvSpPr/>
            <p:nvPr userDrawn="1"/>
          </p:nvSpPr>
          <p:spPr>
            <a:xfrm>
              <a:off x="4763139" y="4741333"/>
              <a:ext cx="2665723" cy="441432"/>
            </a:xfrm>
            <a:prstGeom prst="rect">
              <a:avLst/>
            </a:prstGeom>
            <a:blipFill dpi="0" rotWithShape="1">
              <a:blip r:embed="rId4"/>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53585078-156E-43B4-9EC2-438E9F02073F}"/>
                </a:ext>
              </a:extLst>
            </p:cNvPr>
            <p:cNvSpPr/>
            <p:nvPr userDrawn="1"/>
          </p:nvSpPr>
          <p:spPr>
            <a:xfrm>
              <a:off x="4763139"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48" name="组合 47">
            <a:extLst>
              <a:ext uri="{FF2B5EF4-FFF2-40B4-BE49-F238E27FC236}">
                <a16:creationId xmlns:a16="http://schemas.microsoft.com/office/drawing/2014/main" id="{4876FA53-4A7A-4FC7-8EEB-60DA5B97336F}"/>
              </a:ext>
            </a:extLst>
          </p:cNvPr>
          <p:cNvGrpSpPr/>
          <p:nvPr userDrawn="1"/>
        </p:nvGrpSpPr>
        <p:grpSpPr>
          <a:xfrm>
            <a:off x="8350027" y="1607089"/>
            <a:ext cx="2665723" cy="3575676"/>
            <a:chOff x="8350027" y="1607089"/>
            <a:chExt cx="2665723" cy="3575676"/>
          </a:xfrm>
        </p:grpSpPr>
        <p:sp>
          <p:nvSpPr>
            <p:cNvPr id="43" name="矩形 42">
              <a:extLst>
                <a:ext uri="{FF2B5EF4-FFF2-40B4-BE49-F238E27FC236}">
                  <a16:creationId xmlns:a16="http://schemas.microsoft.com/office/drawing/2014/main" id="{9C406E35-A419-4856-9DCB-5D3A126944FC}"/>
                </a:ext>
              </a:extLst>
            </p:cNvPr>
            <p:cNvSpPr/>
            <p:nvPr userDrawn="1"/>
          </p:nvSpPr>
          <p:spPr>
            <a:xfrm>
              <a:off x="8350027" y="1607089"/>
              <a:ext cx="2665723" cy="3507530"/>
            </a:xfrm>
            <a:prstGeom prst="rect">
              <a:avLst/>
            </a:prstGeom>
            <a:solidFill>
              <a:schemeClr val="bg1">
                <a:alpha val="64000"/>
              </a:schemeClr>
            </a:solidFill>
            <a:ln>
              <a:noFill/>
            </a:ln>
            <a:effectLst>
              <a:outerShdw blurRad="889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a:extLst>
                <a:ext uri="{FF2B5EF4-FFF2-40B4-BE49-F238E27FC236}">
                  <a16:creationId xmlns:a16="http://schemas.microsoft.com/office/drawing/2014/main" id="{01DD0141-A5C0-4BC5-A759-896F71BEF2F0}"/>
                </a:ext>
              </a:extLst>
            </p:cNvPr>
            <p:cNvSpPr/>
            <p:nvPr userDrawn="1"/>
          </p:nvSpPr>
          <p:spPr>
            <a:xfrm>
              <a:off x="8350027" y="4741333"/>
              <a:ext cx="2665723" cy="441432"/>
            </a:xfrm>
            <a:prstGeom prst="rect">
              <a:avLst/>
            </a:prstGeom>
            <a:blipFill dpi="0" rotWithShape="1">
              <a:blip r:embed="rId5"/>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073B1A69-4248-4082-B253-01A9E418F787}"/>
                </a:ext>
              </a:extLst>
            </p:cNvPr>
            <p:cNvSpPr/>
            <p:nvPr userDrawn="1"/>
          </p:nvSpPr>
          <p:spPr>
            <a:xfrm>
              <a:off x="8350027"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46" name="页脚占位符 45"/>
          <p:cNvSpPr>
            <a:spLocks noGrp="1"/>
          </p:cNvSpPr>
          <p:nvPr>
            <p:ph type="ftr" sz="quarter" idx="13"/>
          </p:nvPr>
        </p:nvSpPr>
        <p:spPr/>
        <p:txBody>
          <a:bodyPr/>
          <a:lstStyle/>
          <a:p>
            <a:endParaRPr lang="zh-CN" altLang="en-US"/>
          </a:p>
        </p:txBody>
      </p:sp>
      <p:sp>
        <p:nvSpPr>
          <p:cNvPr id="47" name="灯片编号占位符 46"/>
          <p:cNvSpPr>
            <a:spLocks noGrp="1"/>
          </p:cNvSpPr>
          <p:nvPr>
            <p:ph type="sldNum" sz="quarter" idx="14"/>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71883326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内容页15">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609E687-6FF3-497E-8D2B-0726366B5A64}"/>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a:solidFill>
            <a:schemeClr val="bg1">
              <a:lumMod val="95000"/>
            </a:schemeClr>
          </a:solidFill>
        </p:spPr>
      </p:pic>
      <p:sp>
        <p:nvSpPr>
          <p:cNvPr id="4" name="文本框 3">
            <a:extLst>
              <a:ext uri="{FF2B5EF4-FFF2-40B4-BE49-F238E27FC236}">
                <a16:creationId xmlns:a16="http://schemas.microsoft.com/office/drawing/2014/main" id="{AAB9FB1F-A3CF-4CA9-A9EF-0C48F4A86958}"/>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6" name="椭圆 5">
            <a:extLst>
              <a:ext uri="{FF2B5EF4-FFF2-40B4-BE49-F238E27FC236}">
                <a16:creationId xmlns:a16="http://schemas.microsoft.com/office/drawing/2014/main" id="{FAEE827E-265E-4523-9A1B-2462FC7787A9}"/>
              </a:ext>
            </a:extLst>
          </p:cNvPr>
          <p:cNvSpPr/>
          <p:nvPr userDrawn="1"/>
        </p:nvSpPr>
        <p:spPr>
          <a:xfrm>
            <a:off x="314691" y="151816"/>
            <a:ext cx="654470" cy="65447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占位符 163">
            <a:extLst>
              <a:ext uri="{FF2B5EF4-FFF2-40B4-BE49-F238E27FC236}">
                <a16:creationId xmlns:a16="http://schemas.microsoft.com/office/drawing/2014/main" id="{84E4C8C5-8729-407F-88E4-E64D9E5A8F4C}"/>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cxnSp>
        <p:nvCxnSpPr>
          <p:cNvPr id="8" name="直接连接符 7">
            <a:extLst>
              <a:ext uri="{FF2B5EF4-FFF2-40B4-BE49-F238E27FC236}">
                <a16:creationId xmlns:a16="http://schemas.microsoft.com/office/drawing/2014/main" id="{FA719032-0D1F-4457-A6F4-CD326AC58616}"/>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E5E857CB-1D67-40E0-9A56-A3291BF50DAB}"/>
              </a:ext>
            </a:extLst>
          </p:cNvPr>
          <p:cNvGrpSpPr/>
          <p:nvPr userDrawn="1"/>
        </p:nvGrpSpPr>
        <p:grpSpPr>
          <a:xfrm>
            <a:off x="10672870" y="250062"/>
            <a:ext cx="913766" cy="457978"/>
            <a:chOff x="1585727" y="453077"/>
            <a:chExt cx="374706" cy="187802"/>
          </a:xfrm>
          <a:solidFill>
            <a:schemeClr val="accent1"/>
          </a:solidFill>
        </p:grpSpPr>
        <p:sp>
          <p:nvSpPr>
            <p:cNvPr id="10" name="îśliďe">
              <a:extLst>
                <a:ext uri="{FF2B5EF4-FFF2-40B4-BE49-F238E27FC236}">
                  <a16:creationId xmlns:a16="http://schemas.microsoft.com/office/drawing/2014/main" id="{EDD6936A-E126-457C-9B28-47B3FED26544}"/>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1" name="íšḻíḍé">
              <a:extLst>
                <a:ext uri="{FF2B5EF4-FFF2-40B4-BE49-F238E27FC236}">
                  <a16:creationId xmlns:a16="http://schemas.microsoft.com/office/drawing/2014/main" id="{70E56523-74B0-4F94-AA1C-DE8A7B3B6EF3}"/>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 name="ïṥḻïḓé">
              <a:extLst>
                <a:ext uri="{FF2B5EF4-FFF2-40B4-BE49-F238E27FC236}">
                  <a16:creationId xmlns:a16="http://schemas.microsoft.com/office/drawing/2014/main" id="{21321976-BA9B-4E34-8E85-5D3CDB97A08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3" name="î$ḷíḋè">
              <a:extLst>
                <a:ext uri="{FF2B5EF4-FFF2-40B4-BE49-F238E27FC236}">
                  <a16:creationId xmlns:a16="http://schemas.microsoft.com/office/drawing/2014/main" id="{2943ADE6-39AA-4335-9F6A-54AE5B453C50}"/>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4" name="i$ḷiḍe">
              <a:extLst>
                <a:ext uri="{FF2B5EF4-FFF2-40B4-BE49-F238E27FC236}">
                  <a16:creationId xmlns:a16="http://schemas.microsoft.com/office/drawing/2014/main" id="{31F0CBAE-4361-4C06-ABD8-552E55255E4F}"/>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5" name="ïṡļïdè">
              <a:extLst>
                <a:ext uri="{FF2B5EF4-FFF2-40B4-BE49-F238E27FC236}">
                  <a16:creationId xmlns:a16="http://schemas.microsoft.com/office/drawing/2014/main" id="{BC199AEB-7B5B-4708-97DC-0B9BEDB04A22}"/>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6" name="íŝḻíḓê">
              <a:extLst>
                <a:ext uri="{FF2B5EF4-FFF2-40B4-BE49-F238E27FC236}">
                  <a16:creationId xmlns:a16="http://schemas.microsoft.com/office/drawing/2014/main" id="{1B8A1C35-C9EF-4011-ABEA-244F3FC19D2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7" name="isľîḑê">
              <a:extLst>
                <a:ext uri="{FF2B5EF4-FFF2-40B4-BE49-F238E27FC236}">
                  <a16:creationId xmlns:a16="http://schemas.microsoft.com/office/drawing/2014/main" id="{50EAE709-8FFA-4B75-9F56-9CF7FFD0E70B}"/>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8" name="矩形 17">
            <a:extLst>
              <a:ext uri="{FF2B5EF4-FFF2-40B4-BE49-F238E27FC236}">
                <a16:creationId xmlns:a16="http://schemas.microsoft.com/office/drawing/2014/main" id="{215F96B7-1B6D-45C7-89C4-1B1CB521F90F}"/>
              </a:ext>
            </a:extLst>
          </p:cNvPr>
          <p:cNvSpPr/>
          <p:nvPr userDrawn="1"/>
        </p:nvSpPr>
        <p:spPr>
          <a:xfrm>
            <a:off x="-6350" y="1498600"/>
            <a:ext cx="12192000" cy="2197569"/>
          </a:xfrm>
          <a:prstGeom prst="rect">
            <a:avLst/>
          </a:prstGeom>
          <a:solidFill>
            <a:schemeClr val="bg1">
              <a:alpha val="80000"/>
            </a:schemeClr>
          </a:solidFill>
          <a:ln w="9525">
            <a:noFill/>
          </a:ln>
          <a:effectLst>
            <a:outerShdw blurRad="127000" dist="12700" sx="102000" sy="102000" algn="ctr" rotWithShape="0">
              <a:schemeClr val="accent1">
                <a:lumMod val="20000"/>
                <a:lumOff val="8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a:p>
        </p:txBody>
      </p:sp>
      <p:pic>
        <p:nvPicPr>
          <p:cNvPr id="19" name="图片 18">
            <a:extLst>
              <a:ext uri="{FF2B5EF4-FFF2-40B4-BE49-F238E27FC236}">
                <a16:creationId xmlns:a16="http://schemas.microsoft.com/office/drawing/2014/main" id="{435FE387-D85A-4629-A68D-0B405174EF74}"/>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l="46260"/>
          <a:stretch/>
        </p:blipFill>
        <p:spPr>
          <a:xfrm>
            <a:off x="1138462" y="958941"/>
            <a:ext cx="3019881" cy="5158438"/>
          </a:xfrm>
          <a:prstGeom prst="rect">
            <a:avLst/>
          </a:prstGeom>
        </p:spPr>
      </p:pic>
      <p:sp>
        <p:nvSpPr>
          <p:cNvPr id="20" name="图片占位符 2">
            <a:extLst>
              <a:ext uri="{FF2B5EF4-FFF2-40B4-BE49-F238E27FC236}">
                <a16:creationId xmlns:a16="http://schemas.microsoft.com/office/drawing/2014/main" id="{4E141A2D-B968-450E-8E30-996219BECC5D}"/>
              </a:ext>
            </a:extLst>
          </p:cNvPr>
          <p:cNvSpPr>
            <a:spLocks noGrp="1"/>
          </p:cNvSpPr>
          <p:nvPr>
            <p:ph type="pic" sz="quarter" idx="13"/>
          </p:nvPr>
        </p:nvSpPr>
        <p:spPr>
          <a:xfrm>
            <a:off x="1574799" y="1498600"/>
            <a:ext cx="2098041" cy="3728720"/>
          </a:xfrm>
          <a:prstGeom prst="rect">
            <a:avLst/>
          </a:prstGeom>
        </p:spPr>
        <p:txBody>
          <a:bodyPr/>
          <a:lstStyle/>
          <a:p>
            <a:endParaRPr lang="zh-CN" altLang="en-US"/>
          </a:p>
        </p:txBody>
      </p:sp>
      <p:sp>
        <p:nvSpPr>
          <p:cNvPr id="2" name="页脚占位符 1"/>
          <p:cNvSpPr>
            <a:spLocks noGrp="1"/>
          </p:cNvSpPr>
          <p:nvPr>
            <p:ph type="ftr" sz="quarter" idx="14"/>
          </p:nvPr>
        </p:nvSpPr>
        <p:spPr/>
        <p:txBody>
          <a:bodyPr/>
          <a:lstStyle/>
          <a:p>
            <a:endParaRPr lang="zh-CN" altLang="en-US"/>
          </a:p>
        </p:txBody>
      </p:sp>
      <p:sp>
        <p:nvSpPr>
          <p:cNvPr id="21" name="灯片编号占位符 20"/>
          <p:cNvSpPr>
            <a:spLocks noGrp="1"/>
          </p:cNvSpPr>
          <p:nvPr>
            <p:ph type="sldNum" sz="quarter" idx="15"/>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14862029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空白">
    <p:bg>
      <p:bgPr>
        <a:solidFill>
          <a:srgbClr val="F1F1F1"/>
        </a:solidFill>
        <a:effectLst/>
      </p:bgPr>
    </p:bg>
    <p:spTree>
      <p:nvGrpSpPr>
        <p:cNvPr id="1" name=""/>
        <p:cNvGrpSpPr/>
        <p:nvPr/>
      </p:nvGrpSpPr>
      <p:grpSpPr>
        <a:xfrm>
          <a:off x="0" y="0"/>
          <a:ext cx="0" cy="0"/>
          <a:chOff x="0" y="0"/>
          <a:chExt cx="0" cy="0"/>
        </a:xfrm>
      </p:grpSpPr>
      <p:sp>
        <p:nvSpPr>
          <p:cNvPr id="3" name="页脚占位符 2"/>
          <p:cNvSpPr>
            <a:spLocks noGrp="1"/>
          </p:cNvSpPr>
          <p:nvPr>
            <p:ph type="ftr" sz="quarter" idx="10"/>
          </p:nvPr>
        </p:nvSpPr>
        <p:spPr/>
        <p:txBody>
          <a:bodyPr/>
          <a:lstStyle/>
          <a:p>
            <a:endParaRPr lang="zh-CN" altLang="en-US"/>
          </a:p>
        </p:txBody>
      </p:sp>
      <p:sp>
        <p:nvSpPr>
          <p:cNvPr id="4" name="灯片编号占位符 3"/>
          <p:cNvSpPr>
            <a:spLocks noGrp="1"/>
          </p:cNvSpPr>
          <p:nvPr>
            <p:ph type="sldNum" sz="quarter" idx="11"/>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250021055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p15="http://schemas.microsoft.com/office/powerpoint/2012/main" xmlns="">
      <p:transition spd="slow" advClick="0" advTm="2000">
        <p:random/>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标题和内容">
    <p:bg>
      <p:bgPr>
        <a:solidFill>
          <a:srgbClr val="F1F1F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900703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p15="http://schemas.microsoft.com/office/powerpoint/2012/main" xmlns="">
      <p:transition spd="slow" advClick="0" advTm="2000">
        <p:random/>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4234357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3098480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37" name="图片占位符 36">
            <a:extLst>
              <a:ext uri="{FF2B5EF4-FFF2-40B4-BE49-F238E27FC236}">
                <a16:creationId xmlns:a16="http://schemas.microsoft.com/office/drawing/2014/main" id="{740F6025-3196-4FA0-83DC-EE1179AC9D6C}"/>
              </a:ext>
            </a:extLst>
          </p:cNvPr>
          <p:cNvSpPr>
            <a:spLocks noGrp="1"/>
          </p:cNvSpPr>
          <p:nvPr>
            <p:ph type="pic" sz="quarter" idx="15"/>
          </p:nvPr>
        </p:nvSpPr>
        <p:spPr>
          <a:xfrm>
            <a:off x="-142829" y="0"/>
            <a:ext cx="12477663" cy="1972932"/>
          </a:xfrm>
          <a:custGeom>
            <a:avLst/>
            <a:gdLst>
              <a:gd name="connsiteX0" fmla="*/ 0 w 12477663"/>
              <a:gd name="connsiteY0" fmla="*/ 0 h 1972932"/>
              <a:gd name="connsiteX1" fmla="*/ 12477663 w 12477663"/>
              <a:gd name="connsiteY1" fmla="*/ 0 h 1972932"/>
              <a:gd name="connsiteX2" fmla="*/ 12458763 w 12477663"/>
              <a:gd name="connsiteY2" fmla="*/ 47047 h 1972932"/>
              <a:gd name="connsiteX3" fmla="*/ 6238831 w 12477663"/>
              <a:gd name="connsiteY3" fmla="*/ 1972932 h 1972932"/>
              <a:gd name="connsiteX4" fmla="*/ 18900 w 12477663"/>
              <a:gd name="connsiteY4" fmla="*/ 47047 h 197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663" h="1972932">
                <a:moveTo>
                  <a:pt x="0" y="0"/>
                </a:moveTo>
                <a:lnTo>
                  <a:pt x="12477663" y="0"/>
                </a:lnTo>
                <a:lnTo>
                  <a:pt x="12458763" y="47047"/>
                </a:lnTo>
                <a:cubicBezTo>
                  <a:pt x="11866750" y="1146147"/>
                  <a:pt x="9306941" y="1972932"/>
                  <a:pt x="6238831" y="1972932"/>
                </a:cubicBezTo>
                <a:cubicBezTo>
                  <a:pt x="3170721" y="1972932"/>
                  <a:pt x="610913" y="1146147"/>
                  <a:pt x="18900" y="47047"/>
                </a:cubicBezTo>
                <a:close/>
              </a:path>
            </a:pathLst>
          </a:custGeom>
        </p:spPr>
        <p:txBody>
          <a:bodyPr wrap="square">
            <a:noAutofit/>
          </a:bodyPr>
          <a:lstStyle/>
          <a:p>
            <a:endParaRPr lang="zh-CN" altLang="en-US"/>
          </a:p>
        </p:txBody>
      </p:sp>
      <p:sp>
        <p:nvSpPr>
          <p:cNvPr id="23" name="文本框 22">
            <a:extLst>
              <a:ext uri="{FF2B5EF4-FFF2-40B4-BE49-F238E27FC236}">
                <a16:creationId xmlns:a16="http://schemas.microsoft.com/office/drawing/2014/main" id="{D8B5D204-87E5-427E-BB02-DA7D22EC0A2F}"/>
              </a:ext>
            </a:extLst>
          </p:cNvPr>
          <p:cNvSpPr txBox="1"/>
          <p:nvPr/>
        </p:nvSpPr>
        <p:spPr>
          <a:xfrm rot="16200000">
            <a:off x="562328" y="2233386"/>
            <a:ext cx="861774" cy="787400"/>
          </a:xfrm>
          <a:prstGeom prst="rect">
            <a:avLst/>
          </a:prstGeom>
          <a:noFill/>
        </p:spPr>
        <p:txBody>
          <a:bodyPr vert="eaVert" wrap="square" rtlCol="0">
            <a:spAutoFit/>
          </a:bodyPr>
          <a:lstStyle/>
          <a:p>
            <a:r>
              <a:rPr lang="en-US" altLang="zh-CN" sz="4400" dirty="0">
                <a:solidFill>
                  <a:schemeClr val="accent1"/>
                </a:solidFill>
              </a:rPr>
              <a:t>01.</a:t>
            </a:r>
            <a:endParaRPr lang="zh-CN" altLang="en-US" sz="4400" dirty="0">
              <a:solidFill>
                <a:schemeClr val="accent1"/>
              </a:solidFill>
            </a:endParaRPr>
          </a:p>
        </p:txBody>
      </p:sp>
      <p:cxnSp>
        <p:nvCxnSpPr>
          <p:cNvPr id="24" name="直接连接符 23">
            <a:extLst>
              <a:ext uri="{FF2B5EF4-FFF2-40B4-BE49-F238E27FC236}">
                <a16:creationId xmlns:a16="http://schemas.microsoft.com/office/drawing/2014/main" id="{2F371450-7476-4869-ABD4-D78E4EFF9B2C}"/>
              </a:ext>
            </a:extLst>
          </p:cNvPr>
          <p:cNvCxnSpPr>
            <a:cxnSpLocks/>
          </p:cNvCxnSpPr>
          <p:nvPr/>
        </p:nvCxnSpPr>
        <p:spPr>
          <a:xfrm>
            <a:off x="660400"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5A0BFB36-33E5-4B00-AFFA-3D114104E615}"/>
              </a:ext>
            </a:extLst>
          </p:cNvPr>
          <p:cNvSpPr txBox="1"/>
          <p:nvPr/>
        </p:nvSpPr>
        <p:spPr>
          <a:xfrm rot="16200000">
            <a:off x="4609919" y="2233386"/>
            <a:ext cx="861774" cy="787400"/>
          </a:xfrm>
          <a:prstGeom prst="rect">
            <a:avLst/>
          </a:prstGeom>
          <a:noFill/>
        </p:spPr>
        <p:txBody>
          <a:bodyPr vert="eaVert" wrap="square" rtlCol="0">
            <a:spAutoFit/>
          </a:bodyPr>
          <a:lstStyle/>
          <a:p>
            <a:r>
              <a:rPr lang="en-US" altLang="zh-CN" sz="4400" dirty="0">
                <a:solidFill>
                  <a:schemeClr val="accent1"/>
                </a:solidFill>
              </a:rPr>
              <a:t>02.</a:t>
            </a:r>
            <a:endParaRPr lang="zh-CN" altLang="en-US" sz="4400" dirty="0">
              <a:solidFill>
                <a:schemeClr val="accent1"/>
              </a:solidFill>
            </a:endParaRPr>
          </a:p>
        </p:txBody>
      </p:sp>
      <p:cxnSp>
        <p:nvCxnSpPr>
          <p:cNvPr id="29" name="直接连接符 28">
            <a:extLst>
              <a:ext uri="{FF2B5EF4-FFF2-40B4-BE49-F238E27FC236}">
                <a16:creationId xmlns:a16="http://schemas.microsoft.com/office/drawing/2014/main" id="{5885CF53-AFA6-4BCD-ACD7-C936DAB2DCCB}"/>
              </a:ext>
            </a:extLst>
          </p:cNvPr>
          <p:cNvCxnSpPr>
            <a:cxnSpLocks/>
          </p:cNvCxnSpPr>
          <p:nvPr/>
        </p:nvCxnSpPr>
        <p:spPr>
          <a:xfrm>
            <a:off x="4707991"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FB1AFA5B-9366-4E92-A1A8-650789D6FE27}"/>
              </a:ext>
            </a:extLst>
          </p:cNvPr>
          <p:cNvSpPr txBox="1"/>
          <p:nvPr/>
        </p:nvSpPr>
        <p:spPr>
          <a:xfrm rot="16200000">
            <a:off x="9043411" y="2233385"/>
            <a:ext cx="861774" cy="787400"/>
          </a:xfrm>
          <a:prstGeom prst="rect">
            <a:avLst/>
          </a:prstGeom>
          <a:noFill/>
        </p:spPr>
        <p:txBody>
          <a:bodyPr vert="eaVert" wrap="square" rtlCol="0">
            <a:spAutoFit/>
          </a:bodyPr>
          <a:lstStyle/>
          <a:p>
            <a:r>
              <a:rPr lang="en-US" altLang="zh-CN" sz="4400" dirty="0">
                <a:solidFill>
                  <a:schemeClr val="accent1"/>
                </a:solidFill>
              </a:rPr>
              <a:t>03.</a:t>
            </a:r>
            <a:endParaRPr lang="zh-CN" altLang="en-US" sz="4400" dirty="0">
              <a:solidFill>
                <a:schemeClr val="accent1"/>
              </a:solidFill>
            </a:endParaRPr>
          </a:p>
        </p:txBody>
      </p:sp>
      <p:cxnSp>
        <p:nvCxnSpPr>
          <p:cNvPr id="34" name="直接连接符 33">
            <a:extLst>
              <a:ext uri="{FF2B5EF4-FFF2-40B4-BE49-F238E27FC236}">
                <a16:creationId xmlns:a16="http://schemas.microsoft.com/office/drawing/2014/main" id="{C5A026E9-295E-4DD0-A1A7-24F2752DF1F0}"/>
              </a:ext>
            </a:extLst>
          </p:cNvPr>
          <p:cNvCxnSpPr>
            <a:cxnSpLocks/>
          </p:cNvCxnSpPr>
          <p:nvPr/>
        </p:nvCxnSpPr>
        <p:spPr>
          <a:xfrm>
            <a:off x="9141483"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4" name="文本框 43">
            <a:extLst>
              <a:ext uri="{FF2B5EF4-FFF2-40B4-BE49-F238E27FC236}">
                <a16:creationId xmlns:a16="http://schemas.microsoft.com/office/drawing/2014/main" id="{49EE7BA2-3D72-40FD-9831-242C8E3234EE}"/>
              </a:ext>
            </a:extLst>
          </p:cNvPr>
          <p:cNvSpPr txBox="1"/>
          <p:nvPr/>
        </p:nvSpPr>
        <p:spPr>
          <a:xfrm rot="16200000">
            <a:off x="2977842" y="4559831"/>
            <a:ext cx="861774" cy="787400"/>
          </a:xfrm>
          <a:prstGeom prst="rect">
            <a:avLst/>
          </a:prstGeom>
          <a:noFill/>
        </p:spPr>
        <p:txBody>
          <a:bodyPr vert="eaVert" wrap="square" rtlCol="0">
            <a:spAutoFit/>
          </a:bodyPr>
          <a:lstStyle/>
          <a:p>
            <a:r>
              <a:rPr lang="en-US" altLang="zh-CN" sz="4400">
                <a:solidFill>
                  <a:schemeClr val="accent1"/>
                </a:solidFill>
              </a:rPr>
              <a:t>04.</a:t>
            </a:r>
            <a:endParaRPr lang="zh-CN" altLang="en-US" sz="4400" dirty="0">
              <a:solidFill>
                <a:schemeClr val="accent1"/>
              </a:solidFill>
            </a:endParaRPr>
          </a:p>
        </p:txBody>
      </p:sp>
      <p:cxnSp>
        <p:nvCxnSpPr>
          <p:cNvPr id="45" name="直接连接符 44">
            <a:extLst>
              <a:ext uri="{FF2B5EF4-FFF2-40B4-BE49-F238E27FC236}">
                <a16:creationId xmlns:a16="http://schemas.microsoft.com/office/drawing/2014/main" id="{B14D238C-5295-460B-9F73-0A6C665AADEE}"/>
              </a:ext>
            </a:extLst>
          </p:cNvPr>
          <p:cNvCxnSpPr>
            <a:cxnSpLocks/>
          </p:cNvCxnSpPr>
          <p:nvPr/>
        </p:nvCxnSpPr>
        <p:spPr>
          <a:xfrm>
            <a:off x="3075914" y="5332425"/>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570F8935-A799-464B-A969-50F10DC9224E}"/>
              </a:ext>
            </a:extLst>
          </p:cNvPr>
          <p:cNvSpPr txBox="1"/>
          <p:nvPr/>
        </p:nvSpPr>
        <p:spPr>
          <a:xfrm rot="16200000">
            <a:off x="7025433" y="4559831"/>
            <a:ext cx="861774" cy="787400"/>
          </a:xfrm>
          <a:prstGeom prst="rect">
            <a:avLst/>
          </a:prstGeom>
          <a:noFill/>
        </p:spPr>
        <p:txBody>
          <a:bodyPr vert="eaVert" wrap="square" rtlCol="0">
            <a:spAutoFit/>
          </a:bodyPr>
          <a:lstStyle/>
          <a:p>
            <a:r>
              <a:rPr lang="en-US" altLang="zh-CN" sz="4400" dirty="0">
                <a:solidFill>
                  <a:schemeClr val="accent1"/>
                </a:solidFill>
              </a:rPr>
              <a:t>05.</a:t>
            </a:r>
            <a:endParaRPr lang="zh-CN" altLang="en-US" sz="4400" dirty="0">
              <a:solidFill>
                <a:schemeClr val="accent1"/>
              </a:solidFill>
            </a:endParaRPr>
          </a:p>
        </p:txBody>
      </p:sp>
      <p:cxnSp>
        <p:nvCxnSpPr>
          <p:cNvPr id="41" name="直接连接符 40">
            <a:extLst>
              <a:ext uri="{FF2B5EF4-FFF2-40B4-BE49-F238E27FC236}">
                <a16:creationId xmlns:a16="http://schemas.microsoft.com/office/drawing/2014/main" id="{3B7022D4-18C5-4008-AC4D-9CB858B782B3}"/>
              </a:ext>
            </a:extLst>
          </p:cNvPr>
          <p:cNvCxnSpPr>
            <a:cxnSpLocks/>
          </p:cNvCxnSpPr>
          <p:nvPr/>
        </p:nvCxnSpPr>
        <p:spPr>
          <a:xfrm>
            <a:off x="7123505" y="5332425"/>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9" name="文本占位符 48">
            <a:extLst>
              <a:ext uri="{FF2B5EF4-FFF2-40B4-BE49-F238E27FC236}">
                <a16:creationId xmlns:a16="http://schemas.microsoft.com/office/drawing/2014/main" id="{8AAFBE5E-9951-468D-842C-C373B57E162C}"/>
              </a:ext>
            </a:extLst>
          </p:cNvPr>
          <p:cNvSpPr>
            <a:spLocks noGrp="1"/>
          </p:cNvSpPr>
          <p:nvPr>
            <p:ph type="body" sz="quarter" idx="10" hasCustomPrompt="1"/>
          </p:nvPr>
        </p:nvSpPr>
        <p:spPr>
          <a:xfrm>
            <a:off x="747157" y="2989948"/>
            <a:ext cx="2328753"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sp>
        <p:nvSpPr>
          <p:cNvPr id="56" name="文本占位符 48">
            <a:extLst>
              <a:ext uri="{FF2B5EF4-FFF2-40B4-BE49-F238E27FC236}">
                <a16:creationId xmlns:a16="http://schemas.microsoft.com/office/drawing/2014/main" id="{22B6D61A-4B56-40D1-9606-DE6C1B116D46}"/>
              </a:ext>
            </a:extLst>
          </p:cNvPr>
          <p:cNvSpPr>
            <a:spLocks noGrp="1"/>
          </p:cNvSpPr>
          <p:nvPr>
            <p:ph type="body" sz="quarter" idx="11" hasCustomPrompt="1"/>
          </p:nvPr>
        </p:nvSpPr>
        <p:spPr>
          <a:xfrm>
            <a:off x="4789304" y="2989948"/>
            <a:ext cx="2333631"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sp>
        <p:nvSpPr>
          <p:cNvPr id="61" name="文本占位符 48">
            <a:extLst>
              <a:ext uri="{FF2B5EF4-FFF2-40B4-BE49-F238E27FC236}">
                <a16:creationId xmlns:a16="http://schemas.microsoft.com/office/drawing/2014/main" id="{BB7DBF4A-F336-4D0E-AEAA-442EF57D61E6}"/>
              </a:ext>
            </a:extLst>
          </p:cNvPr>
          <p:cNvSpPr>
            <a:spLocks noGrp="1"/>
          </p:cNvSpPr>
          <p:nvPr>
            <p:ph type="body" sz="quarter" idx="12" hasCustomPrompt="1"/>
          </p:nvPr>
        </p:nvSpPr>
        <p:spPr>
          <a:xfrm>
            <a:off x="9223944" y="2989948"/>
            <a:ext cx="2333631"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sp>
        <p:nvSpPr>
          <p:cNvPr id="63" name="文本占位符 48">
            <a:extLst>
              <a:ext uri="{FF2B5EF4-FFF2-40B4-BE49-F238E27FC236}">
                <a16:creationId xmlns:a16="http://schemas.microsoft.com/office/drawing/2014/main" id="{ABAC8E71-7622-44BD-B9EF-FB2DDE2DEC12}"/>
              </a:ext>
            </a:extLst>
          </p:cNvPr>
          <p:cNvSpPr>
            <a:spLocks noGrp="1"/>
          </p:cNvSpPr>
          <p:nvPr>
            <p:ph type="body" sz="quarter" idx="13" hasCustomPrompt="1"/>
          </p:nvPr>
        </p:nvSpPr>
        <p:spPr>
          <a:xfrm>
            <a:off x="3158375" y="5333191"/>
            <a:ext cx="2328753"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sp>
        <p:nvSpPr>
          <p:cNvPr id="65" name="文本占位符 48">
            <a:extLst>
              <a:ext uri="{FF2B5EF4-FFF2-40B4-BE49-F238E27FC236}">
                <a16:creationId xmlns:a16="http://schemas.microsoft.com/office/drawing/2014/main" id="{BF93E37B-BAE5-44B2-9D04-125CCAB615B8}"/>
              </a:ext>
            </a:extLst>
          </p:cNvPr>
          <p:cNvSpPr>
            <a:spLocks noGrp="1"/>
          </p:cNvSpPr>
          <p:nvPr>
            <p:ph type="body" sz="quarter" idx="14" hasCustomPrompt="1"/>
          </p:nvPr>
        </p:nvSpPr>
        <p:spPr>
          <a:xfrm>
            <a:off x="7205966" y="5333191"/>
            <a:ext cx="2328753"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grpSp>
        <p:nvGrpSpPr>
          <p:cNvPr id="39" name="组合 38">
            <a:extLst>
              <a:ext uri="{FF2B5EF4-FFF2-40B4-BE49-F238E27FC236}">
                <a16:creationId xmlns:a16="http://schemas.microsoft.com/office/drawing/2014/main" id="{4689036F-78DA-4278-A853-444342F03DB3}"/>
              </a:ext>
            </a:extLst>
          </p:cNvPr>
          <p:cNvGrpSpPr/>
          <p:nvPr userDrawn="1"/>
        </p:nvGrpSpPr>
        <p:grpSpPr>
          <a:xfrm>
            <a:off x="2539883" y="2413261"/>
            <a:ext cx="7112234" cy="3564639"/>
            <a:chOff x="1585727" y="453077"/>
            <a:chExt cx="374706" cy="187802"/>
          </a:xfrm>
          <a:solidFill>
            <a:schemeClr val="bg1">
              <a:lumMod val="65000"/>
              <a:alpha val="5000"/>
            </a:schemeClr>
          </a:solidFill>
        </p:grpSpPr>
        <p:sp>
          <p:nvSpPr>
            <p:cNvPr id="42" name="îśliďe">
              <a:extLst>
                <a:ext uri="{FF2B5EF4-FFF2-40B4-BE49-F238E27FC236}">
                  <a16:creationId xmlns:a16="http://schemas.microsoft.com/office/drawing/2014/main" id="{14FFDB68-D4A2-4EF1-B52B-39615FA1529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3" name="íšḻíḍé">
              <a:extLst>
                <a:ext uri="{FF2B5EF4-FFF2-40B4-BE49-F238E27FC236}">
                  <a16:creationId xmlns:a16="http://schemas.microsoft.com/office/drawing/2014/main" id="{0AB45B29-6AB1-4C60-9DD1-33AF43FFA1E5}"/>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6" name="ïṥḻïḓé">
              <a:extLst>
                <a:ext uri="{FF2B5EF4-FFF2-40B4-BE49-F238E27FC236}">
                  <a16:creationId xmlns:a16="http://schemas.microsoft.com/office/drawing/2014/main" id="{CD99A818-0C1D-482E-A96C-917036EBFF9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47" name="î$ḷíḋè">
              <a:extLst>
                <a:ext uri="{FF2B5EF4-FFF2-40B4-BE49-F238E27FC236}">
                  <a16:creationId xmlns:a16="http://schemas.microsoft.com/office/drawing/2014/main" id="{220B3C49-5424-4D5C-B740-92DDFE0807AA}"/>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8" name="i$ḷiḍe">
              <a:extLst>
                <a:ext uri="{FF2B5EF4-FFF2-40B4-BE49-F238E27FC236}">
                  <a16:creationId xmlns:a16="http://schemas.microsoft.com/office/drawing/2014/main" id="{29EBB59F-1A1E-4BEC-B5EF-DE011D905D0C}"/>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0" name="ïṡļïdè">
              <a:extLst>
                <a:ext uri="{FF2B5EF4-FFF2-40B4-BE49-F238E27FC236}">
                  <a16:creationId xmlns:a16="http://schemas.microsoft.com/office/drawing/2014/main" id="{62EA3F3B-BAF9-4E7B-B86E-52EAD2AA10B3}"/>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51" name="íŝḻíḓê">
              <a:extLst>
                <a:ext uri="{FF2B5EF4-FFF2-40B4-BE49-F238E27FC236}">
                  <a16:creationId xmlns:a16="http://schemas.microsoft.com/office/drawing/2014/main" id="{FB650BD5-0822-472D-B58F-AE9450B041D1}"/>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2" name="isľîḑê">
              <a:extLst>
                <a:ext uri="{FF2B5EF4-FFF2-40B4-BE49-F238E27FC236}">
                  <a16:creationId xmlns:a16="http://schemas.microsoft.com/office/drawing/2014/main" id="{09B8C62F-2EFC-4D33-851E-989224FE0B5C}"/>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 name="页脚占位符 1"/>
          <p:cNvSpPr>
            <a:spLocks noGrp="1"/>
          </p:cNvSpPr>
          <p:nvPr>
            <p:ph type="ftr" sz="quarter" idx="16"/>
          </p:nvPr>
        </p:nvSpPr>
        <p:spPr/>
        <p:txBody>
          <a:bodyPr/>
          <a:lstStyle/>
          <a:p>
            <a:endParaRPr lang="zh-CN" altLang="en-US"/>
          </a:p>
        </p:txBody>
      </p:sp>
      <p:sp>
        <p:nvSpPr>
          <p:cNvPr id="3" name="灯片编号占位符 2"/>
          <p:cNvSpPr>
            <a:spLocks noGrp="1"/>
          </p:cNvSpPr>
          <p:nvPr>
            <p:ph type="sldNum" sz="quarter" idx="17"/>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3518949665"/>
      </p:ext>
    </p:extLst>
  </p:cSld>
  <p:clrMapOvr>
    <a:masterClrMapping/>
  </p:clrMapOvr>
  <p:extLst>
    <p:ext uri="{DCECCB84-F9BA-43D5-87BE-67443E8EF086}">
      <p15:sldGuideLst xmlns:p15="http://schemas.microsoft.com/office/powerpoint/2012/main">
        <p15:guide id="1" pos="204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22" name="图片占位符 21">
            <a:extLst>
              <a:ext uri="{FF2B5EF4-FFF2-40B4-BE49-F238E27FC236}">
                <a16:creationId xmlns:a16="http://schemas.microsoft.com/office/drawing/2014/main" id="{7AE66B26-FD1C-4615-AFBA-EC01DC5A60D8}"/>
              </a:ext>
            </a:extLst>
          </p:cNvPr>
          <p:cNvSpPr>
            <a:spLocks noGrp="1"/>
          </p:cNvSpPr>
          <p:nvPr>
            <p:ph type="pic" sz="quarter" idx="14"/>
          </p:nvPr>
        </p:nvSpPr>
        <p:spPr>
          <a:xfrm>
            <a:off x="5656409" y="322405"/>
            <a:ext cx="6540686" cy="6540688"/>
          </a:xfrm>
          <a:custGeom>
            <a:avLst/>
            <a:gdLst>
              <a:gd name="connsiteX0" fmla="*/ 6530501 w 6530501"/>
              <a:gd name="connsiteY0" fmla="*/ 0 h 6530502"/>
              <a:gd name="connsiteX1" fmla="*/ 6530501 w 6530501"/>
              <a:gd name="connsiteY1" fmla="*/ 6530502 h 6530502"/>
              <a:gd name="connsiteX2" fmla="*/ 0 w 6530501"/>
              <a:gd name="connsiteY2" fmla="*/ 6530502 h 6530502"/>
              <a:gd name="connsiteX3" fmla="*/ 6530501 w 6530501"/>
              <a:gd name="connsiteY3" fmla="*/ 0 h 6530502"/>
            </a:gdLst>
            <a:ahLst/>
            <a:cxnLst>
              <a:cxn ang="0">
                <a:pos x="connsiteX0" y="connsiteY0"/>
              </a:cxn>
              <a:cxn ang="0">
                <a:pos x="connsiteX1" y="connsiteY1"/>
              </a:cxn>
              <a:cxn ang="0">
                <a:pos x="connsiteX2" y="connsiteY2"/>
              </a:cxn>
              <a:cxn ang="0">
                <a:pos x="connsiteX3" y="connsiteY3"/>
              </a:cxn>
            </a:cxnLst>
            <a:rect l="l" t="t" r="r" b="b"/>
            <a:pathLst>
              <a:path w="6530501" h="6530502">
                <a:moveTo>
                  <a:pt x="6530501" y="0"/>
                </a:moveTo>
                <a:lnTo>
                  <a:pt x="6530501" y="6530502"/>
                </a:lnTo>
                <a:lnTo>
                  <a:pt x="0" y="6530502"/>
                </a:lnTo>
                <a:cubicBezTo>
                  <a:pt x="0" y="2923805"/>
                  <a:pt x="2923804" y="0"/>
                  <a:pt x="6530501" y="0"/>
                </a:cubicBezTo>
                <a:close/>
              </a:path>
            </a:pathLst>
          </a:custGeom>
        </p:spPr>
        <p:txBody>
          <a:bodyPr wrap="square">
            <a:noAutofit/>
          </a:bodyPr>
          <a:lstStyle/>
          <a:p>
            <a:endParaRPr lang="zh-CN" altLang="en-US"/>
          </a:p>
        </p:txBody>
      </p:sp>
      <p:pic>
        <p:nvPicPr>
          <p:cNvPr id="13" name="图片 12">
            <a:extLst>
              <a:ext uri="{FF2B5EF4-FFF2-40B4-BE49-F238E27FC236}">
                <a16:creationId xmlns:a16="http://schemas.microsoft.com/office/drawing/2014/main" id="{31F15EFC-0D55-4F34-B344-4E1EE79A70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0" name="文本占位符 13">
            <a:extLst>
              <a:ext uri="{FF2B5EF4-FFF2-40B4-BE49-F238E27FC236}">
                <a16:creationId xmlns:a16="http://schemas.microsoft.com/office/drawing/2014/main" id="{AD261FF8-B76B-4B6C-B886-997FC5E617CA}"/>
              </a:ext>
            </a:extLst>
          </p:cNvPr>
          <p:cNvSpPr>
            <a:spLocks noGrp="1"/>
          </p:cNvSpPr>
          <p:nvPr>
            <p:ph type="body" sz="quarter" idx="11" hasCustomPrompt="1"/>
          </p:nvPr>
        </p:nvSpPr>
        <p:spPr>
          <a:xfrm>
            <a:off x="7706648" y="2962113"/>
            <a:ext cx="4155152" cy="2854487"/>
          </a:xfrm>
          <a:prstGeom prst="rect">
            <a:avLst/>
          </a:prstGeom>
          <a:noFill/>
        </p:spPr>
        <p:txBody>
          <a:bodyPr wrap="none" lIns="0" rIns="0" rtlCol="0">
            <a:noAutofit/>
          </a:bodyPr>
          <a:lstStyle>
            <a:lvl1pPr marL="0" indent="0">
              <a:buNone/>
              <a:defRPr lang="zh-CN" altLang="en-US" sz="23900" b="1" smtClean="0">
                <a:solidFill>
                  <a:schemeClr val="bg1">
                    <a:alpha val="72000"/>
                  </a:schemeClr>
                </a:solidFill>
                <a:latin typeface="+mn-ea"/>
                <a:ea typeface="+mn-ea"/>
              </a:defRPr>
            </a:lvl1pPr>
          </a:lstStyle>
          <a:p>
            <a:pPr marL="0" lvl="0"/>
            <a:r>
              <a:rPr lang="en-US" altLang="zh-CN" dirty="0"/>
              <a:t>0X</a:t>
            </a:r>
            <a:endParaRPr lang="zh-CN" altLang="en-US" dirty="0"/>
          </a:p>
        </p:txBody>
      </p:sp>
      <p:sp>
        <p:nvSpPr>
          <p:cNvPr id="11" name="文本占位符 13">
            <a:extLst>
              <a:ext uri="{FF2B5EF4-FFF2-40B4-BE49-F238E27FC236}">
                <a16:creationId xmlns:a16="http://schemas.microsoft.com/office/drawing/2014/main" id="{E9BD208D-31FF-43DD-9BD8-F665676DD15B}"/>
              </a:ext>
            </a:extLst>
          </p:cNvPr>
          <p:cNvSpPr>
            <a:spLocks noGrp="1"/>
          </p:cNvSpPr>
          <p:nvPr>
            <p:ph type="body" sz="quarter" idx="12" hasCustomPrompt="1"/>
          </p:nvPr>
        </p:nvSpPr>
        <p:spPr>
          <a:xfrm>
            <a:off x="1296778" y="2278356"/>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2" name="文本占位符 13">
            <a:extLst>
              <a:ext uri="{FF2B5EF4-FFF2-40B4-BE49-F238E27FC236}">
                <a16:creationId xmlns:a16="http://schemas.microsoft.com/office/drawing/2014/main" id="{EE75DC56-A856-4027-A6E9-6F0AFFB70D89}"/>
              </a:ext>
            </a:extLst>
          </p:cNvPr>
          <p:cNvSpPr>
            <a:spLocks noGrp="1"/>
          </p:cNvSpPr>
          <p:nvPr>
            <p:ph type="body" sz="quarter" idx="13" hasCustomPrompt="1"/>
          </p:nvPr>
        </p:nvSpPr>
        <p:spPr>
          <a:xfrm>
            <a:off x="1296778" y="3712453"/>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cxnSp>
        <p:nvCxnSpPr>
          <p:cNvPr id="27" name="直接连接符 26">
            <a:extLst>
              <a:ext uri="{FF2B5EF4-FFF2-40B4-BE49-F238E27FC236}">
                <a16:creationId xmlns:a16="http://schemas.microsoft.com/office/drawing/2014/main" id="{C09A50D6-2850-4D9E-9127-285FB821A321}"/>
              </a:ext>
            </a:extLst>
          </p:cNvPr>
          <p:cNvCxnSpPr>
            <a:cxnSpLocks/>
          </p:cNvCxnSpPr>
          <p:nvPr userDrawn="1"/>
        </p:nvCxnSpPr>
        <p:spPr>
          <a:xfrm>
            <a:off x="1311324" y="3436355"/>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a:extLst>
              <a:ext uri="{FF2B5EF4-FFF2-40B4-BE49-F238E27FC236}">
                <a16:creationId xmlns:a16="http://schemas.microsoft.com/office/drawing/2014/main" id="{2B1109C1-BE14-4007-867B-C608C8E8BCD4}"/>
              </a:ext>
            </a:extLst>
          </p:cNvPr>
          <p:cNvGrpSpPr/>
          <p:nvPr userDrawn="1"/>
        </p:nvGrpSpPr>
        <p:grpSpPr>
          <a:xfrm>
            <a:off x="660400" y="338593"/>
            <a:ext cx="1378010" cy="690656"/>
            <a:chOff x="1585727" y="453077"/>
            <a:chExt cx="374706" cy="187802"/>
          </a:xfrm>
          <a:solidFill>
            <a:schemeClr val="accent1"/>
          </a:solidFill>
        </p:grpSpPr>
        <p:sp>
          <p:nvSpPr>
            <p:cNvPr id="29" name="îśliďe">
              <a:extLst>
                <a:ext uri="{FF2B5EF4-FFF2-40B4-BE49-F238E27FC236}">
                  <a16:creationId xmlns:a16="http://schemas.microsoft.com/office/drawing/2014/main" id="{F3BCF2A2-6C87-4620-95DF-7E07907362C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65F985B7-E3F7-4429-AE2E-A2B148FC7E1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18246C92-7580-4E66-8710-8767865C401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F02EF40A-93D5-4144-BF73-14BF33F81D12}"/>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FC5AD484-3D4C-43C9-BA11-0357F1D61CB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F97D9523-78C6-4FCB-BE80-E3E0978F476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E5BD207C-4E93-4E60-BE2F-DE890592A90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6417E722-F866-4256-8145-2ABD39CE389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 name="文本框 36">
            <a:extLst>
              <a:ext uri="{FF2B5EF4-FFF2-40B4-BE49-F238E27FC236}">
                <a16:creationId xmlns:a16="http://schemas.microsoft.com/office/drawing/2014/main" id="{E9781AC3-8B0A-4AB9-8394-5CA7A029210E}"/>
              </a:ext>
            </a:extLst>
          </p:cNvPr>
          <p:cNvSpPr txBox="1"/>
          <p:nvPr userDrawn="1"/>
        </p:nvSpPr>
        <p:spPr>
          <a:xfrm>
            <a:off x="549059" y="6259195"/>
            <a:ext cx="4219670" cy="307777"/>
          </a:xfrm>
          <a:prstGeom prst="rect">
            <a:avLst/>
          </a:prstGeom>
          <a:noFill/>
        </p:spPr>
        <p:txBody>
          <a:bodyPr wrap="square" rtlCol="0">
            <a:spAutoFit/>
          </a:bodyPr>
          <a:lstStyle/>
          <a:p>
            <a:r>
              <a:rPr lang="zh-CN" altLang="en-US" sz="1400" dirty="0">
                <a:solidFill>
                  <a:schemeClr val="bg1">
                    <a:lumMod val="65000"/>
                  </a:schemeClr>
                </a:solidFill>
              </a:rPr>
              <a:t>明德 厚学 求是 创新      </a:t>
            </a:r>
            <a:r>
              <a:rPr lang="en-US" altLang="zh-CN" sz="1400" dirty="0">
                <a:solidFill>
                  <a:schemeClr val="bg1">
                    <a:lumMod val="65000"/>
                  </a:schemeClr>
                </a:solidFill>
              </a:rPr>
              <a:t>http://www.hust.edu.cn/</a:t>
            </a:r>
            <a:endParaRPr lang="zh-CN" altLang="en-US" sz="1400" dirty="0">
              <a:solidFill>
                <a:schemeClr val="bg1">
                  <a:lumMod val="65000"/>
                </a:schemeClr>
              </a:solidFill>
            </a:endParaRPr>
          </a:p>
        </p:txBody>
      </p:sp>
      <p:sp>
        <p:nvSpPr>
          <p:cNvPr id="2" name="页脚占位符 1"/>
          <p:cNvSpPr>
            <a:spLocks noGrp="1"/>
          </p:cNvSpPr>
          <p:nvPr>
            <p:ph type="ftr" sz="quarter" idx="15"/>
          </p:nvPr>
        </p:nvSpPr>
        <p:spPr/>
        <p:txBody>
          <a:bodyPr/>
          <a:lstStyle/>
          <a:p>
            <a:endParaRPr lang="zh-CN" altLang="en-US"/>
          </a:p>
        </p:txBody>
      </p:sp>
      <p:sp>
        <p:nvSpPr>
          <p:cNvPr id="3" name="灯片编号占位符 2"/>
          <p:cNvSpPr>
            <a:spLocks noGrp="1"/>
          </p:cNvSpPr>
          <p:nvPr>
            <p:ph type="sldNum" sz="quarter" idx="16"/>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129668405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过渡页">
    <p:spTree>
      <p:nvGrpSpPr>
        <p:cNvPr id="1" name=""/>
        <p:cNvGrpSpPr/>
        <p:nvPr/>
      </p:nvGrpSpPr>
      <p:grpSpPr>
        <a:xfrm>
          <a:off x="0" y="0"/>
          <a:ext cx="0" cy="0"/>
          <a:chOff x="0" y="0"/>
          <a:chExt cx="0" cy="0"/>
        </a:xfrm>
      </p:grpSpPr>
      <p:sp>
        <p:nvSpPr>
          <p:cNvPr id="25" name="图片占位符 24">
            <a:extLst>
              <a:ext uri="{FF2B5EF4-FFF2-40B4-BE49-F238E27FC236}">
                <a16:creationId xmlns:a16="http://schemas.microsoft.com/office/drawing/2014/main" id="{C9513911-6F82-465B-AA1D-A50590958317}"/>
              </a:ext>
            </a:extLst>
          </p:cNvPr>
          <p:cNvSpPr>
            <a:spLocks noGrp="1"/>
          </p:cNvSpPr>
          <p:nvPr>
            <p:ph type="pic" sz="quarter" idx="14"/>
          </p:nvPr>
        </p:nvSpPr>
        <p:spPr>
          <a:xfrm>
            <a:off x="0" y="327498"/>
            <a:ext cx="6530502" cy="6530502"/>
          </a:xfrm>
          <a:custGeom>
            <a:avLst/>
            <a:gdLst>
              <a:gd name="connsiteX0" fmla="*/ 0 w 6530502"/>
              <a:gd name="connsiteY0" fmla="*/ 0 h 6530502"/>
              <a:gd name="connsiteX1" fmla="*/ 6530502 w 6530502"/>
              <a:gd name="connsiteY1" fmla="*/ 6530502 h 6530502"/>
              <a:gd name="connsiteX2" fmla="*/ 0 w 6530502"/>
              <a:gd name="connsiteY2" fmla="*/ 6530502 h 6530502"/>
            </a:gdLst>
            <a:ahLst/>
            <a:cxnLst>
              <a:cxn ang="0">
                <a:pos x="connsiteX0" y="connsiteY0"/>
              </a:cxn>
              <a:cxn ang="0">
                <a:pos x="connsiteX1" y="connsiteY1"/>
              </a:cxn>
              <a:cxn ang="0">
                <a:pos x="connsiteX2" y="connsiteY2"/>
              </a:cxn>
            </a:cxnLst>
            <a:rect l="l" t="t" r="r" b="b"/>
            <a:pathLst>
              <a:path w="6530502" h="6530502">
                <a:moveTo>
                  <a:pt x="0" y="0"/>
                </a:moveTo>
                <a:cubicBezTo>
                  <a:pt x="3606697" y="0"/>
                  <a:pt x="6530502" y="2923805"/>
                  <a:pt x="6530502" y="6530502"/>
                </a:cubicBezTo>
                <a:lnTo>
                  <a:pt x="0" y="6530502"/>
                </a:lnTo>
                <a:close/>
              </a:path>
            </a:pathLst>
          </a:custGeom>
        </p:spPr>
        <p:txBody>
          <a:bodyPr wrap="square">
            <a:noAutofit/>
          </a:bodyPr>
          <a:lstStyle/>
          <a:p>
            <a:endParaRPr lang="zh-CN" altLang="en-US"/>
          </a:p>
        </p:txBody>
      </p:sp>
      <p:pic>
        <p:nvPicPr>
          <p:cNvPr id="13" name="图片 12">
            <a:extLst>
              <a:ext uri="{FF2B5EF4-FFF2-40B4-BE49-F238E27FC236}">
                <a16:creationId xmlns:a16="http://schemas.microsoft.com/office/drawing/2014/main" id="{31F15EFC-0D55-4F34-B344-4E1EE79A70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0" name="文本占位符 13">
            <a:extLst>
              <a:ext uri="{FF2B5EF4-FFF2-40B4-BE49-F238E27FC236}">
                <a16:creationId xmlns:a16="http://schemas.microsoft.com/office/drawing/2014/main" id="{AD261FF8-B76B-4B6C-B886-997FC5E617CA}"/>
              </a:ext>
            </a:extLst>
          </p:cNvPr>
          <p:cNvSpPr>
            <a:spLocks noGrp="1"/>
          </p:cNvSpPr>
          <p:nvPr>
            <p:ph type="body" sz="quarter" idx="11" hasCustomPrompt="1"/>
          </p:nvPr>
        </p:nvSpPr>
        <p:spPr>
          <a:xfrm>
            <a:off x="474030" y="2962113"/>
            <a:ext cx="4155152" cy="2854487"/>
          </a:xfrm>
          <a:prstGeom prst="rect">
            <a:avLst/>
          </a:prstGeom>
          <a:noFill/>
        </p:spPr>
        <p:txBody>
          <a:bodyPr wrap="none" lIns="0" rIns="0" rtlCol="0">
            <a:noAutofit/>
          </a:bodyPr>
          <a:lstStyle>
            <a:lvl1pPr marL="0" indent="0">
              <a:buNone/>
              <a:defRPr lang="zh-CN" altLang="en-US" sz="23900" b="1" smtClean="0">
                <a:solidFill>
                  <a:schemeClr val="bg1">
                    <a:alpha val="72000"/>
                  </a:schemeClr>
                </a:solidFill>
                <a:latin typeface="+mn-ea"/>
                <a:ea typeface="+mn-ea"/>
              </a:defRPr>
            </a:lvl1pPr>
          </a:lstStyle>
          <a:p>
            <a:pPr marL="0" lvl="0"/>
            <a:r>
              <a:rPr lang="en-US" altLang="zh-CN" dirty="0"/>
              <a:t>0X</a:t>
            </a:r>
            <a:endParaRPr lang="zh-CN" altLang="en-US" dirty="0"/>
          </a:p>
        </p:txBody>
      </p:sp>
      <p:sp>
        <p:nvSpPr>
          <p:cNvPr id="11" name="文本占位符 13">
            <a:extLst>
              <a:ext uri="{FF2B5EF4-FFF2-40B4-BE49-F238E27FC236}">
                <a16:creationId xmlns:a16="http://schemas.microsoft.com/office/drawing/2014/main" id="{E9BD208D-31FF-43DD-9BD8-F665676DD15B}"/>
              </a:ext>
            </a:extLst>
          </p:cNvPr>
          <p:cNvSpPr>
            <a:spLocks noGrp="1"/>
          </p:cNvSpPr>
          <p:nvPr>
            <p:ph type="body" sz="quarter" idx="12" hasCustomPrompt="1"/>
          </p:nvPr>
        </p:nvSpPr>
        <p:spPr>
          <a:xfrm>
            <a:off x="7197557" y="2284554"/>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2" name="文本占位符 13">
            <a:extLst>
              <a:ext uri="{FF2B5EF4-FFF2-40B4-BE49-F238E27FC236}">
                <a16:creationId xmlns:a16="http://schemas.microsoft.com/office/drawing/2014/main" id="{EE75DC56-A856-4027-A6E9-6F0AFFB70D89}"/>
              </a:ext>
            </a:extLst>
          </p:cNvPr>
          <p:cNvSpPr>
            <a:spLocks noGrp="1"/>
          </p:cNvSpPr>
          <p:nvPr>
            <p:ph type="body" sz="quarter" idx="13" hasCustomPrompt="1"/>
          </p:nvPr>
        </p:nvSpPr>
        <p:spPr>
          <a:xfrm>
            <a:off x="7197557" y="3711395"/>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cxnSp>
        <p:nvCxnSpPr>
          <p:cNvPr id="27" name="直接连接符 26">
            <a:extLst>
              <a:ext uri="{FF2B5EF4-FFF2-40B4-BE49-F238E27FC236}">
                <a16:creationId xmlns:a16="http://schemas.microsoft.com/office/drawing/2014/main" id="{C09A50D6-2850-4D9E-9127-285FB821A321}"/>
              </a:ext>
            </a:extLst>
          </p:cNvPr>
          <p:cNvCxnSpPr>
            <a:cxnSpLocks/>
          </p:cNvCxnSpPr>
          <p:nvPr userDrawn="1"/>
        </p:nvCxnSpPr>
        <p:spPr>
          <a:xfrm>
            <a:off x="7237503" y="3436629"/>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a:extLst>
              <a:ext uri="{FF2B5EF4-FFF2-40B4-BE49-F238E27FC236}">
                <a16:creationId xmlns:a16="http://schemas.microsoft.com/office/drawing/2014/main" id="{2B1109C1-BE14-4007-867B-C608C8E8BCD4}"/>
              </a:ext>
            </a:extLst>
          </p:cNvPr>
          <p:cNvGrpSpPr/>
          <p:nvPr userDrawn="1"/>
        </p:nvGrpSpPr>
        <p:grpSpPr>
          <a:xfrm>
            <a:off x="10227936" y="338593"/>
            <a:ext cx="1378010" cy="690656"/>
            <a:chOff x="1585727" y="453077"/>
            <a:chExt cx="374706" cy="187802"/>
          </a:xfrm>
          <a:solidFill>
            <a:schemeClr val="accent1"/>
          </a:solidFill>
        </p:grpSpPr>
        <p:sp>
          <p:nvSpPr>
            <p:cNvPr id="29" name="îśliďe">
              <a:extLst>
                <a:ext uri="{FF2B5EF4-FFF2-40B4-BE49-F238E27FC236}">
                  <a16:creationId xmlns:a16="http://schemas.microsoft.com/office/drawing/2014/main" id="{F3BCF2A2-6C87-4620-95DF-7E07907362C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65F985B7-E3F7-4429-AE2E-A2B148FC7E1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18246C92-7580-4E66-8710-8767865C401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F02EF40A-93D5-4144-BF73-14BF33F81D12}"/>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FC5AD484-3D4C-43C9-BA11-0357F1D61CB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F97D9523-78C6-4FCB-BE80-E3E0978F476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E5BD207C-4E93-4E60-BE2F-DE890592A90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6417E722-F866-4256-8145-2ABD39CE389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 name="文本框 36">
            <a:extLst>
              <a:ext uri="{FF2B5EF4-FFF2-40B4-BE49-F238E27FC236}">
                <a16:creationId xmlns:a16="http://schemas.microsoft.com/office/drawing/2014/main" id="{E9781AC3-8B0A-4AB9-8394-5CA7A029210E}"/>
              </a:ext>
            </a:extLst>
          </p:cNvPr>
          <p:cNvSpPr txBox="1"/>
          <p:nvPr userDrawn="1"/>
        </p:nvSpPr>
        <p:spPr>
          <a:xfrm>
            <a:off x="7692930" y="6259195"/>
            <a:ext cx="4219670" cy="307777"/>
          </a:xfrm>
          <a:prstGeom prst="rect">
            <a:avLst/>
          </a:prstGeom>
          <a:noFill/>
        </p:spPr>
        <p:txBody>
          <a:bodyPr wrap="square" rtlCol="0">
            <a:spAutoFit/>
          </a:bodyPr>
          <a:lstStyle>
            <a:defPPr>
              <a:defRPr lang="zh-CN"/>
            </a:defPPr>
            <a:lvl1pPr>
              <a:defRPr sz="1400">
                <a:solidFill>
                  <a:schemeClr val="bg1">
                    <a:lumMod val="65000"/>
                  </a:schemeClr>
                </a:solidFill>
              </a:defRPr>
            </a:lvl1pPr>
          </a:lstStyle>
          <a:p>
            <a:pPr lvl="0"/>
            <a:r>
              <a:rPr lang="zh-CN" altLang="en-US" dirty="0"/>
              <a:t>明德 厚学 求是 创新      </a:t>
            </a:r>
            <a:r>
              <a:rPr lang="en-US" altLang="zh-CN" dirty="0"/>
              <a:t>http://www.hust.edu.cn/</a:t>
            </a:r>
            <a:endParaRPr lang="zh-CN" altLang="en-US" dirty="0"/>
          </a:p>
        </p:txBody>
      </p:sp>
      <p:sp>
        <p:nvSpPr>
          <p:cNvPr id="2" name="页脚占位符 1"/>
          <p:cNvSpPr>
            <a:spLocks noGrp="1"/>
          </p:cNvSpPr>
          <p:nvPr>
            <p:ph type="ftr" sz="quarter" idx="15"/>
          </p:nvPr>
        </p:nvSpPr>
        <p:spPr/>
        <p:txBody>
          <a:bodyPr/>
          <a:lstStyle/>
          <a:p>
            <a:endParaRPr lang="zh-CN" altLang="en-US"/>
          </a:p>
        </p:txBody>
      </p:sp>
      <p:sp>
        <p:nvSpPr>
          <p:cNvPr id="3" name="灯片编号占位符 2"/>
          <p:cNvSpPr>
            <a:spLocks noGrp="1"/>
          </p:cNvSpPr>
          <p:nvPr>
            <p:ph type="sldNum" sz="quarter" idx="16"/>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2358438523"/>
      </p:ext>
    </p:extLst>
  </p:cSld>
  <p:clrMapOvr>
    <a:masterClrMapping/>
  </p:clrMapOvr>
  <p:extLst>
    <p:ext uri="{DCECCB84-F9BA-43D5-87BE-67443E8EF086}">
      <p15:sldGuideLst xmlns:p15="http://schemas.microsoft.com/office/powerpoint/2012/main">
        <p15:guide id="3" pos="23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过渡页">
    <p:spTree>
      <p:nvGrpSpPr>
        <p:cNvPr id="1" name=""/>
        <p:cNvGrpSpPr/>
        <p:nvPr/>
      </p:nvGrpSpPr>
      <p:grpSpPr>
        <a:xfrm>
          <a:off x="0" y="0"/>
          <a:ext cx="0" cy="0"/>
          <a:chOff x="0" y="0"/>
          <a:chExt cx="0" cy="0"/>
        </a:xfrm>
      </p:grpSpPr>
      <p:sp>
        <p:nvSpPr>
          <p:cNvPr id="38" name="图片占位符 37">
            <a:extLst>
              <a:ext uri="{FF2B5EF4-FFF2-40B4-BE49-F238E27FC236}">
                <a16:creationId xmlns:a16="http://schemas.microsoft.com/office/drawing/2014/main" id="{15DC2A65-FE98-4711-9BCC-2CEE396972E9}"/>
              </a:ext>
            </a:extLst>
          </p:cNvPr>
          <p:cNvSpPr>
            <a:spLocks noGrp="1"/>
          </p:cNvSpPr>
          <p:nvPr>
            <p:ph type="pic" sz="quarter" idx="14"/>
          </p:nvPr>
        </p:nvSpPr>
        <p:spPr>
          <a:xfrm>
            <a:off x="5661498" y="0"/>
            <a:ext cx="6530502" cy="6530502"/>
          </a:xfrm>
          <a:custGeom>
            <a:avLst/>
            <a:gdLst>
              <a:gd name="connsiteX0" fmla="*/ 0 w 6530502"/>
              <a:gd name="connsiteY0" fmla="*/ 0 h 6530502"/>
              <a:gd name="connsiteX1" fmla="*/ 6530502 w 6530502"/>
              <a:gd name="connsiteY1" fmla="*/ 0 h 6530502"/>
              <a:gd name="connsiteX2" fmla="*/ 6530502 w 6530502"/>
              <a:gd name="connsiteY2" fmla="*/ 6530502 h 6530502"/>
              <a:gd name="connsiteX3" fmla="*/ 0 w 6530502"/>
              <a:gd name="connsiteY3" fmla="*/ 0 h 6530502"/>
            </a:gdLst>
            <a:ahLst/>
            <a:cxnLst>
              <a:cxn ang="0">
                <a:pos x="connsiteX0" y="connsiteY0"/>
              </a:cxn>
              <a:cxn ang="0">
                <a:pos x="connsiteX1" y="connsiteY1"/>
              </a:cxn>
              <a:cxn ang="0">
                <a:pos x="connsiteX2" y="connsiteY2"/>
              </a:cxn>
              <a:cxn ang="0">
                <a:pos x="connsiteX3" y="connsiteY3"/>
              </a:cxn>
            </a:cxnLst>
            <a:rect l="l" t="t" r="r" b="b"/>
            <a:pathLst>
              <a:path w="6530502" h="6530502">
                <a:moveTo>
                  <a:pt x="0" y="0"/>
                </a:moveTo>
                <a:lnTo>
                  <a:pt x="6530502" y="0"/>
                </a:lnTo>
                <a:lnTo>
                  <a:pt x="6530502" y="6530502"/>
                </a:lnTo>
                <a:cubicBezTo>
                  <a:pt x="2923805" y="6530502"/>
                  <a:pt x="0" y="3606697"/>
                  <a:pt x="0" y="0"/>
                </a:cubicBezTo>
                <a:close/>
              </a:path>
            </a:pathLst>
          </a:custGeom>
        </p:spPr>
        <p:txBody>
          <a:bodyPr wrap="square">
            <a:noAutofit/>
          </a:bodyPr>
          <a:lstStyle/>
          <a:p>
            <a:endParaRPr lang="zh-CN" altLang="en-US"/>
          </a:p>
        </p:txBody>
      </p:sp>
      <p:pic>
        <p:nvPicPr>
          <p:cNvPr id="13" name="图片 12">
            <a:extLst>
              <a:ext uri="{FF2B5EF4-FFF2-40B4-BE49-F238E27FC236}">
                <a16:creationId xmlns:a16="http://schemas.microsoft.com/office/drawing/2014/main" id="{31F15EFC-0D55-4F34-B344-4E1EE79A70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0" name="文本占位符 13">
            <a:extLst>
              <a:ext uri="{FF2B5EF4-FFF2-40B4-BE49-F238E27FC236}">
                <a16:creationId xmlns:a16="http://schemas.microsoft.com/office/drawing/2014/main" id="{AD261FF8-B76B-4B6C-B886-997FC5E617CA}"/>
              </a:ext>
            </a:extLst>
          </p:cNvPr>
          <p:cNvSpPr>
            <a:spLocks noGrp="1"/>
          </p:cNvSpPr>
          <p:nvPr>
            <p:ph type="body" sz="quarter" idx="11" hasCustomPrompt="1"/>
          </p:nvPr>
        </p:nvSpPr>
        <p:spPr>
          <a:xfrm>
            <a:off x="7706648" y="1130300"/>
            <a:ext cx="4155152" cy="2854487"/>
          </a:xfrm>
          <a:prstGeom prst="rect">
            <a:avLst/>
          </a:prstGeom>
          <a:noFill/>
        </p:spPr>
        <p:txBody>
          <a:bodyPr wrap="none" lIns="0" rIns="0" rtlCol="0">
            <a:noAutofit/>
          </a:bodyPr>
          <a:lstStyle>
            <a:lvl1pPr marL="0" indent="0">
              <a:buNone/>
              <a:defRPr lang="zh-CN" altLang="en-US" sz="23900" b="1" smtClean="0">
                <a:solidFill>
                  <a:schemeClr val="bg1">
                    <a:alpha val="60000"/>
                  </a:schemeClr>
                </a:solidFill>
                <a:latin typeface="+mn-ea"/>
                <a:ea typeface="+mn-ea"/>
              </a:defRPr>
            </a:lvl1pPr>
          </a:lstStyle>
          <a:p>
            <a:pPr marL="0" lvl="0"/>
            <a:r>
              <a:rPr lang="en-US" altLang="zh-CN" dirty="0"/>
              <a:t>0X</a:t>
            </a:r>
            <a:endParaRPr lang="zh-CN" altLang="en-US" dirty="0"/>
          </a:p>
        </p:txBody>
      </p:sp>
      <p:sp>
        <p:nvSpPr>
          <p:cNvPr id="11" name="文本占位符 13">
            <a:extLst>
              <a:ext uri="{FF2B5EF4-FFF2-40B4-BE49-F238E27FC236}">
                <a16:creationId xmlns:a16="http://schemas.microsoft.com/office/drawing/2014/main" id="{E9BD208D-31FF-43DD-9BD8-F665676DD15B}"/>
              </a:ext>
            </a:extLst>
          </p:cNvPr>
          <p:cNvSpPr>
            <a:spLocks noGrp="1"/>
          </p:cNvSpPr>
          <p:nvPr>
            <p:ph type="body" sz="quarter" idx="12" hasCustomPrompt="1"/>
          </p:nvPr>
        </p:nvSpPr>
        <p:spPr>
          <a:xfrm>
            <a:off x="1296778" y="2284554"/>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2" name="文本占位符 13">
            <a:extLst>
              <a:ext uri="{FF2B5EF4-FFF2-40B4-BE49-F238E27FC236}">
                <a16:creationId xmlns:a16="http://schemas.microsoft.com/office/drawing/2014/main" id="{EE75DC56-A856-4027-A6E9-6F0AFFB70D89}"/>
              </a:ext>
            </a:extLst>
          </p:cNvPr>
          <p:cNvSpPr>
            <a:spLocks noGrp="1"/>
          </p:cNvSpPr>
          <p:nvPr>
            <p:ph type="body" sz="quarter" idx="13" hasCustomPrompt="1"/>
          </p:nvPr>
        </p:nvSpPr>
        <p:spPr>
          <a:xfrm>
            <a:off x="1296778" y="3709946"/>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cxnSp>
        <p:nvCxnSpPr>
          <p:cNvPr id="27" name="直接连接符 26">
            <a:extLst>
              <a:ext uri="{FF2B5EF4-FFF2-40B4-BE49-F238E27FC236}">
                <a16:creationId xmlns:a16="http://schemas.microsoft.com/office/drawing/2014/main" id="{C09A50D6-2850-4D9E-9127-285FB821A321}"/>
              </a:ext>
            </a:extLst>
          </p:cNvPr>
          <p:cNvCxnSpPr>
            <a:cxnSpLocks/>
          </p:cNvCxnSpPr>
          <p:nvPr userDrawn="1"/>
        </p:nvCxnSpPr>
        <p:spPr>
          <a:xfrm>
            <a:off x="1336724" y="3429067"/>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a:extLst>
              <a:ext uri="{FF2B5EF4-FFF2-40B4-BE49-F238E27FC236}">
                <a16:creationId xmlns:a16="http://schemas.microsoft.com/office/drawing/2014/main" id="{2B1109C1-BE14-4007-867B-C608C8E8BCD4}"/>
              </a:ext>
            </a:extLst>
          </p:cNvPr>
          <p:cNvGrpSpPr/>
          <p:nvPr userDrawn="1"/>
        </p:nvGrpSpPr>
        <p:grpSpPr>
          <a:xfrm>
            <a:off x="660400" y="338593"/>
            <a:ext cx="1378010" cy="690656"/>
            <a:chOff x="1585727" y="453077"/>
            <a:chExt cx="374706" cy="187802"/>
          </a:xfrm>
          <a:solidFill>
            <a:schemeClr val="accent1"/>
          </a:solidFill>
        </p:grpSpPr>
        <p:sp>
          <p:nvSpPr>
            <p:cNvPr id="29" name="îśliďe">
              <a:extLst>
                <a:ext uri="{FF2B5EF4-FFF2-40B4-BE49-F238E27FC236}">
                  <a16:creationId xmlns:a16="http://schemas.microsoft.com/office/drawing/2014/main" id="{F3BCF2A2-6C87-4620-95DF-7E07907362C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65F985B7-E3F7-4429-AE2E-A2B148FC7E1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18246C92-7580-4E66-8710-8767865C401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F02EF40A-93D5-4144-BF73-14BF33F81D12}"/>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FC5AD484-3D4C-43C9-BA11-0357F1D61CB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F97D9523-78C6-4FCB-BE80-E3E0978F476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E5BD207C-4E93-4E60-BE2F-DE890592A90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6417E722-F866-4256-8145-2ABD39CE389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 name="文本框 36">
            <a:extLst>
              <a:ext uri="{FF2B5EF4-FFF2-40B4-BE49-F238E27FC236}">
                <a16:creationId xmlns:a16="http://schemas.microsoft.com/office/drawing/2014/main" id="{E9781AC3-8B0A-4AB9-8394-5CA7A029210E}"/>
              </a:ext>
            </a:extLst>
          </p:cNvPr>
          <p:cNvSpPr txBox="1"/>
          <p:nvPr userDrawn="1"/>
        </p:nvSpPr>
        <p:spPr>
          <a:xfrm>
            <a:off x="549059" y="6259195"/>
            <a:ext cx="4219670" cy="307777"/>
          </a:xfrm>
          <a:prstGeom prst="rect">
            <a:avLst/>
          </a:prstGeom>
          <a:noFill/>
        </p:spPr>
        <p:txBody>
          <a:bodyPr wrap="square" rtlCol="0">
            <a:spAutoFit/>
          </a:bodyPr>
          <a:lstStyle>
            <a:defPPr>
              <a:defRPr lang="zh-CN"/>
            </a:defPPr>
            <a:lvl1pPr>
              <a:defRPr sz="1400">
                <a:solidFill>
                  <a:schemeClr val="bg1">
                    <a:lumMod val="65000"/>
                  </a:schemeClr>
                </a:solidFill>
              </a:defRPr>
            </a:lvl1pPr>
          </a:lstStyle>
          <a:p>
            <a:pPr lvl="0"/>
            <a:r>
              <a:rPr lang="zh-CN" altLang="en-US" dirty="0"/>
              <a:t>明德 厚学 求是 创新      </a:t>
            </a:r>
            <a:r>
              <a:rPr lang="en-US" altLang="zh-CN" dirty="0"/>
              <a:t>http://www.hust.edu.cn/</a:t>
            </a:r>
            <a:endParaRPr lang="zh-CN" altLang="en-US" dirty="0"/>
          </a:p>
        </p:txBody>
      </p:sp>
      <p:sp>
        <p:nvSpPr>
          <p:cNvPr id="2" name="页脚占位符 1"/>
          <p:cNvSpPr>
            <a:spLocks noGrp="1"/>
          </p:cNvSpPr>
          <p:nvPr>
            <p:ph type="ftr" sz="quarter" idx="15"/>
          </p:nvPr>
        </p:nvSpPr>
        <p:spPr/>
        <p:txBody>
          <a:bodyPr/>
          <a:lstStyle/>
          <a:p>
            <a:endParaRPr lang="zh-CN" altLang="en-US"/>
          </a:p>
        </p:txBody>
      </p:sp>
      <p:sp>
        <p:nvSpPr>
          <p:cNvPr id="3" name="灯片编号占位符 2"/>
          <p:cNvSpPr>
            <a:spLocks noGrp="1"/>
          </p:cNvSpPr>
          <p:nvPr>
            <p:ph type="sldNum" sz="quarter" idx="16"/>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2239431042"/>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过渡页">
    <p:spTree>
      <p:nvGrpSpPr>
        <p:cNvPr id="1" name=""/>
        <p:cNvGrpSpPr/>
        <p:nvPr/>
      </p:nvGrpSpPr>
      <p:grpSpPr>
        <a:xfrm>
          <a:off x="0" y="0"/>
          <a:ext cx="0" cy="0"/>
          <a:chOff x="0" y="0"/>
          <a:chExt cx="0" cy="0"/>
        </a:xfrm>
      </p:grpSpPr>
      <p:sp>
        <p:nvSpPr>
          <p:cNvPr id="21" name="图片占位符 20">
            <a:extLst>
              <a:ext uri="{FF2B5EF4-FFF2-40B4-BE49-F238E27FC236}">
                <a16:creationId xmlns:a16="http://schemas.microsoft.com/office/drawing/2014/main" id="{FC237A11-D652-4937-8A62-5371D6867CA4}"/>
              </a:ext>
            </a:extLst>
          </p:cNvPr>
          <p:cNvSpPr>
            <a:spLocks noGrp="1"/>
          </p:cNvSpPr>
          <p:nvPr>
            <p:ph type="pic" sz="quarter" idx="14"/>
          </p:nvPr>
        </p:nvSpPr>
        <p:spPr>
          <a:xfrm>
            <a:off x="0" y="0"/>
            <a:ext cx="6530502" cy="6530502"/>
          </a:xfrm>
          <a:custGeom>
            <a:avLst/>
            <a:gdLst>
              <a:gd name="connsiteX0" fmla="*/ 0 w 6530502"/>
              <a:gd name="connsiteY0" fmla="*/ 0 h 6530502"/>
              <a:gd name="connsiteX1" fmla="*/ 6530502 w 6530502"/>
              <a:gd name="connsiteY1" fmla="*/ 0 h 6530502"/>
              <a:gd name="connsiteX2" fmla="*/ 0 w 6530502"/>
              <a:gd name="connsiteY2" fmla="*/ 6530502 h 6530502"/>
            </a:gdLst>
            <a:ahLst/>
            <a:cxnLst>
              <a:cxn ang="0">
                <a:pos x="connsiteX0" y="connsiteY0"/>
              </a:cxn>
              <a:cxn ang="0">
                <a:pos x="connsiteX1" y="connsiteY1"/>
              </a:cxn>
              <a:cxn ang="0">
                <a:pos x="connsiteX2" y="connsiteY2"/>
              </a:cxn>
            </a:cxnLst>
            <a:rect l="l" t="t" r="r" b="b"/>
            <a:pathLst>
              <a:path w="6530502" h="6530502">
                <a:moveTo>
                  <a:pt x="0" y="0"/>
                </a:moveTo>
                <a:lnTo>
                  <a:pt x="6530502" y="0"/>
                </a:lnTo>
                <a:cubicBezTo>
                  <a:pt x="6530502" y="3606697"/>
                  <a:pt x="3606697" y="6530502"/>
                  <a:pt x="0" y="6530502"/>
                </a:cubicBezTo>
                <a:close/>
              </a:path>
            </a:pathLst>
          </a:custGeom>
        </p:spPr>
        <p:txBody>
          <a:bodyPr wrap="square">
            <a:noAutofit/>
          </a:bodyPr>
          <a:lstStyle/>
          <a:p>
            <a:endParaRPr lang="zh-CN" altLang="en-US"/>
          </a:p>
        </p:txBody>
      </p:sp>
      <p:pic>
        <p:nvPicPr>
          <p:cNvPr id="13" name="图片 12">
            <a:extLst>
              <a:ext uri="{FF2B5EF4-FFF2-40B4-BE49-F238E27FC236}">
                <a16:creationId xmlns:a16="http://schemas.microsoft.com/office/drawing/2014/main" id="{31F15EFC-0D55-4F34-B344-4E1EE79A70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0" name="文本占位符 13">
            <a:extLst>
              <a:ext uri="{FF2B5EF4-FFF2-40B4-BE49-F238E27FC236}">
                <a16:creationId xmlns:a16="http://schemas.microsoft.com/office/drawing/2014/main" id="{AD261FF8-B76B-4B6C-B886-997FC5E617CA}"/>
              </a:ext>
            </a:extLst>
          </p:cNvPr>
          <p:cNvSpPr>
            <a:spLocks noGrp="1"/>
          </p:cNvSpPr>
          <p:nvPr>
            <p:ph type="body" sz="quarter" idx="11" hasCustomPrompt="1"/>
          </p:nvPr>
        </p:nvSpPr>
        <p:spPr>
          <a:xfrm>
            <a:off x="474030" y="1207371"/>
            <a:ext cx="4155152" cy="2854487"/>
          </a:xfrm>
          <a:prstGeom prst="rect">
            <a:avLst/>
          </a:prstGeom>
          <a:noFill/>
        </p:spPr>
        <p:txBody>
          <a:bodyPr wrap="none" lIns="0" rIns="0" rtlCol="0">
            <a:noAutofit/>
          </a:bodyPr>
          <a:lstStyle>
            <a:lvl1pPr marL="0" indent="0">
              <a:buNone/>
              <a:defRPr lang="zh-CN" altLang="en-US" sz="23900" b="1" smtClean="0">
                <a:solidFill>
                  <a:schemeClr val="bg1">
                    <a:alpha val="72000"/>
                  </a:schemeClr>
                </a:solidFill>
                <a:latin typeface="+mn-ea"/>
                <a:ea typeface="+mn-ea"/>
              </a:defRPr>
            </a:lvl1pPr>
          </a:lstStyle>
          <a:p>
            <a:pPr marL="0" lvl="0"/>
            <a:r>
              <a:rPr lang="en-US" altLang="zh-CN" dirty="0"/>
              <a:t>0X</a:t>
            </a:r>
            <a:endParaRPr lang="zh-CN" altLang="en-US" dirty="0"/>
          </a:p>
        </p:txBody>
      </p:sp>
      <p:sp>
        <p:nvSpPr>
          <p:cNvPr id="11" name="文本占位符 13">
            <a:extLst>
              <a:ext uri="{FF2B5EF4-FFF2-40B4-BE49-F238E27FC236}">
                <a16:creationId xmlns:a16="http://schemas.microsoft.com/office/drawing/2014/main" id="{E9BD208D-31FF-43DD-9BD8-F665676DD15B}"/>
              </a:ext>
            </a:extLst>
          </p:cNvPr>
          <p:cNvSpPr>
            <a:spLocks noGrp="1"/>
          </p:cNvSpPr>
          <p:nvPr>
            <p:ph type="body" sz="quarter" idx="12" hasCustomPrompt="1"/>
          </p:nvPr>
        </p:nvSpPr>
        <p:spPr>
          <a:xfrm>
            <a:off x="7197557" y="2284554"/>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2" name="文本占位符 13">
            <a:extLst>
              <a:ext uri="{FF2B5EF4-FFF2-40B4-BE49-F238E27FC236}">
                <a16:creationId xmlns:a16="http://schemas.microsoft.com/office/drawing/2014/main" id="{EE75DC56-A856-4027-A6E9-6F0AFFB70D89}"/>
              </a:ext>
            </a:extLst>
          </p:cNvPr>
          <p:cNvSpPr>
            <a:spLocks noGrp="1"/>
          </p:cNvSpPr>
          <p:nvPr>
            <p:ph type="body" sz="quarter" idx="13" hasCustomPrompt="1"/>
          </p:nvPr>
        </p:nvSpPr>
        <p:spPr>
          <a:xfrm>
            <a:off x="7197557" y="3711707"/>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cxnSp>
        <p:nvCxnSpPr>
          <p:cNvPr id="27" name="直接连接符 26">
            <a:extLst>
              <a:ext uri="{FF2B5EF4-FFF2-40B4-BE49-F238E27FC236}">
                <a16:creationId xmlns:a16="http://schemas.microsoft.com/office/drawing/2014/main" id="{C09A50D6-2850-4D9E-9127-285FB821A321}"/>
              </a:ext>
            </a:extLst>
          </p:cNvPr>
          <p:cNvCxnSpPr>
            <a:cxnSpLocks/>
          </p:cNvCxnSpPr>
          <p:nvPr userDrawn="1"/>
        </p:nvCxnSpPr>
        <p:spPr>
          <a:xfrm>
            <a:off x="7237503" y="3429067"/>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a:extLst>
              <a:ext uri="{FF2B5EF4-FFF2-40B4-BE49-F238E27FC236}">
                <a16:creationId xmlns:a16="http://schemas.microsoft.com/office/drawing/2014/main" id="{2B1109C1-BE14-4007-867B-C608C8E8BCD4}"/>
              </a:ext>
            </a:extLst>
          </p:cNvPr>
          <p:cNvGrpSpPr/>
          <p:nvPr userDrawn="1"/>
        </p:nvGrpSpPr>
        <p:grpSpPr>
          <a:xfrm>
            <a:off x="10227936" y="338593"/>
            <a:ext cx="1378010" cy="690656"/>
            <a:chOff x="1585727" y="453077"/>
            <a:chExt cx="374706" cy="187802"/>
          </a:xfrm>
          <a:solidFill>
            <a:schemeClr val="accent1"/>
          </a:solidFill>
        </p:grpSpPr>
        <p:sp>
          <p:nvSpPr>
            <p:cNvPr id="29" name="îśliďe">
              <a:extLst>
                <a:ext uri="{FF2B5EF4-FFF2-40B4-BE49-F238E27FC236}">
                  <a16:creationId xmlns:a16="http://schemas.microsoft.com/office/drawing/2014/main" id="{F3BCF2A2-6C87-4620-95DF-7E07907362C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65F985B7-E3F7-4429-AE2E-A2B148FC7E1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18246C92-7580-4E66-8710-8767865C401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F02EF40A-93D5-4144-BF73-14BF33F81D12}"/>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FC5AD484-3D4C-43C9-BA11-0357F1D61CB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F97D9523-78C6-4FCB-BE80-E3E0978F476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E5BD207C-4E93-4E60-BE2F-DE890592A90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6417E722-F866-4256-8145-2ABD39CE389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 name="文本框 36">
            <a:extLst>
              <a:ext uri="{FF2B5EF4-FFF2-40B4-BE49-F238E27FC236}">
                <a16:creationId xmlns:a16="http://schemas.microsoft.com/office/drawing/2014/main" id="{E9781AC3-8B0A-4AB9-8394-5CA7A029210E}"/>
              </a:ext>
            </a:extLst>
          </p:cNvPr>
          <p:cNvSpPr txBox="1"/>
          <p:nvPr userDrawn="1"/>
        </p:nvSpPr>
        <p:spPr>
          <a:xfrm>
            <a:off x="7692930" y="6259195"/>
            <a:ext cx="4219670" cy="307777"/>
          </a:xfrm>
          <a:prstGeom prst="rect">
            <a:avLst/>
          </a:prstGeom>
          <a:noFill/>
        </p:spPr>
        <p:txBody>
          <a:bodyPr wrap="square" rtlCol="0">
            <a:spAutoFit/>
          </a:bodyPr>
          <a:lstStyle>
            <a:defPPr>
              <a:defRPr lang="zh-CN"/>
            </a:defPPr>
            <a:lvl1pPr>
              <a:defRPr sz="1400">
                <a:solidFill>
                  <a:schemeClr val="bg1">
                    <a:lumMod val="65000"/>
                  </a:schemeClr>
                </a:solidFill>
              </a:defRPr>
            </a:lvl1pPr>
          </a:lstStyle>
          <a:p>
            <a:pPr lvl="0"/>
            <a:r>
              <a:rPr lang="zh-CN" altLang="en-US" dirty="0"/>
              <a:t>明德 厚学 求是 创新      </a:t>
            </a:r>
            <a:r>
              <a:rPr lang="en-US" altLang="zh-CN" dirty="0"/>
              <a:t>http://www.hust.edu.cn/</a:t>
            </a:r>
            <a:endParaRPr lang="zh-CN" altLang="en-US" dirty="0"/>
          </a:p>
        </p:txBody>
      </p:sp>
      <p:sp>
        <p:nvSpPr>
          <p:cNvPr id="2" name="页脚占位符 1"/>
          <p:cNvSpPr>
            <a:spLocks noGrp="1"/>
          </p:cNvSpPr>
          <p:nvPr>
            <p:ph type="ftr" sz="quarter" idx="15"/>
          </p:nvPr>
        </p:nvSpPr>
        <p:spPr/>
        <p:txBody>
          <a:bodyPr/>
          <a:lstStyle/>
          <a:p>
            <a:endParaRPr lang="zh-CN" altLang="en-US"/>
          </a:p>
        </p:txBody>
      </p:sp>
      <p:sp>
        <p:nvSpPr>
          <p:cNvPr id="3" name="灯片编号占位符 2"/>
          <p:cNvSpPr>
            <a:spLocks noGrp="1"/>
          </p:cNvSpPr>
          <p:nvPr>
            <p:ph type="sldNum" sz="quarter" idx="16"/>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3231510787"/>
      </p:ext>
    </p:extLst>
  </p:cSld>
  <p:clrMapOvr>
    <a:masterClrMapping/>
  </p:clrMapOvr>
  <p:extLst>
    <p:ext uri="{DCECCB84-F9BA-43D5-87BE-67443E8EF086}">
      <p15:sldGuideLst xmlns:p15="http://schemas.microsoft.com/office/powerpoint/2012/main">
        <p15:guide id="1" orient="horz" pos="2160">
          <p15:clr>
            <a:srgbClr val="FBAE40"/>
          </p15:clr>
        </p15:guide>
        <p15:guide id="3" pos="234">
          <p15:clr>
            <a:srgbClr val="FBAE40"/>
          </p15:clr>
        </p15:guide>
        <p15:guide id="4" orient="horz" pos="1933">
          <p15:clr>
            <a:srgbClr val="FBAE40"/>
          </p15:clr>
        </p15:guide>
        <p15:guide id="5" orient="horz" pos="238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过渡页1">
    <p:spTree>
      <p:nvGrpSpPr>
        <p:cNvPr id="1" name=""/>
        <p:cNvGrpSpPr/>
        <p:nvPr/>
      </p:nvGrpSpPr>
      <p:grpSpPr>
        <a:xfrm>
          <a:off x="0" y="0"/>
          <a:ext cx="0" cy="0"/>
          <a:chOff x="0" y="0"/>
          <a:chExt cx="0" cy="0"/>
        </a:xfrm>
      </p:grpSpPr>
      <p:sp>
        <p:nvSpPr>
          <p:cNvPr id="7" name="图片占位符 10">
            <a:extLst>
              <a:ext uri="{FF2B5EF4-FFF2-40B4-BE49-F238E27FC236}">
                <a16:creationId xmlns:a16="http://schemas.microsoft.com/office/drawing/2014/main" id="{35313B20-8690-4136-A1F3-47CF2D2E1067}"/>
              </a:ext>
            </a:extLst>
          </p:cNvPr>
          <p:cNvSpPr>
            <a:spLocks noGrp="1"/>
          </p:cNvSpPr>
          <p:nvPr>
            <p:ph type="pic" sz="quarter" idx="10"/>
          </p:nvPr>
        </p:nvSpPr>
        <p:spPr>
          <a:xfrm>
            <a:off x="6772750" y="0"/>
            <a:ext cx="5419250" cy="6858000"/>
          </a:xfrm>
          <a:custGeom>
            <a:avLst/>
            <a:gdLst>
              <a:gd name="connsiteX0" fmla="*/ 3429000 w 5419250"/>
              <a:gd name="connsiteY0" fmla="*/ 0 h 6858000"/>
              <a:gd name="connsiteX1" fmla="*/ 5419250 w 5419250"/>
              <a:gd name="connsiteY1" fmla="*/ 0 h 6858000"/>
              <a:gd name="connsiteX2" fmla="*/ 5419250 w 5419250"/>
              <a:gd name="connsiteY2" fmla="*/ 6858000 h 6858000"/>
              <a:gd name="connsiteX3" fmla="*/ 3429000 w 5419250"/>
              <a:gd name="connsiteY3" fmla="*/ 6858000 h 6858000"/>
              <a:gd name="connsiteX4" fmla="*/ 0 w 5419250"/>
              <a:gd name="connsiteY4" fmla="*/ 3429000 h 6858000"/>
              <a:gd name="connsiteX5" fmla="*/ 3429000 w 541925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250" h="6858000">
                <a:moveTo>
                  <a:pt x="3429000" y="0"/>
                </a:moveTo>
                <a:lnTo>
                  <a:pt x="5419250" y="0"/>
                </a:lnTo>
                <a:lnTo>
                  <a:pt x="5419250" y="6858000"/>
                </a:lnTo>
                <a:lnTo>
                  <a:pt x="3429000" y="6858000"/>
                </a:lnTo>
                <a:cubicBezTo>
                  <a:pt x="1535216" y="6858000"/>
                  <a:pt x="0" y="5322784"/>
                  <a:pt x="0" y="3429000"/>
                </a:cubicBezTo>
                <a:cubicBezTo>
                  <a:pt x="0" y="1535216"/>
                  <a:pt x="1535216" y="0"/>
                  <a:pt x="3429000" y="0"/>
                </a:cubicBezTo>
                <a:close/>
              </a:path>
            </a:pathLst>
          </a:custGeom>
        </p:spPr>
        <p:txBody>
          <a:bodyPr wrap="square">
            <a:noAutofit/>
          </a:bodyPr>
          <a:lstStyle/>
          <a:p>
            <a:endParaRPr lang="zh-CN" altLang="en-US"/>
          </a:p>
        </p:txBody>
      </p:sp>
      <p:cxnSp>
        <p:nvCxnSpPr>
          <p:cNvPr id="8" name="直接连接符 7">
            <a:extLst>
              <a:ext uri="{FF2B5EF4-FFF2-40B4-BE49-F238E27FC236}">
                <a16:creationId xmlns:a16="http://schemas.microsoft.com/office/drawing/2014/main" id="{49E68DCC-3FD5-47C1-AFCE-A8CBA6C16AB7}"/>
              </a:ext>
            </a:extLst>
          </p:cNvPr>
          <p:cNvCxnSpPr>
            <a:cxnSpLocks/>
          </p:cNvCxnSpPr>
          <p:nvPr userDrawn="1"/>
        </p:nvCxnSpPr>
        <p:spPr>
          <a:xfrm>
            <a:off x="1626978" y="5301345"/>
            <a:ext cx="31246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3">
            <a:extLst>
              <a:ext uri="{FF2B5EF4-FFF2-40B4-BE49-F238E27FC236}">
                <a16:creationId xmlns:a16="http://schemas.microsoft.com/office/drawing/2014/main" id="{9C424561-9732-440B-AB95-190BCC88D5CE}"/>
              </a:ext>
            </a:extLst>
          </p:cNvPr>
          <p:cNvSpPr>
            <a:spLocks noGrp="1"/>
          </p:cNvSpPr>
          <p:nvPr>
            <p:ph type="body" sz="quarter" idx="11" hasCustomPrompt="1"/>
          </p:nvPr>
        </p:nvSpPr>
        <p:spPr>
          <a:xfrm>
            <a:off x="1550777" y="1819627"/>
            <a:ext cx="2732752" cy="2003625"/>
          </a:xfrm>
          <a:prstGeom prst="rect">
            <a:avLst/>
          </a:prstGeom>
          <a:noFill/>
        </p:spPr>
        <p:txBody>
          <a:bodyPr wrap="none" lIns="0" rIns="0" rtlCol="0">
            <a:noAutofit/>
          </a:bodyPr>
          <a:lstStyle>
            <a:lvl1pPr marL="0" indent="0">
              <a:buNone/>
              <a:defRPr lang="zh-CN" altLang="en-US" sz="13800" b="1" smtClean="0">
                <a:gradFill>
                  <a:gsLst>
                    <a:gs pos="9000">
                      <a:schemeClr val="accent1">
                        <a:lumMod val="5000"/>
                        <a:lumOff val="95000"/>
                        <a:alpha val="0"/>
                      </a:schemeClr>
                    </a:gs>
                    <a:gs pos="35255">
                      <a:schemeClr val="accent1">
                        <a:lumMod val="40000"/>
                        <a:lumOff val="60000"/>
                      </a:schemeClr>
                    </a:gs>
                    <a:gs pos="61000">
                      <a:schemeClr val="accent1">
                        <a:lumMod val="60000"/>
                        <a:lumOff val="40000"/>
                      </a:schemeClr>
                    </a:gs>
                    <a:gs pos="100000">
                      <a:schemeClr val="accent1"/>
                    </a:gs>
                  </a:gsLst>
                  <a:lin ang="16200000" scaled="0"/>
                </a:gradFill>
                <a:latin typeface="+mn-ea"/>
                <a:ea typeface="+mn-ea"/>
              </a:defRPr>
            </a:lvl1pPr>
          </a:lstStyle>
          <a:p>
            <a:pPr marL="0" lvl="0"/>
            <a:r>
              <a:rPr lang="en-US" altLang="zh-CN" dirty="0"/>
              <a:t>0X</a:t>
            </a:r>
            <a:endParaRPr lang="zh-CN" altLang="en-US" dirty="0"/>
          </a:p>
        </p:txBody>
      </p:sp>
      <p:sp>
        <p:nvSpPr>
          <p:cNvPr id="10" name="文本占位符 13">
            <a:extLst>
              <a:ext uri="{FF2B5EF4-FFF2-40B4-BE49-F238E27FC236}">
                <a16:creationId xmlns:a16="http://schemas.microsoft.com/office/drawing/2014/main" id="{6A8E70DD-B9AA-401F-9F1E-D97B8C26A1C9}"/>
              </a:ext>
            </a:extLst>
          </p:cNvPr>
          <p:cNvSpPr>
            <a:spLocks noGrp="1"/>
          </p:cNvSpPr>
          <p:nvPr>
            <p:ph type="body" sz="quarter" idx="12" hasCustomPrompt="1"/>
          </p:nvPr>
        </p:nvSpPr>
        <p:spPr>
          <a:xfrm>
            <a:off x="1626978" y="3706948"/>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1" name="文本占位符 13">
            <a:extLst>
              <a:ext uri="{FF2B5EF4-FFF2-40B4-BE49-F238E27FC236}">
                <a16:creationId xmlns:a16="http://schemas.microsoft.com/office/drawing/2014/main" id="{B3F042AC-770A-4123-8A4B-A2ADC3C86B4C}"/>
              </a:ext>
            </a:extLst>
          </p:cNvPr>
          <p:cNvSpPr>
            <a:spLocks noGrp="1"/>
          </p:cNvSpPr>
          <p:nvPr>
            <p:ph type="body" sz="quarter" idx="13" hasCustomPrompt="1"/>
          </p:nvPr>
        </p:nvSpPr>
        <p:spPr>
          <a:xfrm>
            <a:off x="1626978" y="4646022"/>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sp>
        <p:nvSpPr>
          <p:cNvPr id="118" name="文本框 117">
            <a:extLst>
              <a:ext uri="{FF2B5EF4-FFF2-40B4-BE49-F238E27FC236}">
                <a16:creationId xmlns:a16="http://schemas.microsoft.com/office/drawing/2014/main" id="{1B56CCC1-ACA5-4C89-AF09-34F0893C245F}"/>
              </a:ext>
            </a:extLst>
          </p:cNvPr>
          <p:cNvSpPr txBox="1"/>
          <p:nvPr userDrawn="1"/>
        </p:nvSpPr>
        <p:spPr>
          <a:xfrm>
            <a:off x="566643" y="6187578"/>
            <a:ext cx="4219670" cy="307777"/>
          </a:xfrm>
          <a:prstGeom prst="rect">
            <a:avLst/>
          </a:prstGeom>
          <a:noFill/>
        </p:spPr>
        <p:txBody>
          <a:bodyPr wrap="square" rtlCol="0">
            <a:spAutoFit/>
          </a:bodyPr>
          <a:lstStyle>
            <a:defPPr>
              <a:defRPr lang="zh-CN"/>
            </a:defPPr>
            <a:lvl1pPr>
              <a:defRPr sz="1400">
                <a:solidFill>
                  <a:schemeClr val="bg1">
                    <a:lumMod val="65000"/>
                  </a:schemeClr>
                </a:solidFill>
              </a:defRPr>
            </a:lvl1pPr>
          </a:lstStyle>
          <a:p>
            <a:pPr lvl="0"/>
            <a:r>
              <a:rPr lang="zh-CN" altLang="en-US" dirty="0"/>
              <a:t>明德 厚学 求是 创新      </a:t>
            </a:r>
            <a:r>
              <a:rPr lang="en-US" altLang="zh-CN" dirty="0"/>
              <a:t>http://www.hust.edu.cn/</a:t>
            </a:r>
            <a:endParaRPr lang="zh-CN" altLang="en-US" dirty="0"/>
          </a:p>
        </p:txBody>
      </p:sp>
      <p:grpSp>
        <p:nvGrpSpPr>
          <p:cNvPr id="119" name="组合 118">
            <a:extLst>
              <a:ext uri="{FF2B5EF4-FFF2-40B4-BE49-F238E27FC236}">
                <a16:creationId xmlns:a16="http://schemas.microsoft.com/office/drawing/2014/main" id="{8A6FC628-761A-4B9D-B9A9-FBF5C3E43D27}"/>
              </a:ext>
            </a:extLst>
          </p:cNvPr>
          <p:cNvGrpSpPr/>
          <p:nvPr userDrawn="1"/>
        </p:nvGrpSpPr>
        <p:grpSpPr>
          <a:xfrm>
            <a:off x="660401" y="439644"/>
            <a:ext cx="966578" cy="484447"/>
            <a:chOff x="1585727" y="453077"/>
            <a:chExt cx="374706" cy="187802"/>
          </a:xfrm>
          <a:solidFill>
            <a:schemeClr val="accent1"/>
          </a:solidFill>
        </p:grpSpPr>
        <p:sp>
          <p:nvSpPr>
            <p:cNvPr id="120" name="îśliďe">
              <a:extLst>
                <a:ext uri="{FF2B5EF4-FFF2-40B4-BE49-F238E27FC236}">
                  <a16:creationId xmlns:a16="http://schemas.microsoft.com/office/drawing/2014/main" id="{4964739B-F193-4C9B-9600-A6BB32703660}"/>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1" name="íšḻíḍé">
              <a:extLst>
                <a:ext uri="{FF2B5EF4-FFF2-40B4-BE49-F238E27FC236}">
                  <a16:creationId xmlns:a16="http://schemas.microsoft.com/office/drawing/2014/main" id="{05F18555-B9F4-4238-B849-F4ACE5A3C877}"/>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AA558284-346E-499C-B4D2-013EA57A53D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3" name="î$ḷíḋè">
              <a:extLst>
                <a:ext uri="{FF2B5EF4-FFF2-40B4-BE49-F238E27FC236}">
                  <a16:creationId xmlns:a16="http://schemas.microsoft.com/office/drawing/2014/main" id="{A9668D34-6F9C-40AF-BD4E-0B221468C698}"/>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4" name="i$ḷiḍe">
              <a:extLst>
                <a:ext uri="{FF2B5EF4-FFF2-40B4-BE49-F238E27FC236}">
                  <a16:creationId xmlns:a16="http://schemas.microsoft.com/office/drawing/2014/main" id="{D6E56324-F00A-470C-BC5C-8EED22547343}"/>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5" name="ïṡļïdè">
              <a:extLst>
                <a:ext uri="{FF2B5EF4-FFF2-40B4-BE49-F238E27FC236}">
                  <a16:creationId xmlns:a16="http://schemas.microsoft.com/office/drawing/2014/main" id="{F6414755-474B-4557-BEBE-B01CBF06F838}"/>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26" name="íŝḻíḓê">
              <a:extLst>
                <a:ext uri="{FF2B5EF4-FFF2-40B4-BE49-F238E27FC236}">
                  <a16:creationId xmlns:a16="http://schemas.microsoft.com/office/drawing/2014/main" id="{2CFE885F-1278-4915-B764-4876D079105F}"/>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27" name="isľîḑê">
              <a:extLst>
                <a:ext uri="{FF2B5EF4-FFF2-40B4-BE49-F238E27FC236}">
                  <a16:creationId xmlns:a16="http://schemas.microsoft.com/office/drawing/2014/main" id="{DFC7FD85-FA4D-4D1C-8647-E1BA23B9F026}"/>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 name="页脚占位符 1"/>
          <p:cNvSpPr>
            <a:spLocks noGrp="1"/>
          </p:cNvSpPr>
          <p:nvPr>
            <p:ph type="ftr" sz="quarter" idx="14"/>
          </p:nvPr>
        </p:nvSpPr>
        <p:spPr/>
        <p:txBody>
          <a:bodyPr/>
          <a:lstStyle/>
          <a:p>
            <a:endParaRPr lang="zh-CN" altLang="en-US"/>
          </a:p>
        </p:txBody>
      </p:sp>
      <p:sp>
        <p:nvSpPr>
          <p:cNvPr id="3" name="灯片编号占位符 2"/>
          <p:cNvSpPr>
            <a:spLocks noGrp="1"/>
          </p:cNvSpPr>
          <p:nvPr>
            <p:ph type="sldNum" sz="quarter" idx="15"/>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3705938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sp>
        <p:nvSpPr>
          <p:cNvPr id="119" name="文本框 118">
            <a:extLst>
              <a:ext uri="{FF2B5EF4-FFF2-40B4-BE49-F238E27FC236}">
                <a16:creationId xmlns:a16="http://schemas.microsoft.com/office/drawing/2014/main" id="{B3C25A68-AD4D-4079-835C-08450F3BB764}"/>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287" name="椭圆 286">
            <a:extLst>
              <a:ext uri="{FF2B5EF4-FFF2-40B4-BE49-F238E27FC236}">
                <a16:creationId xmlns:a16="http://schemas.microsoft.com/office/drawing/2014/main" id="{C99B26D8-2643-44DC-B5E7-FAFF3847668B}"/>
              </a:ext>
            </a:extLst>
          </p:cNvPr>
          <p:cNvSpPr/>
          <p:nvPr userDrawn="1"/>
        </p:nvSpPr>
        <p:spPr>
          <a:xfrm>
            <a:off x="314691" y="151816"/>
            <a:ext cx="654470" cy="65447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文本占位符 163">
            <a:extLst>
              <a:ext uri="{FF2B5EF4-FFF2-40B4-BE49-F238E27FC236}">
                <a16:creationId xmlns:a16="http://schemas.microsoft.com/office/drawing/2014/main" id="{FB1CF7D9-3AF3-4B69-93BC-184D5C1A583E}"/>
              </a:ext>
            </a:extLst>
          </p:cNvPr>
          <p:cNvSpPr>
            <a:spLocks noGrp="1"/>
          </p:cNvSpPr>
          <p:nvPr userDrawn="1">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cxnSp>
        <p:nvCxnSpPr>
          <p:cNvPr id="123" name="直接连接符 122">
            <a:extLst>
              <a:ext uri="{FF2B5EF4-FFF2-40B4-BE49-F238E27FC236}">
                <a16:creationId xmlns:a16="http://schemas.microsoft.com/office/drawing/2014/main" id="{DF36D376-C633-4FC3-A794-52336E7CD063}"/>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75" name="组合 274">
            <a:extLst>
              <a:ext uri="{FF2B5EF4-FFF2-40B4-BE49-F238E27FC236}">
                <a16:creationId xmlns:a16="http://schemas.microsoft.com/office/drawing/2014/main" id="{8C880A74-95D2-486E-88F0-7B63631B9516}"/>
              </a:ext>
            </a:extLst>
          </p:cNvPr>
          <p:cNvGrpSpPr/>
          <p:nvPr userDrawn="1"/>
        </p:nvGrpSpPr>
        <p:grpSpPr>
          <a:xfrm>
            <a:off x="10672870" y="250062"/>
            <a:ext cx="913766" cy="457978"/>
            <a:chOff x="1585727" y="453077"/>
            <a:chExt cx="374706" cy="187802"/>
          </a:xfrm>
          <a:solidFill>
            <a:schemeClr val="accent1"/>
          </a:solidFill>
        </p:grpSpPr>
        <p:sp>
          <p:nvSpPr>
            <p:cNvPr id="276" name="îśliďe">
              <a:extLst>
                <a:ext uri="{FF2B5EF4-FFF2-40B4-BE49-F238E27FC236}">
                  <a16:creationId xmlns:a16="http://schemas.microsoft.com/office/drawing/2014/main" id="{ED2BDFF9-0084-4885-A9E5-43AF06C0D73D}"/>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77" name="íšḻíḍé">
              <a:extLst>
                <a:ext uri="{FF2B5EF4-FFF2-40B4-BE49-F238E27FC236}">
                  <a16:creationId xmlns:a16="http://schemas.microsoft.com/office/drawing/2014/main" id="{C0A46737-19ED-48C8-829E-E3901C0E3DA3}"/>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78" name="ïṥḻïḓé">
              <a:extLst>
                <a:ext uri="{FF2B5EF4-FFF2-40B4-BE49-F238E27FC236}">
                  <a16:creationId xmlns:a16="http://schemas.microsoft.com/office/drawing/2014/main" id="{1E4D9741-32E1-4390-BDFD-369B5E5B8EF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279" name="î$ḷíḋè">
              <a:extLst>
                <a:ext uri="{FF2B5EF4-FFF2-40B4-BE49-F238E27FC236}">
                  <a16:creationId xmlns:a16="http://schemas.microsoft.com/office/drawing/2014/main" id="{1A3E3C42-5720-4C54-BE49-541615956810}"/>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80" name="i$ḷiḍe">
              <a:extLst>
                <a:ext uri="{FF2B5EF4-FFF2-40B4-BE49-F238E27FC236}">
                  <a16:creationId xmlns:a16="http://schemas.microsoft.com/office/drawing/2014/main" id="{C73BBF15-75A1-48DB-B8E8-928413E7220A}"/>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81" name="ïṡļïdè">
              <a:extLst>
                <a:ext uri="{FF2B5EF4-FFF2-40B4-BE49-F238E27FC236}">
                  <a16:creationId xmlns:a16="http://schemas.microsoft.com/office/drawing/2014/main" id="{FC002ACE-A1AF-43FA-BE5A-52DB0A175F95}"/>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282" name="íŝḻíḓê">
              <a:extLst>
                <a:ext uri="{FF2B5EF4-FFF2-40B4-BE49-F238E27FC236}">
                  <a16:creationId xmlns:a16="http://schemas.microsoft.com/office/drawing/2014/main" id="{7E83EF4E-8255-4A54-919D-96F33CDE0EEC}"/>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83" name="isľîḑê">
              <a:extLst>
                <a:ext uri="{FF2B5EF4-FFF2-40B4-BE49-F238E27FC236}">
                  <a16:creationId xmlns:a16="http://schemas.microsoft.com/office/drawing/2014/main" id="{FBCD47E7-AD51-4747-B593-899B4A61EF97}"/>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 name="页脚占位符 2"/>
          <p:cNvSpPr>
            <a:spLocks noGrp="1"/>
          </p:cNvSpPr>
          <p:nvPr>
            <p:ph type="ftr" sz="quarter" idx="13"/>
          </p:nvPr>
        </p:nvSpPr>
        <p:spPr/>
        <p:txBody>
          <a:bodyPr/>
          <a:lstStyle/>
          <a:p>
            <a:endParaRPr lang="zh-CN" altLang="en-US"/>
          </a:p>
        </p:txBody>
      </p:sp>
      <p:sp>
        <p:nvSpPr>
          <p:cNvPr id="4" name="灯片编号占位符 3"/>
          <p:cNvSpPr>
            <a:spLocks noGrp="1"/>
          </p:cNvSpPr>
          <p:nvPr>
            <p:ph type="sldNum" sz="quarter" idx="14"/>
          </p:nvPr>
        </p:nvSpPr>
        <p:spPr/>
        <p:txBody>
          <a:bodyPr/>
          <a:lstStyle/>
          <a:p>
            <a:fld id="{AF69888C-E133-43D9-A638-B5C95925B91C}" type="slidenum">
              <a:rPr lang="zh-CN" altLang="en-US" smtClean="0"/>
              <a:t>‹#›</a:t>
            </a:fld>
            <a:endParaRPr lang="zh-CN" altLang="en-US" dirty="0"/>
          </a:p>
        </p:txBody>
      </p:sp>
    </p:spTree>
    <p:extLst>
      <p:ext uri="{BB962C8B-B14F-4D97-AF65-F5344CB8AC3E}">
        <p14:creationId xmlns:p14="http://schemas.microsoft.com/office/powerpoint/2010/main" val="4152301522"/>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69888C-E133-43D9-A638-B5C95925B91C}" type="slidenum">
              <a:rPr lang="zh-CN" altLang="en-US" smtClean="0"/>
              <a:t>‹#›</a:t>
            </a:fld>
            <a:endParaRPr lang="zh-CN" altLang="en-US" dirty="0"/>
          </a:p>
        </p:txBody>
      </p:sp>
      <p:sp>
        <p:nvSpPr>
          <p:cNvPr id="3" name="页脚占位符 2"/>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341864056"/>
      </p:ext>
    </p:extLst>
  </p:cSld>
  <p:clrMap bg1="lt1" tx1="dk1" bg2="lt2" tx2="dk2" accent1="accent1" accent2="accent2" accent3="accent3" accent4="accent4" accent5="accent5" accent6="accent6" hlink="hlink" folHlink="folHlink"/>
  <p:sldLayoutIdLst>
    <p:sldLayoutId id="2147483655" r:id="rId1"/>
    <p:sldLayoutId id="2147483663" r:id="rId2"/>
    <p:sldLayoutId id="2147483650" r:id="rId3"/>
    <p:sldLayoutId id="2147483668" r:id="rId4"/>
    <p:sldLayoutId id="2147483669" r:id="rId5"/>
    <p:sldLayoutId id="2147483670" r:id="rId6"/>
    <p:sldLayoutId id="2147483671" r:id="rId7"/>
    <p:sldLayoutId id="2147483664" r:id="rId8"/>
    <p:sldLayoutId id="2147483649" r:id="rId9"/>
    <p:sldLayoutId id="2147483660" r:id="rId10"/>
    <p:sldLayoutId id="2147483661" r:id="rId11"/>
    <p:sldLayoutId id="2147483662" r:id="rId12"/>
    <p:sldLayoutId id="2147483652" r:id="rId13"/>
    <p:sldLayoutId id="2147483672" r:id="rId14"/>
    <p:sldLayoutId id="2147483654" r:id="rId15"/>
    <p:sldLayoutId id="2147483653" r:id="rId16"/>
    <p:sldLayoutId id="2147483656" r:id="rId17"/>
    <p:sldLayoutId id="2147483657" r:id="rId18"/>
    <p:sldLayoutId id="2147483658" r:id="rId19"/>
    <p:sldLayoutId id="2147483659" r:id="rId20"/>
    <p:sldLayoutId id="2147483665" r:id="rId21"/>
    <p:sldLayoutId id="2147483666" r:id="rId22"/>
    <p:sldLayoutId id="2147483667" r:id="rId23"/>
    <p:sldLayoutId id="2147483673" r:id="rId24"/>
    <p:sldLayoutId id="2147483674" r:id="rId25"/>
    <p:sldLayoutId id="2147483680" r:id="rId26"/>
    <p:sldLayoutId id="2147483681" r:id="rId2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页脚占位符 1"/>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3" name="灯片编号占位符 2"/>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B96A5B-A282-4D67-819F-AA1E3D7F06DB}" type="slidenum">
              <a:rPr lang="zh-CN" altLang="en-US" smtClean="0"/>
              <a:t>‹#›</a:t>
            </a:fld>
            <a:endParaRPr lang="zh-CN" altLang="en-US"/>
          </a:p>
        </p:txBody>
      </p:sp>
    </p:spTree>
    <p:extLst>
      <p:ext uri="{BB962C8B-B14F-4D97-AF65-F5344CB8AC3E}">
        <p14:creationId xmlns:p14="http://schemas.microsoft.com/office/powerpoint/2010/main" val="3224061831"/>
      </p:ext>
    </p:extLst>
  </p:cSld>
  <p:clrMap bg1="lt1" tx1="dk1" bg2="lt2" tx2="dk2" accent1="accent1" accent2="accent2" accent3="accent3" accent4="accent4" accent5="accent5" accent6="accent6" hlink="hlink" folHlink="folHlink"/>
  <p:sldLayoutIdLst>
    <p:sldLayoutId id="2147483677" r:id="rId1"/>
    <p:sldLayoutId id="2147483678"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2110.png"/><Relationship Id="rId4" Type="http://schemas.openxmlformats.org/officeDocument/2006/relationships/image" Target="../media/image2111.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23.emf"/><Relationship Id="rId4" Type="http://schemas.openxmlformats.org/officeDocument/2006/relationships/image" Target="../media/image2310.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9.xml"/><Relationship Id="rId5" Type="http://schemas.openxmlformats.org/officeDocument/2006/relationships/image" Target="../media/image24.emf"/><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9.xml"/><Relationship Id="rId6" Type="http://schemas.openxmlformats.org/officeDocument/2006/relationships/image" Target="../media/image28.png"/><Relationship Id="rId5" Type="http://schemas.openxmlformats.org/officeDocument/2006/relationships/image" Target="../media/image26.emf"/><Relationship Id="rId4" Type="http://schemas.openxmlformats.org/officeDocument/2006/relationships/image" Target="../media/image25.emf"/></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9.xml"/><Relationship Id="rId5" Type="http://schemas.openxmlformats.org/officeDocument/2006/relationships/image" Target="../media/image33.png"/><Relationship Id="rId4" Type="http://schemas.openxmlformats.org/officeDocument/2006/relationships/image" Target="../media/image27.emf"/></Relationships>
</file>

<file path=ppt/slides/_rels/slide16.xml.rels><?xml version="1.0" encoding="UTF-8" standalone="yes"?>
<Relationships xmlns="http://schemas.openxmlformats.org/package/2006/relationships"><Relationship Id="rId3" Type="http://schemas.openxmlformats.org/officeDocument/2006/relationships/image" Target="../media/image3310.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27.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0.xml"/><Relationship Id="rId1" Type="http://schemas.openxmlformats.org/officeDocument/2006/relationships/slideLayout" Target="../slideLayouts/slideLayout9.xml"/><Relationship Id="rId5" Type="http://schemas.openxmlformats.org/officeDocument/2006/relationships/image" Target="../media/image30.emf"/><Relationship Id="rId4" Type="http://schemas.openxmlformats.org/officeDocument/2006/relationships/image" Target="../media/image29.emf"/></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9.xml"/><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2.xml"/><Relationship Id="rId1" Type="http://schemas.openxmlformats.org/officeDocument/2006/relationships/slideLayout" Target="../slideLayouts/slideLayout9.xml"/><Relationship Id="rId5" Type="http://schemas.openxmlformats.org/officeDocument/2006/relationships/image" Target="../media/image36.emf"/><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8" Type="http://schemas.openxmlformats.org/officeDocument/2006/relationships/image" Target="../media/image60.png"/><Relationship Id="rId13" Type="http://schemas.openxmlformats.org/officeDocument/2006/relationships/image" Target="../media/image41.png"/><Relationship Id="rId3" Type="http://schemas.openxmlformats.org/officeDocument/2006/relationships/image" Target="../media/image400.png"/><Relationship Id="rId7" Type="http://schemas.openxmlformats.org/officeDocument/2006/relationships/image" Target="../media/image59.png"/><Relationship Id="rId12" Type="http://schemas.openxmlformats.org/officeDocument/2006/relationships/image" Target="../media/image40.png"/><Relationship Id="rId2" Type="http://schemas.openxmlformats.org/officeDocument/2006/relationships/notesSlide" Target="../notesSlides/notesSlide23.xml"/><Relationship Id="rId1" Type="http://schemas.openxmlformats.org/officeDocument/2006/relationships/slideLayout" Target="../slideLayouts/slideLayout9.xml"/><Relationship Id="rId6" Type="http://schemas.openxmlformats.org/officeDocument/2006/relationships/image" Target="../media/image58.png"/><Relationship Id="rId11" Type="http://schemas.openxmlformats.org/officeDocument/2006/relationships/image" Target="../media/image520.png"/><Relationship Id="rId5" Type="http://schemas.openxmlformats.org/officeDocument/2006/relationships/image" Target="../media/image480.png"/><Relationship Id="rId10" Type="http://schemas.openxmlformats.org/officeDocument/2006/relationships/image" Target="../media/image39.png"/><Relationship Id="rId4" Type="http://schemas.openxmlformats.org/officeDocument/2006/relationships/image" Target="../media/image38.png"/><Relationship Id="rId9" Type="http://schemas.openxmlformats.org/officeDocument/2006/relationships/image" Target="../media/image490.png"/><Relationship Id="rId14" Type="http://schemas.openxmlformats.org/officeDocument/2006/relationships/image" Target="../media/image410.png"/></Relationships>
</file>

<file path=ppt/slides/_rels/slide24.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image" Target="../media/image65.png"/><Relationship Id="rId7"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9.xml"/><Relationship Id="rId6" Type="http://schemas.openxmlformats.org/officeDocument/2006/relationships/image" Target="../media/image420.png"/><Relationship Id="rId5" Type="http://schemas.openxmlformats.org/officeDocument/2006/relationships/image" Target="../media/image67.png"/><Relationship Id="rId4" Type="http://schemas.openxmlformats.org/officeDocument/2006/relationships/image" Target="../media/image42.png"/></Relationships>
</file>

<file path=ppt/slides/_rels/slide25.xml.rels><?xml version="1.0" encoding="UTF-8" standalone="yes"?>
<Relationships xmlns="http://schemas.openxmlformats.org/package/2006/relationships"><Relationship Id="rId3" Type="http://schemas.openxmlformats.org/officeDocument/2006/relationships/image" Target="../media/image65.png"/><Relationship Id="rId7"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image" Target="../media/image44.png"/><Relationship Id="rId5" Type="http://schemas.openxmlformats.org/officeDocument/2006/relationships/image" Target="../media/image72.png"/><Relationship Id="rId4" Type="http://schemas.openxmlformats.org/officeDocument/2006/relationships/image" Target="../media/image71.png"/></Relationships>
</file>

<file path=ppt/slides/_rels/slide2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6.xml"/><Relationship Id="rId1" Type="http://schemas.openxmlformats.org/officeDocument/2006/relationships/slideLayout" Target="../slideLayouts/slideLayout9.xml"/><Relationship Id="rId5" Type="http://schemas.openxmlformats.org/officeDocument/2006/relationships/image" Target="../media/image77.png"/><Relationship Id="rId4" Type="http://schemas.openxmlformats.org/officeDocument/2006/relationships/image" Target="../media/image4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28.xml"/><Relationship Id="rId1" Type="http://schemas.openxmlformats.org/officeDocument/2006/relationships/slideLayout" Target="../slideLayouts/slideLayout9.xml"/><Relationship Id="rId5" Type="http://schemas.openxmlformats.org/officeDocument/2006/relationships/image" Target="../media/image48.png"/><Relationship Id="rId4" Type="http://schemas.openxmlformats.org/officeDocument/2006/relationships/image" Target="../media/image47.png"/></Relationships>
</file>

<file path=ppt/slides/_rels/slide29.xml.rels><?xml version="1.0" encoding="UTF-8" standalone="yes"?>
<Relationships xmlns="http://schemas.openxmlformats.org/package/2006/relationships"><Relationship Id="rId8" Type="http://schemas.openxmlformats.org/officeDocument/2006/relationships/image" Target="../media/image85.png"/><Relationship Id="rId13" Type="http://schemas.openxmlformats.org/officeDocument/2006/relationships/image" Target="../media/image110.png"/><Relationship Id="rId18" Type="http://schemas.openxmlformats.org/officeDocument/2006/relationships/image" Target="../media/image115.png"/><Relationship Id="rId3" Type="http://schemas.openxmlformats.org/officeDocument/2006/relationships/image" Target="../media/image710.png"/><Relationship Id="rId7" Type="http://schemas.openxmlformats.org/officeDocument/2006/relationships/image" Target="../media/image84.png"/><Relationship Id="rId12" Type="http://schemas.openxmlformats.org/officeDocument/2006/relationships/image" Target="../media/image109.png"/><Relationship Id="rId17" Type="http://schemas.openxmlformats.org/officeDocument/2006/relationships/image" Target="../media/image114.png"/><Relationship Id="rId2" Type="http://schemas.openxmlformats.org/officeDocument/2006/relationships/notesSlide" Target="../notesSlides/notesSlide29.xml"/><Relationship Id="rId16" Type="http://schemas.openxmlformats.org/officeDocument/2006/relationships/image" Target="../media/image580.png"/><Relationship Id="rId1" Type="http://schemas.openxmlformats.org/officeDocument/2006/relationships/slideLayout" Target="../slideLayouts/slideLayout9.xml"/><Relationship Id="rId11" Type="http://schemas.openxmlformats.org/officeDocument/2006/relationships/image" Target="../media/image108.png"/><Relationship Id="rId5" Type="http://schemas.openxmlformats.org/officeDocument/2006/relationships/image" Target="../media/image107.png"/><Relationship Id="rId15" Type="http://schemas.openxmlformats.org/officeDocument/2006/relationships/image" Target="../media/image56.png"/><Relationship Id="rId10" Type="http://schemas.openxmlformats.org/officeDocument/2006/relationships/image" Target="../media/image621.png"/><Relationship Id="rId19" Type="http://schemas.openxmlformats.org/officeDocument/2006/relationships/image" Target="../media/image116.png"/><Relationship Id="rId4" Type="http://schemas.openxmlformats.org/officeDocument/2006/relationships/image" Target="../media/image82.png"/><Relationship Id="rId9" Type="http://schemas.openxmlformats.org/officeDocument/2006/relationships/image" Target="../media/image86.png"/><Relationship Id="rId14" Type="http://schemas.openxmlformats.org/officeDocument/2006/relationships/image" Target="../media/image55.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49.tiff"/><Relationship Id="rId2" Type="http://schemas.openxmlformats.org/officeDocument/2006/relationships/notesSlide" Target="../notesSlides/notesSlide30.xml"/><Relationship Id="rId1" Type="http://schemas.openxmlformats.org/officeDocument/2006/relationships/slideLayout" Target="../slideLayouts/slideLayout9.xml"/><Relationship Id="rId5" Type="http://schemas.openxmlformats.org/officeDocument/2006/relationships/image" Target="../media/image51.png"/><Relationship Id="rId4" Type="http://schemas.openxmlformats.org/officeDocument/2006/relationships/image" Target="../media/image750.png"/></Relationships>
</file>

<file path=ppt/slides/_rels/slide31.xml.rels><?xml version="1.0" encoding="UTF-8" standalone="yes"?>
<Relationships xmlns="http://schemas.openxmlformats.org/package/2006/relationships"><Relationship Id="rId8" Type="http://schemas.openxmlformats.org/officeDocument/2006/relationships/image" Target="../media/image80.png"/><Relationship Id="rId3" Type="http://schemas.openxmlformats.org/officeDocument/2006/relationships/image" Target="../media/image49.tiff"/><Relationship Id="rId7" Type="http://schemas.openxmlformats.org/officeDocument/2006/relationships/image" Target="../media/image79.png"/><Relationship Id="rId2" Type="http://schemas.openxmlformats.org/officeDocument/2006/relationships/notesSlide" Target="../notesSlides/notesSlide31.xml"/><Relationship Id="rId1" Type="http://schemas.openxmlformats.org/officeDocument/2006/relationships/slideLayout" Target="../slideLayouts/slideLayout9.xml"/><Relationship Id="rId6" Type="http://schemas.openxmlformats.org/officeDocument/2006/relationships/image" Target="../media/image78.png"/><Relationship Id="rId5" Type="http://schemas.openxmlformats.org/officeDocument/2006/relationships/image" Target="../media/image770.png"/><Relationship Id="rId4" Type="http://schemas.openxmlformats.org/officeDocument/2006/relationships/image" Target="../media/image7500.png"/><Relationship Id="rId9" Type="http://schemas.openxmlformats.org/officeDocument/2006/relationships/image" Target="../media/image81.png"/></Relationships>
</file>

<file path=ppt/slides/_rels/slide32.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470.png"/><Relationship Id="rId7" Type="http://schemas.openxmlformats.org/officeDocument/2006/relationships/image" Target="../media/image61.png"/><Relationship Id="rId12" Type="http://schemas.openxmlformats.org/officeDocument/2006/relationships/image" Target="../media/image73.png"/><Relationship Id="rId2" Type="http://schemas.openxmlformats.org/officeDocument/2006/relationships/notesSlide" Target="../notesSlides/notesSlide32.xml"/><Relationship Id="rId1" Type="http://schemas.openxmlformats.org/officeDocument/2006/relationships/slideLayout" Target="../slideLayouts/slideLayout9.xml"/><Relationship Id="rId6" Type="http://schemas.openxmlformats.org/officeDocument/2006/relationships/image" Target="../media/image600.png"/><Relationship Id="rId11" Type="http://schemas.openxmlformats.org/officeDocument/2006/relationships/image" Target="../media/image720.png"/><Relationship Id="rId5" Type="http://schemas.openxmlformats.org/officeDocument/2006/relationships/image" Target="../media/image541.png"/><Relationship Id="rId10" Type="http://schemas.openxmlformats.org/officeDocument/2006/relationships/image" Target="../media/image700.png"/><Relationship Id="rId4" Type="http://schemas.openxmlformats.org/officeDocument/2006/relationships/image" Target="../media/image511.png"/><Relationship Id="rId9" Type="http://schemas.openxmlformats.org/officeDocument/2006/relationships/image" Target="../media/image69.png"/></Relationships>
</file>

<file path=ppt/slides/_rels/slide3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3.xml"/><Relationship Id="rId1" Type="http://schemas.openxmlformats.org/officeDocument/2006/relationships/slideLayout" Target="../slideLayouts/slideLayout9.xml"/><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8" Type="http://schemas.openxmlformats.org/officeDocument/2006/relationships/image" Target="../media/image93.png"/><Relationship Id="rId13" Type="http://schemas.openxmlformats.org/officeDocument/2006/relationships/image" Target="../media/image98.png"/><Relationship Id="rId18" Type="http://schemas.openxmlformats.org/officeDocument/2006/relationships/image" Target="../media/image103.png"/><Relationship Id="rId3" Type="http://schemas.openxmlformats.org/officeDocument/2006/relationships/image" Target="../media/image57.png"/><Relationship Id="rId7" Type="http://schemas.openxmlformats.org/officeDocument/2006/relationships/image" Target="../media/image92.png"/><Relationship Id="rId12" Type="http://schemas.openxmlformats.org/officeDocument/2006/relationships/image" Target="../media/image97.png"/><Relationship Id="rId17" Type="http://schemas.openxmlformats.org/officeDocument/2006/relationships/image" Target="../media/image102.png"/><Relationship Id="rId2" Type="http://schemas.openxmlformats.org/officeDocument/2006/relationships/notesSlide" Target="../notesSlides/notesSlide37.xml"/><Relationship Id="rId16" Type="http://schemas.openxmlformats.org/officeDocument/2006/relationships/image" Target="../media/image101.png"/><Relationship Id="rId20" Type="http://schemas.openxmlformats.org/officeDocument/2006/relationships/image" Target="../media/image105.png"/><Relationship Id="rId1" Type="http://schemas.openxmlformats.org/officeDocument/2006/relationships/slideLayout" Target="../slideLayouts/slideLayout9.xml"/><Relationship Id="rId6" Type="http://schemas.openxmlformats.org/officeDocument/2006/relationships/image" Target="../media/image91.png"/><Relationship Id="rId11" Type="http://schemas.openxmlformats.org/officeDocument/2006/relationships/image" Target="../media/image96.png"/><Relationship Id="rId5" Type="http://schemas.openxmlformats.org/officeDocument/2006/relationships/image" Target="../media/image90.png"/><Relationship Id="rId15" Type="http://schemas.openxmlformats.org/officeDocument/2006/relationships/image" Target="../media/image63.png"/><Relationship Id="rId10" Type="http://schemas.openxmlformats.org/officeDocument/2006/relationships/image" Target="../media/image95.png"/><Relationship Id="rId19" Type="http://schemas.openxmlformats.org/officeDocument/2006/relationships/image" Target="../media/image104.png"/><Relationship Id="rId4" Type="http://schemas.openxmlformats.org/officeDocument/2006/relationships/image" Target="../media/image89.png"/><Relationship Id="rId9" Type="http://schemas.openxmlformats.org/officeDocument/2006/relationships/image" Target="../media/image94.png"/><Relationship Id="rId14" Type="http://schemas.openxmlformats.org/officeDocument/2006/relationships/image" Target="../media/image99.png"/></Relationships>
</file>

<file path=ppt/slides/_rels/slide38.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38.xml"/><Relationship Id="rId1" Type="http://schemas.openxmlformats.org/officeDocument/2006/relationships/slideLayout" Target="../slideLayouts/slideLayout9.xml"/><Relationship Id="rId6" Type="http://schemas.openxmlformats.org/officeDocument/2006/relationships/image" Target="../media/image113.png"/><Relationship Id="rId5" Type="http://schemas.openxmlformats.org/officeDocument/2006/relationships/image" Target="../media/image112.png"/><Relationship Id="rId4" Type="http://schemas.openxmlformats.org/officeDocument/2006/relationships/image" Target="../media/image111.png"/></Relationships>
</file>

<file path=ppt/slides/_rels/slide39.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NULL"/><Relationship Id="rId7" Type="http://schemas.openxmlformats.org/officeDocument/2006/relationships/image" Target="../media/image64.png"/><Relationship Id="rId2" Type="http://schemas.openxmlformats.org/officeDocument/2006/relationships/notesSlide" Target="../notesSlides/notesSlide39.xml"/><Relationship Id="rId1" Type="http://schemas.openxmlformats.org/officeDocument/2006/relationships/slideLayout" Target="../slideLayouts/slideLayout9.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s>
</file>

<file path=ppt/slides/_rels/slide4.xml.rels><?xml version="1.0" encoding="UTF-8" standalone="yes"?>
<Relationships xmlns="http://schemas.openxmlformats.org/package/2006/relationships"><Relationship Id="rId3" Type="http://schemas.openxmlformats.org/officeDocument/2006/relationships/image" Target="../media/image139.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40.png"/></Relationships>
</file>

<file path=ppt/slides/_rels/slide4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0.xml"/><Relationship Id="rId1" Type="http://schemas.openxmlformats.org/officeDocument/2006/relationships/slideLayout" Target="../slideLayouts/slideLayout9.xml"/><Relationship Id="rId4" Type="http://schemas.openxmlformats.org/officeDocument/2006/relationships/image" Target="../media/image74.png"/></Relationships>
</file>

<file path=ppt/slides/_rels/slide41.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41.xml"/><Relationship Id="rId1" Type="http://schemas.openxmlformats.org/officeDocument/2006/relationships/slideLayout" Target="../slideLayouts/slideLayout9.xml"/><Relationship Id="rId6" Type="http://schemas.openxmlformats.org/officeDocument/2006/relationships/image" Target="../media/image88.png"/><Relationship Id="rId5" Type="http://schemas.openxmlformats.org/officeDocument/2006/relationships/image" Target="../media/image87.png"/><Relationship Id="rId4" Type="http://schemas.openxmlformats.org/officeDocument/2006/relationships/image" Target="../media/image83.png"/></Relationships>
</file>

<file path=ppt/slides/_rels/slide42.xml.rels><?xml version="1.0" encoding="UTF-8" standalone="yes"?>
<Relationships xmlns="http://schemas.openxmlformats.org/package/2006/relationships"><Relationship Id="rId8" Type="http://schemas.openxmlformats.org/officeDocument/2006/relationships/image" Target="../media/image118.png"/><Relationship Id="rId3" Type="http://schemas.openxmlformats.org/officeDocument/2006/relationships/image" Target="../media/image940.png"/><Relationship Id="rId7" Type="http://schemas.openxmlformats.org/officeDocument/2006/relationships/image" Target="../media/image117.png"/><Relationship Id="rId12" Type="http://schemas.openxmlformats.org/officeDocument/2006/relationships/image" Target="../media/image121.png"/><Relationship Id="rId2" Type="http://schemas.openxmlformats.org/officeDocument/2006/relationships/notesSlide" Target="../notesSlides/notesSlide42.xml"/><Relationship Id="rId1" Type="http://schemas.openxmlformats.org/officeDocument/2006/relationships/slideLayout" Target="../slideLayouts/slideLayout9.xml"/><Relationship Id="rId6" Type="http://schemas.openxmlformats.org/officeDocument/2006/relationships/image" Target="../media/image100.png"/><Relationship Id="rId11" Type="http://schemas.openxmlformats.org/officeDocument/2006/relationships/image" Target="../media/image120.png"/><Relationship Id="rId5" Type="http://schemas.openxmlformats.org/officeDocument/2006/relationships/image" Target="../media/image880.png"/><Relationship Id="rId10" Type="http://schemas.openxmlformats.org/officeDocument/2006/relationships/image" Target="../media/image119.png"/><Relationship Id="rId4" Type="http://schemas.openxmlformats.org/officeDocument/2006/relationships/image" Target="../media/image870.png"/></Relationships>
</file>

<file path=ppt/slides/_rels/slide43.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43.xml"/><Relationship Id="rId1" Type="http://schemas.openxmlformats.org/officeDocument/2006/relationships/slideLayout" Target="../slideLayouts/slideLayout9.xml"/><Relationship Id="rId5" Type="http://schemas.openxmlformats.org/officeDocument/2006/relationships/image" Target="../media/image1020.png"/><Relationship Id="rId4" Type="http://schemas.openxmlformats.org/officeDocument/2006/relationships/image" Target="../media/image122.png"/></Relationships>
</file>

<file path=ppt/slides/_rels/slide44.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notesSlide" Target="../notesSlides/notesSlide44.xml"/><Relationship Id="rId1" Type="http://schemas.openxmlformats.org/officeDocument/2006/relationships/slideLayout" Target="../slideLayouts/slideLayout9.xml"/><Relationship Id="rId6" Type="http://schemas.openxmlformats.org/officeDocument/2006/relationships/image" Target="../media/image1241.png"/><Relationship Id="rId5" Type="http://schemas.openxmlformats.org/officeDocument/2006/relationships/image" Target="../media/image1040.png"/><Relationship Id="rId4" Type="http://schemas.openxmlformats.org/officeDocument/2006/relationships/image" Target="../media/image124.png"/></Relationships>
</file>

<file path=ppt/slides/_rels/slide45.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notesSlide" Target="../notesSlides/notesSlide45.xml"/><Relationship Id="rId1" Type="http://schemas.openxmlformats.org/officeDocument/2006/relationships/slideLayout" Target="../slideLayouts/slideLayout9.xml"/><Relationship Id="rId5" Type="http://schemas.openxmlformats.org/officeDocument/2006/relationships/image" Target="../media/image1060.png"/><Relationship Id="rId4" Type="http://schemas.openxmlformats.org/officeDocument/2006/relationships/image" Target="../media/image126.png"/></Relationships>
</file>

<file path=ppt/slides/_rels/slide46.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3" Type="http://schemas.openxmlformats.org/officeDocument/2006/relationships/image" Target="../media/image1261.png"/><Relationship Id="rId2" Type="http://schemas.openxmlformats.org/officeDocument/2006/relationships/notesSlide" Target="../notesSlides/notesSlide48.xml"/><Relationship Id="rId1" Type="http://schemas.openxmlformats.org/officeDocument/2006/relationships/slideLayout" Target="../slideLayouts/slideLayout9.xml"/><Relationship Id="rId5" Type="http://schemas.openxmlformats.org/officeDocument/2006/relationships/image" Target="../media/image130.png"/><Relationship Id="rId4" Type="http://schemas.openxmlformats.org/officeDocument/2006/relationships/image" Target="../media/image129.png"/></Relationships>
</file>

<file path=ppt/slides/_rels/slide49.xml.rels><?xml version="1.0" encoding="UTF-8" standalone="yes"?>
<Relationships xmlns="http://schemas.openxmlformats.org/package/2006/relationships"><Relationship Id="rId8" Type="http://schemas.openxmlformats.org/officeDocument/2006/relationships/image" Target="../media/image135.png"/><Relationship Id="rId3" Type="http://schemas.openxmlformats.org/officeDocument/2006/relationships/image" Target="../media/image1211.png"/><Relationship Id="rId7" Type="http://schemas.openxmlformats.org/officeDocument/2006/relationships/image" Target="../media/image134.png"/><Relationship Id="rId2" Type="http://schemas.openxmlformats.org/officeDocument/2006/relationships/notesSlide" Target="../notesSlides/notesSlide49.xml"/><Relationship Id="rId1" Type="http://schemas.openxmlformats.org/officeDocument/2006/relationships/slideLayout" Target="../slideLayouts/slideLayout9.xml"/><Relationship Id="rId6" Type="http://schemas.openxmlformats.org/officeDocument/2006/relationships/image" Target="../media/image133.png"/><Relationship Id="rId5" Type="http://schemas.openxmlformats.org/officeDocument/2006/relationships/image" Target="../media/image132.png"/><Relationship Id="rId4" Type="http://schemas.openxmlformats.org/officeDocument/2006/relationships/image" Target="../media/image131.png"/><Relationship Id="rId9" Type="http://schemas.openxmlformats.org/officeDocument/2006/relationships/image" Target="../media/image130.png"/></Relationships>
</file>

<file path=ppt/slides/_rels/slide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75.png"/><Relationship Id="rId4" Type="http://schemas.openxmlformats.org/officeDocument/2006/relationships/image" Target="../media/image611.png"/></Relationships>
</file>

<file path=ppt/slides/_rels/slide50.xml.rels><?xml version="1.0" encoding="UTF-8" standalone="yes"?>
<Relationships xmlns="http://schemas.openxmlformats.org/package/2006/relationships"><Relationship Id="rId3" Type="http://schemas.openxmlformats.org/officeDocument/2006/relationships/image" Target="../media/image1310.png"/><Relationship Id="rId2" Type="http://schemas.openxmlformats.org/officeDocument/2006/relationships/notesSlide" Target="../notesSlides/notesSlide50.xml"/><Relationship Id="rId1" Type="http://schemas.openxmlformats.org/officeDocument/2006/relationships/slideLayout" Target="../slideLayouts/slideLayout9.xml"/><Relationship Id="rId5" Type="http://schemas.openxmlformats.org/officeDocument/2006/relationships/image" Target="../media/image137.png"/><Relationship Id="rId4" Type="http://schemas.openxmlformats.org/officeDocument/2006/relationships/image" Target="../media/image136.png"/></Relationships>
</file>

<file path=ppt/slides/_rels/slide51.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8" Type="http://schemas.openxmlformats.org/officeDocument/2006/relationships/image" Target="../media/image1220.png"/><Relationship Id="rId13" Type="http://schemas.openxmlformats.org/officeDocument/2006/relationships/image" Target="../media/image1270.png"/><Relationship Id="rId18" Type="http://schemas.openxmlformats.org/officeDocument/2006/relationships/image" Target="../media/image1320.png"/><Relationship Id="rId3" Type="http://schemas.openxmlformats.org/officeDocument/2006/relationships/image" Target="../media/image1271.png"/><Relationship Id="rId7" Type="http://schemas.openxmlformats.org/officeDocument/2006/relationships/image" Target="../media/image1210.png"/><Relationship Id="rId12" Type="http://schemas.openxmlformats.org/officeDocument/2006/relationships/image" Target="../media/image1260.png"/><Relationship Id="rId17" Type="http://schemas.openxmlformats.org/officeDocument/2006/relationships/image" Target="../media/image1311.png"/><Relationship Id="rId2" Type="http://schemas.openxmlformats.org/officeDocument/2006/relationships/notesSlide" Target="../notesSlides/notesSlide52.xml"/><Relationship Id="rId16" Type="http://schemas.openxmlformats.org/officeDocument/2006/relationships/image" Target="../media/image1300.png"/><Relationship Id="rId20" Type="http://schemas.openxmlformats.org/officeDocument/2006/relationships/image" Target="../media/image1340.png"/><Relationship Id="rId1" Type="http://schemas.openxmlformats.org/officeDocument/2006/relationships/slideLayout" Target="../slideLayouts/slideLayout9.xml"/><Relationship Id="rId6" Type="http://schemas.openxmlformats.org/officeDocument/2006/relationships/image" Target="../media/image1200.png"/><Relationship Id="rId11" Type="http://schemas.openxmlformats.org/officeDocument/2006/relationships/image" Target="../media/image1250.png"/><Relationship Id="rId5" Type="http://schemas.openxmlformats.org/officeDocument/2006/relationships/image" Target="../media/image1190.png"/><Relationship Id="rId15" Type="http://schemas.openxmlformats.org/officeDocument/2006/relationships/image" Target="../media/image1290.png"/><Relationship Id="rId10" Type="http://schemas.openxmlformats.org/officeDocument/2006/relationships/image" Target="../media/image1240.png"/><Relationship Id="rId19" Type="http://schemas.openxmlformats.org/officeDocument/2006/relationships/image" Target="../media/image1330.png"/><Relationship Id="rId4" Type="http://schemas.openxmlformats.org/officeDocument/2006/relationships/image" Target="../media/image1180.png"/><Relationship Id="rId9" Type="http://schemas.openxmlformats.org/officeDocument/2006/relationships/image" Target="../media/image1230.png"/><Relationship Id="rId14" Type="http://schemas.openxmlformats.org/officeDocument/2006/relationships/image" Target="../media/image1280.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42"/>
          <p:cNvSpPr txBox="1"/>
          <p:nvPr/>
        </p:nvSpPr>
        <p:spPr>
          <a:xfrm>
            <a:off x="1776520" y="2840735"/>
            <a:ext cx="8741616" cy="1354218"/>
          </a:xfrm>
          <a:prstGeom prst="rect">
            <a:avLst/>
          </a:prstGeom>
          <a:noFill/>
        </p:spPr>
        <p:txBody>
          <a:bodyPr wrap="square" lIns="121889" tIns="60944" rIns="121889" bIns="60944" rtlCol="0">
            <a:spAutoFit/>
          </a:bodyPr>
          <a:lstStyle/>
          <a:p>
            <a:pPr algn="ctr"/>
            <a:r>
              <a:rPr lang="zh-CN" altLang="en-US" sz="7998" b="1" dirty="0">
                <a:solidFill>
                  <a:srgbClr val="44546A"/>
                </a:solidFill>
                <a:latin typeface="微软雅黑" panose="020B0503020204020204" pitchFamily="34" charset="-122"/>
                <a:ea typeface="微软雅黑" panose="020B0503020204020204" pitchFamily="34" charset="-122"/>
              </a:rPr>
              <a:t>机器学习</a:t>
            </a:r>
            <a:endParaRPr lang="zh-CN" altLang="zh-CN" sz="7998" b="1" dirty="0">
              <a:solidFill>
                <a:srgbClr val="44546A"/>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2425647" y="4372218"/>
            <a:ext cx="7340708" cy="400012"/>
          </a:xfrm>
          <a:prstGeom prst="rect">
            <a:avLst/>
          </a:prstGeom>
          <a:solidFill>
            <a:srgbClr val="0072C7"/>
          </a:solidFill>
        </p:spPr>
        <p:txBody>
          <a:bodyPr wrap="square" lIns="121889" tIns="60944" rIns="121889" bIns="60944" rtlCol="0">
            <a:spAutoFit/>
          </a:bodyPr>
          <a:lstStyle/>
          <a:p>
            <a:pPr algn="ctr"/>
            <a:r>
              <a:rPr lang="en-US" altLang="zh-CN" b="1" dirty="0">
                <a:solidFill>
                  <a:prstClr val="white"/>
                </a:solidFill>
                <a:latin typeface="微软雅黑" panose="020B0503020204020204" pitchFamily="34" charset="-122"/>
                <a:ea typeface="微软雅黑" panose="020B0503020204020204" pitchFamily="34" charset="-122"/>
              </a:rPr>
              <a:t>Machine Learning</a:t>
            </a:r>
            <a:endParaRPr lang="zh-CN" altLang="zh-CN" dirty="0">
              <a:solidFill>
                <a:prstClr val="white"/>
              </a:solidFill>
              <a:latin typeface="微软雅黑" panose="020B0503020204020204" pitchFamily="34" charset="-122"/>
              <a:ea typeface="微软雅黑" panose="020B0503020204020204" pitchFamily="34" charset="-122"/>
            </a:endParaRPr>
          </a:p>
        </p:txBody>
      </p:sp>
      <p:cxnSp>
        <p:nvCxnSpPr>
          <p:cNvPr id="20" name="直接连接符 19"/>
          <p:cNvCxnSpPr/>
          <p:nvPr/>
        </p:nvCxnSpPr>
        <p:spPr>
          <a:xfrm>
            <a:off x="2331828" y="4194952"/>
            <a:ext cx="7528346" cy="0"/>
          </a:xfrm>
          <a:prstGeom prst="line">
            <a:avLst/>
          </a:prstGeom>
          <a:noFill/>
          <a:ln w="9525" cap="flat" cmpd="sng" algn="ctr">
            <a:solidFill>
              <a:srgbClr val="F8F8F8">
                <a:lumMod val="75000"/>
              </a:srgbClr>
            </a:solidFill>
            <a:prstDash val="lgDash"/>
          </a:ln>
          <a:effectLst/>
        </p:spPr>
      </p:cxnSp>
      <p:cxnSp>
        <p:nvCxnSpPr>
          <p:cNvPr id="21" name="直接连接符 20"/>
          <p:cNvCxnSpPr/>
          <p:nvPr/>
        </p:nvCxnSpPr>
        <p:spPr>
          <a:xfrm>
            <a:off x="2331828" y="2683134"/>
            <a:ext cx="7528346" cy="0"/>
          </a:xfrm>
          <a:prstGeom prst="line">
            <a:avLst/>
          </a:prstGeom>
          <a:noFill/>
          <a:ln w="9525" cap="flat" cmpd="sng" algn="ctr">
            <a:solidFill>
              <a:srgbClr val="F8F8F8">
                <a:lumMod val="75000"/>
              </a:srgbClr>
            </a:solidFill>
            <a:prstDash val="lgDash"/>
          </a:ln>
          <a:effectLst/>
        </p:spPr>
      </p:cxnSp>
      <p:pic>
        <p:nvPicPr>
          <p:cNvPr id="6" name="久石让 - Summer.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56163" y="-1659566"/>
            <a:ext cx="812506" cy="812800"/>
          </a:xfrm>
          <a:prstGeom prst="rect">
            <a:avLst/>
          </a:prstGeom>
        </p:spPr>
      </p:pic>
      <p:pic>
        <p:nvPicPr>
          <p:cNvPr id="2" name="图片 1"/>
          <p:cNvPicPr>
            <a:picLocks noChangeAspect="1"/>
          </p:cNvPicPr>
          <p:nvPr/>
        </p:nvPicPr>
        <p:blipFill>
          <a:blip r:embed="rId6"/>
          <a:stretch>
            <a:fillRect/>
          </a:stretch>
        </p:blipFill>
        <p:spPr>
          <a:xfrm flipV="1">
            <a:off x="4332049" y="413598"/>
            <a:ext cx="3527904" cy="2179224"/>
          </a:xfrm>
          <a:prstGeom prst="rect">
            <a:avLst/>
          </a:prstGeom>
        </p:spPr>
      </p:pic>
      <p:sp>
        <p:nvSpPr>
          <p:cNvPr id="5" name="灯片编号占位符 4"/>
          <p:cNvSpPr>
            <a:spLocks noGrp="1"/>
          </p:cNvSpPr>
          <p:nvPr>
            <p:ph type="sldNum" sz="quarter" idx="11"/>
          </p:nvPr>
        </p:nvSpPr>
        <p:spPr>
          <a:xfrm>
            <a:off x="8610600" y="6356350"/>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F69888C-E133-43D9-A638-B5C95925B91C}" type="slidenum">
              <a:rPr lang="zh-CN" altLang="en-US" smtClean="0"/>
              <a:pPr/>
              <a:t>1</a:t>
            </a:fld>
            <a:endParaRPr lang="zh-CN" altLang="en-US" dirty="0"/>
          </a:p>
        </p:txBody>
      </p:sp>
      <p:sp>
        <p:nvSpPr>
          <p:cNvPr id="3" name="TextBox 18">
            <a:extLst>
              <a:ext uri="{FF2B5EF4-FFF2-40B4-BE49-F238E27FC236}">
                <a16:creationId xmlns:a16="http://schemas.microsoft.com/office/drawing/2014/main" id="{692AD209-2F0D-DE2E-9CA0-11C6A2A1B707}"/>
              </a:ext>
            </a:extLst>
          </p:cNvPr>
          <p:cNvSpPr txBox="1"/>
          <p:nvPr/>
        </p:nvSpPr>
        <p:spPr>
          <a:xfrm>
            <a:off x="4204378" y="5048411"/>
            <a:ext cx="5945338" cy="1600406"/>
          </a:xfrm>
          <a:prstGeom prst="rect">
            <a:avLst/>
          </a:prstGeom>
          <a:noFill/>
        </p:spPr>
        <p:txBody>
          <a:bodyPr wrap="square" lIns="121889" tIns="60944" rIns="121889" bIns="60944" rtlCol="0">
            <a:spAutoFit/>
          </a:bodyPr>
          <a:lstStyle/>
          <a:p>
            <a:r>
              <a:rPr lang="zh-CN" altLang="en-US" sz="2400" b="1" dirty="0">
                <a:latin typeface="Microsoft YaHei" panose="020B0503020204020204" pitchFamily="34" charset="-122"/>
                <a:ea typeface="Microsoft YaHei" panose="020B0503020204020204" pitchFamily="34" charset="-122"/>
              </a:rPr>
              <a:t>授课老师：刘雪明</a:t>
            </a:r>
            <a:endParaRPr lang="en-US" altLang="zh-CN" sz="2400" b="1" dirty="0">
              <a:latin typeface="Microsoft YaHei" panose="020B0503020204020204" pitchFamily="34" charset="-122"/>
              <a:ea typeface="Microsoft YaHei" panose="020B0503020204020204" pitchFamily="34" charset="-122"/>
            </a:endParaRPr>
          </a:p>
          <a:p>
            <a:r>
              <a:rPr lang="zh-CN" altLang="en-US" sz="2400" b="1" dirty="0">
                <a:latin typeface="Microsoft YaHei" panose="020B0503020204020204" pitchFamily="34" charset="-122"/>
                <a:ea typeface="Microsoft YaHei" panose="020B0503020204020204" pitchFamily="34" charset="-122"/>
              </a:rPr>
              <a:t>电       话：</a:t>
            </a:r>
            <a:r>
              <a:rPr lang="en-US" altLang="zh-CN" sz="2400" b="1" dirty="0">
                <a:latin typeface="Microsoft YaHei" panose="020B0503020204020204" pitchFamily="34" charset="-122"/>
                <a:ea typeface="Microsoft YaHei" panose="020B0503020204020204" pitchFamily="34" charset="-122"/>
              </a:rPr>
              <a:t>18040598577</a:t>
            </a:r>
          </a:p>
          <a:p>
            <a:r>
              <a:rPr lang="zh-CN" altLang="en-US" sz="2400" b="1" dirty="0">
                <a:latin typeface="Microsoft YaHei" panose="020B0503020204020204" pitchFamily="34" charset="-122"/>
                <a:ea typeface="Microsoft YaHei" panose="020B0503020204020204" pitchFamily="34" charset="-122"/>
              </a:rPr>
              <a:t>办  公  室：</a:t>
            </a:r>
            <a:r>
              <a:rPr lang="zh-CN" altLang="en-CN" sz="2400" b="1" dirty="0">
                <a:latin typeface="Microsoft YaHei" panose="020B0503020204020204" pitchFamily="34" charset="-122"/>
                <a:ea typeface="Microsoft YaHei" panose="020B0503020204020204" pitchFamily="34" charset="-122"/>
              </a:rPr>
              <a:t>南一楼</a:t>
            </a:r>
            <a:r>
              <a:rPr lang="zh-CN" altLang="en-US" sz="2400" b="1" dirty="0">
                <a:latin typeface="Microsoft YaHei" panose="020B0503020204020204" pitchFamily="34" charset="-122"/>
                <a:ea typeface="Microsoft YaHei" panose="020B0503020204020204" pitchFamily="34" charset="-122"/>
              </a:rPr>
              <a:t>西</a:t>
            </a:r>
            <a:r>
              <a:rPr lang="en-US" altLang="zh-CN" sz="2400" b="1" dirty="0">
                <a:latin typeface="Microsoft YaHei" panose="020B0503020204020204" pitchFamily="34" charset="-122"/>
                <a:ea typeface="Microsoft YaHei" panose="020B0503020204020204" pitchFamily="34" charset="-122"/>
              </a:rPr>
              <a:t>303</a:t>
            </a:r>
            <a:r>
              <a:rPr lang="zh-CN" altLang="en-US" sz="2400" b="1" dirty="0">
                <a:latin typeface="Microsoft YaHei" panose="020B0503020204020204" pitchFamily="34" charset="-122"/>
                <a:ea typeface="Microsoft YaHei" panose="020B0503020204020204" pitchFamily="34" charset="-122"/>
              </a:rPr>
              <a:t>室</a:t>
            </a:r>
            <a:endParaRPr lang="en-US" altLang="zh-CN" sz="2400" b="1" dirty="0">
              <a:latin typeface="Microsoft YaHei" panose="020B0503020204020204" pitchFamily="34" charset="-122"/>
              <a:ea typeface="Microsoft YaHei" panose="020B0503020204020204" pitchFamily="34" charset="-122"/>
            </a:endParaRPr>
          </a:p>
          <a:p>
            <a:r>
              <a:rPr lang="zh-CN" altLang="en-US" sz="2400" b="1" dirty="0">
                <a:latin typeface="Microsoft YaHei" panose="020B0503020204020204" pitchFamily="34" charset="-122"/>
                <a:ea typeface="Microsoft YaHei" panose="020B0503020204020204" pitchFamily="34" charset="-122"/>
              </a:rPr>
              <a:t>邮       箱：</a:t>
            </a:r>
            <a:r>
              <a:rPr lang="en-US" altLang="zh-CN" sz="2400" b="1" i="1" dirty="0" err="1">
                <a:solidFill>
                  <a:srgbClr val="0000FF"/>
                </a:solidFill>
                <a:latin typeface="Microsoft YaHei" panose="020B0503020204020204" pitchFamily="34" charset="-122"/>
                <a:ea typeface="Microsoft YaHei" panose="020B0503020204020204" pitchFamily="34" charset="-122"/>
              </a:rPr>
              <a:t>xm_liu@hust.edu.cn</a:t>
            </a:r>
            <a:endParaRPr lang="en-US" sz="2400" b="1" i="1" dirty="0">
              <a:solidFill>
                <a:srgbClr val="0000FF"/>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98088694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xmlns:p15="http://schemas.microsoft.com/office/powerpoint/2012/main">
      <p:transition spd="slow" advClick="0" advTm="200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withEffect">
                                  <p:childTnLst>
                                    <p:cmd type="call" cmd="playFrom(0.0)">
                                      <p:cBhvr>
                                        <p:cTn id="6" dur="1" fill="hold"/>
                                        <p:tgtEl>
                                          <p:spTgt spid="6"/>
                                        </p:tgtEl>
                                      </p:cBhvr>
                                    </p:cmd>
                                  </p:childTnLst>
                                </p:cTn>
                              </p:par>
                            </p:childTnLst>
                          </p:cTn>
                        </p:par>
                        <p:par>
                          <p:cTn id="7" fill="hold" nodeType="withGroup">
                            <p:stCondLst>
                              <p:cond delay="1"/>
                            </p:stCondLst>
                            <p:childTnLst>
                              <p:par>
                                <p:cTn id="8" presetID="41" presetClass="entr" presetSubtype="0" fill="hold" grpId="0" nodeType="afterEffect">
                                  <p:iterate type="lt">
                                    <p:tmPct val="10000"/>
                                  </p:iterate>
                                  <p:childTnLst>
                                    <p:set>
                                      <p:cBhvr>
                                        <p:cTn id="9" dur="1" fill="hold">
                                          <p:stCondLst>
                                            <p:cond delay="0"/>
                                          </p:stCondLst>
                                        </p:cTn>
                                        <p:tgtEl>
                                          <p:spTgt spid="16"/>
                                        </p:tgtEl>
                                        <p:attrNameLst>
                                          <p:attrName>style.visibility</p:attrName>
                                        </p:attrNameLst>
                                      </p:cBhvr>
                                      <p:to>
                                        <p:strVal val="visible"/>
                                      </p:to>
                                    </p:set>
                                    <p:anim calcmode="lin" valueType="num">
                                      <p:cBhvr>
                                        <p:cTn id="10"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16"/>
                                        </p:tgtEl>
                                        <p:attrNameLst>
                                          <p:attrName>ppt_y</p:attrName>
                                        </p:attrNameLst>
                                      </p:cBhvr>
                                      <p:tavLst>
                                        <p:tav tm="0">
                                          <p:val>
                                            <p:strVal val="#ppt_y"/>
                                          </p:val>
                                        </p:tav>
                                        <p:tav tm="100000">
                                          <p:val>
                                            <p:strVal val="#ppt_y"/>
                                          </p:val>
                                        </p:tav>
                                      </p:tavLst>
                                    </p:anim>
                                    <p:anim calcmode="lin" valueType="num">
                                      <p:cBhvr>
                                        <p:cTn id="12"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16"/>
                                        </p:tgtEl>
                                      </p:cBhvr>
                                    </p:animEffect>
                                  </p:childTnLst>
                                </p:cTn>
                              </p:par>
                            </p:childTnLst>
                          </p:cTn>
                        </p:par>
                        <p:par>
                          <p:cTn id="15" fill="hold" nodeType="withGroup">
                            <p:stCondLst>
                              <p:cond delay="651"/>
                            </p:stCondLst>
                            <p:childTnLst>
                              <p:par>
                                <p:cTn id="16" presetID="42" presetClass="entr" presetSubtype="0" fill="hold" grpId="0" nodeType="afterEffec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anim calcmode="lin" valueType="num">
                                      <p:cBhvr>
                                        <p:cTn id="19" dur="500" fill="hold"/>
                                        <p:tgtEl>
                                          <p:spTgt spid="18"/>
                                        </p:tgtEl>
                                        <p:attrNameLst>
                                          <p:attrName>ppt_x</p:attrName>
                                        </p:attrNameLst>
                                      </p:cBhvr>
                                      <p:tavLst>
                                        <p:tav tm="0">
                                          <p:val>
                                            <p:strVal val="#ppt_x"/>
                                          </p:val>
                                        </p:tav>
                                        <p:tav tm="100000">
                                          <p:val>
                                            <p:strVal val="#ppt_x"/>
                                          </p:val>
                                        </p:tav>
                                      </p:tavLst>
                                    </p:anim>
                                    <p:anim calcmode="lin" valueType="num">
                                      <p:cBhvr>
                                        <p:cTn id="20" dur="500" fill="hold"/>
                                        <p:tgtEl>
                                          <p:spTgt spid="18"/>
                                        </p:tgtEl>
                                        <p:attrNameLst>
                                          <p:attrName>ppt_y</p:attrName>
                                        </p:attrNameLst>
                                      </p:cBhvr>
                                      <p:tavLst>
                                        <p:tav tm="0">
                                          <p:val>
                                            <p:strVal val="#ppt_y+.1"/>
                                          </p:val>
                                        </p:tav>
                                        <p:tav tm="100000">
                                          <p:val>
                                            <p:strVal val="#ppt_y"/>
                                          </p:val>
                                        </p:tav>
                                      </p:tavLst>
                                    </p:anim>
                                  </p:childTnLst>
                                </p:cTn>
                              </p:par>
                            </p:childTnLst>
                          </p:cTn>
                        </p:par>
                        <p:par>
                          <p:cTn id="21" fill="hold" nodeType="withGroup">
                            <p:stCondLst>
                              <p:cond delay="1151"/>
                            </p:stCondLst>
                            <p:childTnLst>
                              <p:par>
                                <p:cTn id="22" presetID="22" presetClass="entr" presetSubtype="8" fill="hold" nodeType="afterEffect">
                                  <p:childTnLst>
                                    <p:set>
                                      <p:cBhvr>
                                        <p:cTn id="23" dur="1" fill="hold">
                                          <p:stCondLst>
                                            <p:cond delay="0"/>
                                          </p:stCondLst>
                                        </p:cTn>
                                        <p:tgtEl>
                                          <p:spTgt spid="20"/>
                                        </p:tgtEl>
                                        <p:attrNameLst>
                                          <p:attrName>style.visibility</p:attrName>
                                        </p:attrNameLst>
                                      </p:cBhvr>
                                      <p:to>
                                        <p:strVal val="visible"/>
                                      </p:to>
                                    </p:set>
                                    <p:animEffect transition="in" filter="wipe(left)">
                                      <p:cBhvr>
                                        <p:cTn id="24" dur="500"/>
                                        <p:tgtEl>
                                          <p:spTgt spid="20"/>
                                        </p:tgtEl>
                                      </p:cBhvr>
                                    </p:animEffect>
                                  </p:childTnLst>
                                </p:cTn>
                              </p:par>
                              <p:par>
                                <p:cTn id="25" presetID="22" presetClass="entr" presetSubtype="2" fill="hold" nodeType="withEffect">
                                  <p:childTnLst>
                                    <p:set>
                                      <p:cBhvr>
                                        <p:cTn id="26" dur="1" fill="hold">
                                          <p:stCondLst>
                                            <p:cond delay="0"/>
                                          </p:stCondLst>
                                        </p:cTn>
                                        <p:tgtEl>
                                          <p:spTgt spid="21"/>
                                        </p:tgtEl>
                                        <p:attrNameLst>
                                          <p:attrName>style.visibility</p:attrName>
                                        </p:attrNameLst>
                                      </p:cBhvr>
                                      <p:to>
                                        <p:strVal val="visible"/>
                                      </p:to>
                                    </p:set>
                                    <p:animEffect transition="in" filter="wipe(right)">
                                      <p:cBhvr>
                                        <p:cTn id="27" dur="500"/>
                                        <p:tgtEl>
                                          <p:spTgt spid="21"/>
                                        </p:tgtEl>
                                      </p:cBhvr>
                                    </p:animEffect>
                                  </p:childTnLst>
                                </p:cTn>
                              </p:par>
                            </p:childTnLst>
                          </p:cTn>
                        </p:par>
                        <p:par>
                          <p:cTn id="28" fill="hold">
                            <p:stCondLst>
                              <p:cond delay="1651"/>
                            </p:stCondLst>
                            <p:childTnLst>
                              <p:par>
                                <p:cTn id="29" presetID="56" presetClass="entr" presetSubtype="0" fill="hold" grpId="0" nodeType="afterEffect">
                                  <p:iterate type="lt">
                                    <p:tmPct val="10000"/>
                                  </p:iterate>
                                  <p:childTnLst>
                                    <p:set>
                                      <p:cBhvr>
                                        <p:cTn id="30" dur="1" fill="hold">
                                          <p:stCondLst>
                                            <p:cond delay="0"/>
                                          </p:stCondLst>
                                        </p:cTn>
                                        <p:tgtEl>
                                          <p:spTgt spid="3"/>
                                        </p:tgtEl>
                                        <p:attrNameLst>
                                          <p:attrName>style.visibility</p:attrName>
                                        </p:attrNameLst>
                                      </p:cBhvr>
                                      <p:to>
                                        <p:strVal val="visible"/>
                                      </p:to>
                                    </p:set>
                                    <p:anim by="(-#ppt_w*2)" calcmode="lin" valueType="num">
                                      <p:cBhvr rctx="PPT">
                                        <p:cTn id="31" dur="250" autoRev="1" fill="hold">
                                          <p:stCondLst>
                                            <p:cond delay="0"/>
                                          </p:stCondLst>
                                        </p:cTn>
                                        <p:tgtEl>
                                          <p:spTgt spid="3"/>
                                        </p:tgtEl>
                                        <p:attrNameLst>
                                          <p:attrName>ppt_w</p:attrName>
                                        </p:attrNameLst>
                                      </p:cBhvr>
                                    </p:anim>
                                    <p:anim by="(#ppt_w*0.50)" calcmode="lin" valueType="num">
                                      <p:cBhvr>
                                        <p:cTn id="32" dur="250" decel="50000" autoRev="1" fill="hold">
                                          <p:stCondLst>
                                            <p:cond delay="0"/>
                                          </p:stCondLst>
                                        </p:cTn>
                                        <p:tgtEl>
                                          <p:spTgt spid="3"/>
                                        </p:tgtEl>
                                        <p:attrNameLst>
                                          <p:attrName>ppt_x</p:attrName>
                                        </p:attrNameLst>
                                      </p:cBhvr>
                                    </p:anim>
                                    <p:anim from="(-#ppt_h/2)" to="(#ppt_y)" calcmode="lin" valueType="num">
                                      <p:cBhvr>
                                        <p:cTn id="33" dur="500" fill="hold">
                                          <p:stCondLst>
                                            <p:cond delay="0"/>
                                          </p:stCondLst>
                                        </p:cTn>
                                        <p:tgtEl>
                                          <p:spTgt spid="3"/>
                                        </p:tgtEl>
                                        <p:attrNameLst>
                                          <p:attrName>ppt_y</p:attrName>
                                        </p:attrNameLst>
                                      </p:cBhvr>
                                    </p:anim>
                                    <p:animRot by="21600000">
                                      <p:cBhvr>
                                        <p:cTn id="34" dur="5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5" repeatCount="indefinite" fill="hold" display="0">
                  <p:stCondLst>
                    <p:cond delay="indefinite"/>
                  </p:stCondLst>
                  <p:endCondLst>
                    <p:cond evt="onPrev" delay="0">
                      <p:tgtEl>
                        <p:sldTgt/>
                      </p:tgtEl>
                    </p:cond>
                    <p:cond evt="onStopAudio" delay="0">
                      <p:tgtEl>
                        <p:sldTgt/>
                      </p:tgtEl>
                    </p:cond>
                  </p:endCondLst>
                </p:cTn>
                <p:tgtEl>
                  <p:spTgt spid="6"/>
                </p:tgtEl>
              </p:cMediaNode>
            </p:audio>
          </p:childTnLst>
        </p:cTn>
      </p:par>
    </p:tnLst>
    <p:bldLst>
      <p:bldP spid="16" grpId="0"/>
      <p:bldP spid="18" grpId="0" animBg="1"/>
      <p:bldP spid="3" grpId="0"/>
    </p:bldLst>
  </p:timing>
  <p:extLst>
    <p:ext uri="{E180D4A7-C9FB-4DFB-919C-405C955672EB}">
      <p14:showEvtLst xmlns:p14="http://schemas.microsoft.com/office/powerpoint/2010/main">
        <p14:playEvt time="0" objId="6"/>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循环神经网络</a:t>
            </a:r>
            <a:r>
              <a:rPr lang="en-US" altLang="zh-CN" dirty="0"/>
              <a:t>-</a:t>
            </a:r>
            <a:r>
              <a:rPr lang="zh-CN" altLang="en-US" dirty="0"/>
              <a:t>一些定义</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0B1AF505-E3A7-3946-9170-61DCBA0378C0}"/>
                  </a:ext>
                </a:extLst>
              </p:cNvPr>
              <p:cNvSpPr txBox="1"/>
              <p:nvPr/>
            </p:nvSpPr>
            <p:spPr>
              <a:xfrm>
                <a:off x="1177335" y="911929"/>
                <a:ext cx="10215190" cy="5399876"/>
              </a:xfrm>
              <a:prstGeom prst="rect">
                <a:avLst/>
              </a:prstGeom>
              <a:noFill/>
            </p:spPr>
            <p:txBody>
              <a:bodyPr wrap="square">
                <a:spAutoFit/>
              </a:bodyPr>
              <a:lstStyle/>
              <a:p>
                <a:pPr>
                  <a:spcAft>
                    <a:spcPts val="600"/>
                  </a:spcAft>
                </a:pPr>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在进一步了解</a:t>
                </a:r>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RNN</a:t>
                </a:r>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之前，我们首先给出一些基本定义：</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a:effectLst/>
                            <a:latin typeface="Cambria Math" panose="02040503050406030204" pitchFamily="18" charset="0"/>
                            <a:ea typeface="SimSun" panose="02010600030101010101" pitchFamily="2" charset="-122"/>
                            <a:cs typeface="Times New Roman" panose="02020603050405020304" pitchFamily="18" charset="0"/>
                          </a:rPr>
                          <m:t>𝑥</m:t>
                        </m:r>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 </a:t>
                </a:r>
                <a14:m>
                  <m:oMath xmlns:m="http://schemas.openxmlformats.org/officeDocument/2006/math">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oMath>
                </a14:m>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时刻的输入</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a:effectLst/>
                            <a:latin typeface="Cambria Math" panose="02040503050406030204" pitchFamily="18" charset="0"/>
                            <a:ea typeface="SimSun" panose="02010600030101010101" pitchFamily="2" charset="-122"/>
                            <a:cs typeface="Times New Roman" panose="02020603050405020304" pitchFamily="18" charset="0"/>
                          </a:rPr>
                          <m:t>𝑦</m:t>
                        </m:r>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 </a:t>
                </a:r>
                <a14:m>
                  <m:oMath xmlns:m="http://schemas.openxmlformats.org/officeDocument/2006/math">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oMath>
                </a14:m>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时刻的真实输出</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acc>
                          <m:accPr>
                            <m:chr m:val="̂"/>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accPr>
                          <m:e>
                            <m:r>
                              <a:rPr lang="en-US" sz="2400" i="1">
                                <a:effectLst/>
                                <a:latin typeface="Cambria Math" panose="02040503050406030204" pitchFamily="18" charset="0"/>
                                <a:ea typeface="SimSun" panose="02010600030101010101" pitchFamily="2" charset="-122"/>
                                <a:cs typeface="Times New Roman" panose="02020603050405020304" pitchFamily="18" charset="0"/>
                              </a:rPr>
                              <m:t>𝑦</m:t>
                            </m:r>
                          </m:e>
                        </m:acc>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 </a:t>
                </a:r>
                <a14:m>
                  <m:oMath xmlns:m="http://schemas.openxmlformats.org/officeDocument/2006/math">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oMath>
                </a14:m>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时刻的预测输出</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a:effectLst/>
                            <a:latin typeface="Cambria Math" panose="02040503050406030204" pitchFamily="18" charset="0"/>
                            <a:ea typeface="SimSun" panose="02010600030101010101" pitchFamily="2" charset="-122"/>
                            <a:cs typeface="Times New Roman" panose="02020603050405020304" pitchFamily="18" charset="0"/>
                          </a:rPr>
                          <m:t>h</m:t>
                        </m:r>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 </a:t>
                </a:r>
                <a14:m>
                  <m:oMath xmlns:m="http://schemas.openxmlformats.org/officeDocument/2006/math">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oMath>
                </a14:m>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时刻的隐状态</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a:effectLst/>
                            <a:latin typeface="Cambria Math" panose="02040503050406030204" pitchFamily="18" charset="0"/>
                            <a:ea typeface="SimSun" panose="02010600030101010101" pitchFamily="2" charset="-122"/>
                            <a:cs typeface="Times New Roman" panose="02020603050405020304" pitchFamily="18" charset="0"/>
                          </a:rPr>
                          <m:t>𝑊</m:t>
                        </m:r>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hh</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隐状态单元之间的共享权重</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a:effectLst/>
                            <a:latin typeface="Cambria Math" panose="02040503050406030204" pitchFamily="18" charset="0"/>
                            <a:ea typeface="SimSun" panose="02010600030101010101" pitchFamily="2" charset="-122"/>
                            <a:cs typeface="Times New Roman" panose="02020603050405020304" pitchFamily="18" charset="0"/>
                          </a:rPr>
                          <m:t>𝑊</m:t>
                        </m:r>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h𝑦</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隐含层与输出层之间的权重</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a:effectLst/>
                            <a:latin typeface="Cambria Math" panose="02040503050406030204" pitchFamily="18" charset="0"/>
                            <a:ea typeface="SimSun" panose="02010600030101010101" pitchFamily="2" charset="-122"/>
                            <a:cs typeface="Times New Roman" panose="02020603050405020304" pitchFamily="18" charset="0"/>
                          </a:rPr>
                          <m:t>𝑊</m:t>
                        </m:r>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𝑥h</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输入层与隐含层之间的权重</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r>
                      <a:rPr lang="en-US" sz="2400" i="1">
                        <a:effectLst/>
                        <a:latin typeface="Cambria Math" panose="02040503050406030204" pitchFamily="18" charset="0"/>
                        <a:ea typeface="SimSun" panose="02010600030101010101" pitchFamily="2" charset="-122"/>
                        <a:cs typeface="Times New Roman" panose="02020603050405020304" pitchFamily="18" charset="0"/>
                      </a:rPr>
                      <m:t>𝜃</m:t>
                    </m:r>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 </a:t>
                </a:r>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泛指一般权重</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a:effectLst/>
                            <a:latin typeface="Cambria Math" panose="02040503050406030204" pitchFamily="18" charset="0"/>
                            <a:ea typeface="SimSun" panose="02010600030101010101" pitchFamily="2" charset="-122"/>
                            <a:cs typeface="Times New Roman" panose="02020603050405020304" pitchFamily="18" charset="0"/>
                          </a:rPr>
                          <m:t>𝑔</m:t>
                        </m:r>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𝜃</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 </a:t>
                </a:r>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非线性激活函数</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a:effectLst/>
                            <a:latin typeface="Cambria Math" panose="02040503050406030204" pitchFamily="18" charset="0"/>
                            <a:ea typeface="SimSun" panose="02010600030101010101" pitchFamily="2" charset="-122"/>
                            <a:cs typeface="Times New Roman" panose="02020603050405020304" pitchFamily="18" charset="0"/>
                          </a:rPr>
                          <m:t>𝐿</m:t>
                        </m:r>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 </a:t>
                </a:r>
                <a14:m>
                  <m:oMath xmlns:m="http://schemas.openxmlformats.org/officeDocument/2006/math">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oMath>
                </a14:m>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时刻预测值与真实值之间的损失函数</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342900" lvl="0" indent="-342900">
                  <a:spcAft>
                    <a:spcPts val="600"/>
                  </a:spcAft>
                  <a:buFont typeface="Symbol" pitchFamily="2" charset="2"/>
                  <a:buChar char=""/>
                </a:pPr>
                <a14:m>
                  <m:oMath xmlns:m="http://schemas.openxmlformats.org/officeDocument/2006/math">
                    <m:sSub>
                      <m:sSubPr>
                        <m:ctrlPr>
                          <a:rPr lang="en-CN" sz="2400" i="1">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a:effectLst/>
                            <a:latin typeface="Cambria Math" panose="02040503050406030204" pitchFamily="18" charset="0"/>
                            <a:ea typeface="SimSun" panose="02010600030101010101" pitchFamily="2" charset="-122"/>
                            <a:cs typeface="Times New Roman" panose="02020603050405020304" pitchFamily="18" charset="0"/>
                          </a:rPr>
                          <m:t>𝐸</m:t>
                        </m:r>
                      </m:e>
                      <m:sub>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sub>
                    </m:sSub>
                  </m:oMath>
                </a14:m>
                <a:r>
                  <a:rPr lang="en-US" sz="2400" dirty="0">
                    <a:effectLst/>
                    <a:latin typeface="Microsoft YaHei" panose="020B0503020204020204" pitchFamily="34" charset="-122"/>
                    <a:ea typeface="Microsoft YaHei" panose="020B0503020204020204" pitchFamily="34" charset="-122"/>
                    <a:cs typeface="Times New Roman" panose="02020603050405020304" pitchFamily="18" charset="0"/>
                  </a:rPr>
                  <a:t>: </a:t>
                </a:r>
                <a14:m>
                  <m:oMath xmlns:m="http://schemas.openxmlformats.org/officeDocument/2006/math">
                    <m:r>
                      <a:rPr lang="en-US" sz="2400" i="1">
                        <a:effectLst/>
                        <a:latin typeface="Cambria Math" panose="02040503050406030204" pitchFamily="18" charset="0"/>
                        <a:ea typeface="SimSun" panose="02010600030101010101" pitchFamily="2" charset="-122"/>
                        <a:cs typeface="Times New Roman" panose="02020603050405020304" pitchFamily="18" charset="0"/>
                      </a:rPr>
                      <m:t>𝑡</m:t>
                    </m:r>
                  </m:oMath>
                </a14:m>
                <a:r>
                  <a:rPr lang="zh-CN" sz="2400" dirty="0">
                    <a:effectLst/>
                    <a:latin typeface="Microsoft YaHei" panose="020B0503020204020204" pitchFamily="34" charset="-122"/>
                    <a:ea typeface="Microsoft YaHei" panose="020B0503020204020204" pitchFamily="34" charset="-122"/>
                    <a:cs typeface="Times New Roman" panose="02020603050405020304" pitchFamily="18" charset="0"/>
                  </a:rPr>
                  <a:t>时刻的交叉熵损失函数</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p:txBody>
          </p:sp>
        </mc:Choice>
        <mc:Fallback xmlns="">
          <p:sp>
            <p:nvSpPr>
              <p:cNvPr id="7" name="TextBox 6">
                <a:extLst>
                  <a:ext uri="{FF2B5EF4-FFF2-40B4-BE49-F238E27FC236}">
                    <a16:creationId xmlns:a16="http://schemas.microsoft.com/office/drawing/2014/main" id="{0B1AF505-E3A7-3946-9170-61DCBA0378C0}"/>
                  </a:ext>
                </a:extLst>
              </p:cNvPr>
              <p:cNvSpPr txBox="1">
                <a:spLocks noRot="1" noChangeAspect="1" noMove="1" noResize="1" noEditPoints="1" noAdjustHandles="1" noChangeArrowheads="1" noChangeShapeType="1" noTextEdit="1"/>
              </p:cNvSpPr>
              <p:nvPr/>
            </p:nvSpPr>
            <p:spPr>
              <a:xfrm>
                <a:off x="1177335" y="911929"/>
                <a:ext cx="10215190" cy="5399876"/>
              </a:xfrm>
              <a:prstGeom prst="rect">
                <a:avLst/>
              </a:prstGeom>
              <a:blipFill>
                <a:blip r:embed="rId3"/>
                <a:stretch>
                  <a:fillRect l="-993" t="-1176" b="-1882"/>
                </a:stretch>
              </a:blipFill>
            </p:spPr>
            <p:txBody>
              <a:bodyPr/>
              <a:lstStyle/>
              <a:p>
                <a:r>
                  <a:rPr lang="en-CN">
                    <a:noFill/>
                  </a:rPr>
                  <a:t> </a:t>
                </a:r>
              </a:p>
            </p:txBody>
          </p:sp>
        </mc:Fallback>
      </mc:AlternateContent>
      <p:sp>
        <p:nvSpPr>
          <p:cNvPr id="2" name="灯片编号占位符 1">
            <a:extLst>
              <a:ext uri="{FF2B5EF4-FFF2-40B4-BE49-F238E27FC236}">
                <a16:creationId xmlns:a16="http://schemas.microsoft.com/office/drawing/2014/main" id="{7202919D-9A4C-4F3A-9357-858710BD0B92}"/>
              </a:ext>
            </a:extLst>
          </p:cNvPr>
          <p:cNvSpPr>
            <a:spLocks noGrp="1"/>
          </p:cNvSpPr>
          <p:nvPr>
            <p:ph type="sldNum" sz="quarter" idx="14"/>
          </p:nvPr>
        </p:nvSpPr>
        <p:spPr/>
        <p:txBody>
          <a:bodyPr/>
          <a:lstStyle/>
          <a:p>
            <a:fld id="{AF69888C-E133-43D9-A638-B5C95925B91C}" type="slidenum">
              <a:rPr lang="zh-CN" altLang="en-US" smtClean="0"/>
              <a:t>10</a:t>
            </a:fld>
            <a:endParaRPr lang="zh-CN" altLang="en-US" dirty="0"/>
          </a:p>
        </p:txBody>
      </p:sp>
    </p:spTree>
    <p:extLst>
      <p:ext uri="{BB962C8B-B14F-4D97-AF65-F5344CB8AC3E}">
        <p14:creationId xmlns:p14="http://schemas.microsoft.com/office/powerpoint/2010/main" val="21199485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循环神经网络</a:t>
            </a:r>
            <a:r>
              <a:rPr lang="en-US" altLang="zh-CN" dirty="0"/>
              <a:t>-</a:t>
            </a:r>
            <a:r>
              <a:rPr lang="zh-CN" altLang="en-US" dirty="0"/>
              <a:t>基本单元结构</a:t>
            </a:r>
          </a:p>
        </p:txBody>
      </p:sp>
      <p:pic>
        <p:nvPicPr>
          <p:cNvPr id="6" name="Picture 5">
            <a:extLst>
              <a:ext uri="{FF2B5EF4-FFF2-40B4-BE49-F238E27FC236}">
                <a16:creationId xmlns:a16="http://schemas.microsoft.com/office/drawing/2014/main" id="{26C1DBF3-5EB6-B44E-A42B-4070EB246FEA}"/>
              </a:ext>
            </a:extLst>
          </p:cNvPr>
          <p:cNvPicPr>
            <a:picLocks noChangeAspect="1"/>
          </p:cNvPicPr>
          <p:nvPr/>
        </p:nvPicPr>
        <p:blipFill>
          <a:blip r:embed="rId3"/>
          <a:stretch>
            <a:fillRect/>
          </a:stretch>
        </p:blipFill>
        <p:spPr>
          <a:xfrm>
            <a:off x="1590597" y="2188049"/>
            <a:ext cx="1505105" cy="2870200"/>
          </a:xfrm>
          <a:prstGeom prst="rect">
            <a:avLst/>
          </a:prstGeom>
        </p:spPr>
      </p:pic>
      <p:sp>
        <p:nvSpPr>
          <p:cNvPr id="7" name="Rectangle 6">
            <a:extLst>
              <a:ext uri="{FF2B5EF4-FFF2-40B4-BE49-F238E27FC236}">
                <a16:creationId xmlns:a16="http://schemas.microsoft.com/office/drawing/2014/main" id="{1C709DC7-FAC4-794E-B918-CD7D6190235F}"/>
              </a:ext>
            </a:extLst>
          </p:cNvPr>
          <p:cNvSpPr/>
          <p:nvPr/>
        </p:nvSpPr>
        <p:spPr>
          <a:xfrm>
            <a:off x="2803602" y="2188049"/>
            <a:ext cx="292100" cy="1295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TextBox 7">
            <a:extLst>
              <a:ext uri="{FF2B5EF4-FFF2-40B4-BE49-F238E27FC236}">
                <a16:creationId xmlns:a16="http://schemas.microsoft.com/office/drawing/2014/main" id="{D3C62015-F219-394F-A211-3C64DAAB6AC7}"/>
              </a:ext>
            </a:extLst>
          </p:cNvPr>
          <p:cNvSpPr txBox="1"/>
          <p:nvPr/>
        </p:nvSpPr>
        <p:spPr>
          <a:xfrm>
            <a:off x="288740" y="1652186"/>
            <a:ext cx="5416868" cy="461665"/>
          </a:xfrm>
          <a:prstGeom prst="rect">
            <a:avLst/>
          </a:prstGeom>
          <a:noFill/>
        </p:spPr>
        <p:txBody>
          <a:bodyPr wrap="none" rtlCol="0">
            <a:spAutoFit/>
          </a:bodyPr>
          <a:lstStyle/>
          <a:p>
            <a:pPr algn="l"/>
            <a:r>
              <a:rPr lang="en-CN" sz="2400" dirty="0">
                <a:latin typeface="+mn-ea"/>
              </a:rPr>
              <a:t>任务</a:t>
            </a:r>
            <a:r>
              <a:rPr lang="zh-CN" altLang="en-US" sz="2400" dirty="0">
                <a:latin typeface="+mn-ea"/>
              </a:rPr>
              <a:t>：预测在某一时间节点的输出向量</a:t>
            </a:r>
            <a:endParaRPr lang="en-CN" sz="2400" dirty="0">
              <a:latin typeface="+mn-ea"/>
            </a:endParaRP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3D1469C-9105-8947-A62B-0C701071B883}"/>
                  </a:ext>
                </a:extLst>
              </p:cNvPr>
              <p:cNvSpPr txBox="1"/>
              <p:nvPr/>
            </p:nvSpPr>
            <p:spPr>
              <a:xfrm>
                <a:off x="4624084" y="2439664"/>
                <a:ext cx="5624232" cy="369332"/>
              </a:xfrm>
              <a:prstGeom prst="rect">
                <a:avLst/>
              </a:prstGeom>
              <a:noFill/>
            </p:spPr>
            <p:txBody>
              <a:bodyPr wrap="none" rtlCol="0">
                <a:spAutoFit/>
              </a:bodyPr>
              <a:lstStyle/>
              <a:p>
                <a:pPr algn="l"/>
                <a:r>
                  <a:rPr lang="en-CN" dirty="0">
                    <a:latin typeface="+mn-ea"/>
                  </a:rPr>
                  <a:t>可以</a:t>
                </a:r>
                <a:r>
                  <a:rPr lang="en-US" dirty="0" err="1">
                    <a:latin typeface="+mn-ea"/>
                  </a:rPr>
                  <a:t>通过一个递归函数来对一个时序信息</a:t>
                </a:r>
                <a14:m>
                  <m:oMath xmlns:m="http://schemas.openxmlformats.org/officeDocument/2006/math">
                    <m:r>
                      <a:rPr lang="en-US" altLang="zh-CN" b="0" i="1" smtClean="0">
                        <a:latin typeface="Cambria Math" panose="02040503050406030204" pitchFamily="18" charset="0"/>
                      </a:rPr>
                      <m:t>𝑥</m:t>
                    </m:r>
                  </m:oMath>
                </a14:m>
                <a:r>
                  <a:rPr lang="zh-CN" altLang="en-US" dirty="0">
                    <a:latin typeface="+mn-ea"/>
                  </a:rPr>
                  <a:t>进行建模：</a:t>
                </a:r>
                <a:endParaRPr lang="en-CN" dirty="0">
                  <a:latin typeface="+mn-ea"/>
                </a:endParaRPr>
              </a:p>
            </p:txBody>
          </p:sp>
        </mc:Choice>
        <mc:Fallback xmlns="">
          <p:sp>
            <p:nvSpPr>
              <p:cNvPr id="10" name="TextBox 9">
                <a:extLst>
                  <a:ext uri="{FF2B5EF4-FFF2-40B4-BE49-F238E27FC236}">
                    <a16:creationId xmlns:a16="http://schemas.microsoft.com/office/drawing/2014/main" id="{23D1469C-9105-8947-A62B-0C701071B883}"/>
                  </a:ext>
                </a:extLst>
              </p:cNvPr>
              <p:cNvSpPr txBox="1">
                <a:spLocks noRot="1" noChangeAspect="1" noMove="1" noResize="1" noEditPoints="1" noAdjustHandles="1" noChangeArrowheads="1" noChangeShapeType="1" noTextEdit="1"/>
              </p:cNvSpPr>
              <p:nvPr/>
            </p:nvSpPr>
            <p:spPr>
              <a:xfrm>
                <a:off x="4624084" y="2439664"/>
                <a:ext cx="5624232" cy="369332"/>
              </a:xfrm>
              <a:prstGeom prst="rect">
                <a:avLst/>
              </a:prstGeom>
              <a:blipFill>
                <a:blip r:embed="rId4"/>
                <a:stretch>
                  <a:fillRect l="-903" t="-6667" b="-23333"/>
                </a:stretch>
              </a:blipFill>
            </p:spPr>
            <p:txBody>
              <a:bodyPr/>
              <a:lstStyle/>
              <a:p>
                <a:r>
                  <a:rPr lang="en-CN">
                    <a:noFill/>
                  </a:rPr>
                  <a:t> </a:t>
                </a:r>
              </a:p>
            </p:txBody>
          </p:sp>
        </mc:Fallback>
      </mc:AlternateContent>
      <p:grpSp>
        <p:nvGrpSpPr>
          <p:cNvPr id="27" name="Group 26">
            <a:extLst>
              <a:ext uri="{FF2B5EF4-FFF2-40B4-BE49-F238E27FC236}">
                <a16:creationId xmlns:a16="http://schemas.microsoft.com/office/drawing/2014/main" id="{9E1D675F-48ED-274C-887F-47D4C18EB05E}"/>
              </a:ext>
            </a:extLst>
          </p:cNvPr>
          <p:cNvGrpSpPr/>
          <p:nvPr/>
        </p:nvGrpSpPr>
        <p:grpSpPr>
          <a:xfrm>
            <a:off x="4670827" y="3007594"/>
            <a:ext cx="5930576" cy="1767646"/>
            <a:chOff x="4670827" y="3007594"/>
            <a:chExt cx="5930576" cy="1767646"/>
          </a:xfrm>
        </p:grpSpPr>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97C6EDE-1D04-F045-80BB-25AA11373B45}"/>
                    </a:ext>
                  </a:extLst>
                </p:cNvPr>
                <p:cNvSpPr txBox="1"/>
                <p:nvPr/>
              </p:nvSpPr>
              <p:spPr>
                <a:xfrm>
                  <a:off x="5653084" y="3007596"/>
                  <a:ext cx="4009559" cy="615553"/>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sz="4000" b="0" i="1" smtClean="0">
                                <a:latin typeface="Cambria Math" panose="02040503050406030204" pitchFamily="18" charset="0"/>
                              </a:rPr>
                            </m:ctrlPr>
                          </m:sSubPr>
                          <m:e>
                            <m:r>
                              <a:rPr lang="en-US" altLang="zh-CN" sz="4000" b="0" i="1" smtClean="0">
                                <a:latin typeface="Cambria Math" panose="02040503050406030204" pitchFamily="18" charset="0"/>
                              </a:rPr>
                              <m:t>h</m:t>
                            </m:r>
                          </m:e>
                          <m:sub>
                            <m:r>
                              <a:rPr lang="en-US" altLang="zh-CN" sz="4000" b="0" i="1" smtClean="0">
                                <a:latin typeface="Cambria Math" panose="02040503050406030204" pitchFamily="18" charset="0"/>
                              </a:rPr>
                              <m:t>𝑡</m:t>
                            </m:r>
                          </m:sub>
                        </m:sSub>
                        <m:r>
                          <a:rPr lang="en-US" altLang="zh-CN" sz="4000" b="0" i="1" smtClean="0">
                            <a:latin typeface="Cambria Math" panose="02040503050406030204" pitchFamily="18" charset="0"/>
                          </a:rPr>
                          <m:t>=</m:t>
                        </m:r>
                        <m:sSub>
                          <m:sSubPr>
                            <m:ctrlPr>
                              <a:rPr lang="en-US" altLang="zh-CN" sz="4000" b="0" i="1" smtClean="0">
                                <a:latin typeface="Cambria Math" panose="02040503050406030204" pitchFamily="18" charset="0"/>
                              </a:rPr>
                            </m:ctrlPr>
                          </m:sSubPr>
                          <m:e>
                            <m:r>
                              <m:rPr>
                                <m:sty m:val="p"/>
                              </m:rPr>
                              <a:rPr lang="en-US" altLang="zh-CN" sz="4000" i="1">
                                <a:latin typeface="Cambria Math" panose="02040503050406030204" pitchFamily="18" charset="0"/>
                              </a:rPr>
                              <m:t>g</m:t>
                            </m:r>
                          </m:e>
                          <m:sub>
                            <m:r>
                              <a:rPr lang="en-US" altLang="zh-CN" sz="4000" b="0" i="1" smtClean="0">
                                <a:latin typeface="Cambria Math" panose="02040503050406030204" pitchFamily="18" charset="0"/>
                              </a:rPr>
                              <m:t>𝜃</m:t>
                            </m:r>
                          </m:sub>
                        </m:sSub>
                        <m:r>
                          <a:rPr lang="en-US" altLang="zh-CN" sz="4000" b="0" i="1" smtClean="0">
                            <a:latin typeface="Cambria Math" panose="02040503050406030204" pitchFamily="18" charset="0"/>
                          </a:rPr>
                          <m:t>(</m:t>
                        </m:r>
                        <m:sSub>
                          <m:sSubPr>
                            <m:ctrlPr>
                              <a:rPr lang="en-US" altLang="zh-CN" sz="4000" b="0" i="1" smtClean="0">
                                <a:latin typeface="Cambria Math" panose="02040503050406030204" pitchFamily="18" charset="0"/>
                              </a:rPr>
                            </m:ctrlPr>
                          </m:sSubPr>
                          <m:e>
                            <m:r>
                              <a:rPr lang="en-US" altLang="zh-CN" sz="4000" b="0" i="1" smtClean="0">
                                <a:latin typeface="Cambria Math" panose="02040503050406030204" pitchFamily="18" charset="0"/>
                              </a:rPr>
                              <m:t>h</m:t>
                            </m:r>
                          </m:e>
                          <m:sub>
                            <m:r>
                              <a:rPr lang="en-US" altLang="zh-CN" sz="4000" b="0" i="1" smtClean="0">
                                <a:latin typeface="Cambria Math" panose="02040503050406030204" pitchFamily="18" charset="0"/>
                              </a:rPr>
                              <m:t>𝑡</m:t>
                            </m:r>
                            <m:r>
                              <a:rPr lang="en-US" altLang="zh-CN" sz="4000" b="0" i="1" smtClean="0">
                                <a:latin typeface="Cambria Math" panose="02040503050406030204" pitchFamily="18" charset="0"/>
                              </a:rPr>
                              <m:t>−1</m:t>
                            </m:r>
                          </m:sub>
                        </m:sSub>
                        <m:r>
                          <a:rPr lang="en-US" altLang="zh-CN" sz="4000" b="0" i="1" smtClean="0">
                            <a:latin typeface="Cambria Math" panose="02040503050406030204" pitchFamily="18" charset="0"/>
                          </a:rPr>
                          <m:t>,</m:t>
                        </m:r>
                        <m:sSub>
                          <m:sSubPr>
                            <m:ctrlPr>
                              <a:rPr lang="en-US" altLang="zh-CN" sz="4000" b="0" i="1" smtClean="0">
                                <a:latin typeface="Cambria Math" panose="02040503050406030204" pitchFamily="18" charset="0"/>
                              </a:rPr>
                            </m:ctrlPr>
                          </m:sSubPr>
                          <m:e>
                            <m:r>
                              <a:rPr lang="en-US" altLang="zh-CN" sz="4000" b="0" i="1" smtClean="0">
                                <a:latin typeface="Cambria Math" panose="02040503050406030204" pitchFamily="18" charset="0"/>
                              </a:rPr>
                              <m:t>𝑥</m:t>
                            </m:r>
                          </m:e>
                          <m:sub>
                            <m:r>
                              <a:rPr lang="en-US" altLang="zh-CN" sz="4000" b="0" i="1" smtClean="0">
                                <a:latin typeface="Cambria Math" panose="02040503050406030204" pitchFamily="18" charset="0"/>
                              </a:rPr>
                              <m:t>𝑡</m:t>
                            </m:r>
                          </m:sub>
                        </m:sSub>
                        <m:r>
                          <a:rPr lang="zh-CN" altLang="en-US" sz="4000" b="0" i="1" smtClean="0">
                            <a:latin typeface="Cambria Math" panose="02040503050406030204" pitchFamily="18" charset="0"/>
                          </a:rPr>
                          <m:t> </m:t>
                        </m:r>
                        <m:r>
                          <a:rPr lang="en-US" altLang="zh-CN" sz="4000" b="0" i="1" smtClean="0">
                            <a:latin typeface="Cambria Math" panose="02040503050406030204" pitchFamily="18" charset="0"/>
                          </a:rPr>
                          <m:t>)</m:t>
                        </m:r>
                      </m:oMath>
                    </m:oMathPara>
                  </a14:m>
                  <a:endParaRPr lang="en-CN" sz="4000" dirty="0">
                    <a:latin typeface="+mn-ea"/>
                  </a:endParaRPr>
                </a:p>
              </p:txBody>
            </p:sp>
          </mc:Choice>
          <mc:Fallback xmlns="">
            <p:sp>
              <p:nvSpPr>
                <p:cNvPr id="11" name="TextBox 10">
                  <a:extLst>
                    <a:ext uri="{FF2B5EF4-FFF2-40B4-BE49-F238E27FC236}">
                      <a16:creationId xmlns:a16="http://schemas.microsoft.com/office/drawing/2014/main" id="{E97C6EDE-1D04-F045-80BB-25AA11373B45}"/>
                    </a:ext>
                  </a:extLst>
                </p:cNvPr>
                <p:cNvSpPr txBox="1">
                  <a:spLocks noRot="1" noChangeAspect="1" noMove="1" noResize="1" noEditPoints="1" noAdjustHandles="1" noChangeArrowheads="1" noChangeShapeType="1" noTextEdit="1"/>
                </p:cNvSpPr>
                <p:nvPr/>
              </p:nvSpPr>
              <p:spPr>
                <a:xfrm>
                  <a:off x="5653084" y="3007596"/>
                  <a:ext cx="4009559" cy="615553"/>
                </a:xfrm>
                <a:prstGeom prst="rect">
                  <a:avLst/>
                </a:prstGeom>
                <a:blipFill>
                  <a:blip r:embed="rId5"/>
                  <a:stretch>
                    <a:fillRect l="-1893" t="-6000" r="-3470" b="-36000"/>
                  </a:stretch>
                </a:blipFill>
              </p:spPr>
              <p:txBody>
                <a:bodyPr/>
                <a:lstStyle/>
                <a:p>
                  <a:r>
                    <a:rPr lang="en-CN">
                      <a:noFill/>
                    </a:rPr>
                    <a:t> </a:t>
                  </a:r>
                </a:p>
              </p:txBody>
            </p:sp>
          </mc:Fallback>
        </mc:AlternateContent>
        <p:sp>
          <p:nvSpPr>
            <p:cNvPr id="12" name="Rectangle 11">
              <a:extLst>
                <a:ext uri="{FF2B5EF4-FFF2-40B4-BE49-F238E27FC236}">
                  <a16:creationId xmlns:a16="http://schemas.microsoft.com/office/drawing/2014/main" id="{697ED992-7686-C749-9950-5DF08C0444FA}"/>
                </a:ext>
              </a:extLst>
            </p:cNvPr>
            <p:cNvSpPr/>
            <p:nvPr/>
          </p:nvSpPr>
          <p:spPr>
            <a:xfrm>
              <a:off x="5653084" y="3007596"/>
              <a:ext cx="633416" cy="744857"/>
            </a:xfrm>
            <a:prstGeom prst="rect">
              <a:avLst/>
            </a:prstGeom>
            <a:noFill/>
            <a:ln w="28575">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3" name="Rectangle 12">
              <a:extLst>
                <a:ext uri="{FF2B5EF4-FFF2-40B4-BE49-F238E27FC236}">
                  <a16:creationId xmlns:a16="http://schemas.microsoft.com/office/drawing/2014/main" id="{8CAAD21A-3F9F-C248-BD3A-490A31B7453C}"/>
                </a:ext>
              </a:extLst>
            </p:cNvPr>
            <p:cNvSpPr/>
            <p:nvPr/>
          </p:nvSpPr>
          <p:spPr>
            <a:xfrm>
              <a:off x="6796084" y="3007595"/>
              <a:ext cx="633416" cy="744857"/>
            </a:xfrm>
            <a:prstGeom prst="rect">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4" name="Rectangle 13">
              <a:extLst>
                <a:ext uri="{FF2B5EF4-FFF2-40B4-BE49-F238E27FC236}">
                  <a16:creationId xmlns:a16="http://schemas.microsoft.com/office/drawing/2014/main" id="{0710C608-AFCE-994C-B1CB-68AB1A87B81F}"/>
                </a:ext>
              </a:extLst>
            </p:cNvPr>
            <p:cNvSpPr/>
            <p:nvPr/>
          </p:nvSpPr>
          <p:spPr>
            <a:xfrm>
              <a:off x="7583988" y="3007594"/>
              <a:ext cx="988511" cy="744857"/>
            </a:xfrm>
            <a:prstGeom prst="rect">
              <a:avLst/>
            </a:prstGeom>
            <a:noFill/>
            <a:ln w="28575">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5" name="Rectangle 14">
              <a:extLst>
                <a:ext uri="{FF2B5EF4-FFF2-40B4-BE49-F238E27FC236}">
                  <a16:creationId xmlns:a16="http://schemas.microsoft.com/office/drawing/2014/main" id="{C76772FA-2A0B-0A49-BBAB-1779318758F2}"/>
                </a:ext>
              </a:extLst>
            </p:cNvPr>
            <p:cNvSpPr/>
            <p:nvPr/>
          </p:nvSpPr>
          <p:spPr>
            <a:xfrm>
              <a:off x="8688315" y="3012035"/>
              <a:ext cx="633417" cy="744857"/>
            </a:xfrm>
            <a:prstGeom prst="rect">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17" name="Straight Arrow Connector 16">
              <a:extLst>
                <a:ext uri="{FF2B5EF4-FFF2-40B4-BE49-F238E27FC236}">
                  <a16:creationId xmlns:a16="http://schemas.microsoft.com/office/drawing/2014/main" id="{798F9F5A-B672-3141-BA85-C9956D075EAF}"/>
                </a:ext>
              </a:extLst>
            </p:cNvPr>
            <p:cNvCxnSpPr>
              <a:stCxn id="12" idx="2"/>
            </p:cNvCxnSpPr>
            <p:nvPr/>
          </p:nvCxnSpPr>
          <p:spPr>
            <a:xfrm flipH="1">
              <a:off x="5562600" y="3752453"/>
              <a:ext cx="407192" cy="571500"/>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B701B26-C35E-AE4F-B7FF-6FD5FE0A9017}"/>
                </a:ext>
              </a:extLst>
            </p:cNvPr>
            <p:cNvCxnSpPr>
              <a:cxnSpLocks/>
            </p:cNvCxnSpPr>
            <p:nvPr/>
          </p:nvCxnSpPr>
          <p:spPr>
            <a:xfrm>
              <a:off x="7088184" y="3765155"/>
              <a:ext cx="0" cy="571500"/>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C13A25F-366A-FE4B-9827-1E34E2992310}"/>
                </a:ext>
              </a:extLst>
            </p:cNvPr>
            <p:cNvCxnSpPr>
              <a:cxnSpLocks/>
            </p:cNvCxnSpPr>
            <p:nvPr/>
          </p:nvCxnSpPr>
          <p:spPr>
            <a:xfrm>
              <a:off x="8092527" y="3765155"/>
              <a:ext cx="0" cy="571500"/>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5D9A953-2B67-B143-BD10-E8542CBD6A24}"/>
                </a:ext>
              </a:extLst>
            </p:cNvPr>
            <p:cNvCxnSpPr>
              <a:cxnSpLocks/>
            </p:cNvCxnSpPr>
            <p:nvPr/>
          </p:nvCxnSpPr>
          <p:spPr>
            <a:xfrm>
              <a:off x="9005023" y="3765155"/>
              <a:ext cx="519977" cy="571500"/>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07D606F5-D939-2F4A-A49F-597787F0EEE5}"/>
                </a:ext>
              </a:extLst>
            </p:cNvPr>
            <p:cNvSpPr txBox="1"/>
            <p:nvPr/>
          </p:nvSpPr>
          <p:spPr>
            <a:xfrm>
              <a:off x="4670827" y="4389678"/>
              <a:ext cx="1338828" cy="369332"/>
            </a:xfrm>
            <a:prstGeom prst="rect">
              <a:avLst/>
            </a:prstGeom>
            <a:noFill/>
          </p:spPr>
          <p:txBody>
            <a:bodyPr wrap="none" rtlCol="0">
              <a:spAutoFit/>
            </a:bodyPr>
            <a:lstStyle/>
            <a:p>
              <a:pPr algn="l"/>
              <a:r>
                <a:rPr lang="en-US" dirty="0" err="1">
                  <a:latin typeface="+mn-ea"/>
                </a:rPr>
                <a:t>新的隐状态</a:t>
              </a:r>
              <a:endParaRPr lang="en-CN" dirty="0">
                <a:latin typeface="+mn-ea"/>
              </a:endParaRPr>
            </a:p>
          </p:txBody>
        </p:sp>
        <p:sp>
          <p:nvSpPr>
            <p:cNvPr id="24" name="TextBox 23">
              <a:extLst>
                <a:ext uri="{FF2B5EF4-FFF2-40B4-BE49-F238E27FC236}">
                  <a16:creationId xmlns:a16="http://schemas.microsoft.com/office/drawing/2014/main" id="{84A7C495-F8D7-434F-8740-BF9EDC16B21B}"/>
                </a:ext>
              </a:extLst>
            </p:cNvPr>
            <p:cNvSpPr txBox="1"/>
            <p:nvPr/>
          </p:nvSpPr>
          <p:spPr>
            <a:xfrm>
              <a:off x="6245160" y="4389678"/>
              <a:ext cx="1338828" cy="369332"/>
            </a:xfrm>
            <a:prstGeom prst="rect">
              <a:avLst/>
            </a:prstGeom>
            <a:noFill/>
          </p:spPr>
          <p:txBody>
            <a:bodyPr wrap="none" rtlCol="0">
              <a:spAutoFit/>
            </a:bodyPr>
            <a:lstStyle/>
            <a:p>
              <a:pPr algn="l"/>
              <a:r>
                <a:rPr lang="en-US" dirty="0" err="1">
                  <a:latin typeface="+mn-ea"/>
                </a:rPr>
                <a:t>非线性函数</a:t>
              </a:r>
              <a:endParaRPr lang="en-CN" dirty="0">
                <a:latin typeface="+mn-ea"/>
              </a:endParaRPr>
            </a:p>
          </p:txBody>
        </p:sp>
        <p:sp>
          <p:nvSpPr>
            <p:cNvPr id="25" name="TextBox 24">
              <a:extLst>
                <a:ext uri="{FF2B5EF4-FFF2-40B4-BE49-F238E27FC236}">
                  <a16:creationId xmlns:a16="http://schemas.microsoft.com/office/drawing/2014/main" id="{0F4D47D2-08B5-A049-89F1-F9B84EF2C783}"/>
                </a:ext>
              </a:extLst>
            </p:cNvPr>
            <p:cNvSpPr txBox="1"/>
            <p:nvPr/>
          </p:nvSpPr>
          <p:spPr>
            <a:xfrm>
              <a:off x="7622088" y="4389678"/>
              <a:ext cx="1107996" cy="369332"/>
            </a:xfrm>
            <a:prstGeom prst="rect">
              <a:avLst/>
            </a:prstGeom>
            <a:noFill/>
          </p:spPr>
          <p:txBody>
            <a:bodyPr wrap="none" rtlCol="0">
              <a:spAutoFit/>
            </a:bodyPr>
            <a:lstStyle/>
            <a:p>
              <a:pPr algn="l"/>
              <a:r>
                <a:rPr lang="en-US" dirty="0" err="1">
                  <a:latin typeface="+mn-ea"/>
                </a:rPr>
                <a:t>旧的状态</a:t>
              </a:r>
              <a:endParaRPr lang="en-CN" dirty="0">
                <a:latin typeface="+mn-ea"/>
              </a:endParaRPr>
            </a:p>
          </p:txBody>
        </p:sp>
        <p:sp>
          <p:nvSpPr>
            <p:cNvPr id="26" name="TextBox 25">
              <a:extLst>
                <a:ext uri="{FF2B5EF4-FFF2-40B4-BE49-F238E27FC236}">
                  <a16:creationId xmlns:a16="http://schemas.microsoft.com/office/drawing/2014/main" id="{C6F2D3A3-2334-8740-BB72-4870CF8DEBA3}"/>
                </a:ext>
              </a:extLst>
            </p:cNvPr>
            <p:cNvSpPr txBox="1"/>
            <p:nvPr/>
          </p:nvSpPr>
          <p:spPr>
            <a:xfrm>
              <a:off x="8800910" y="4405908"/>
              <a:ext cx="1800493" cy="369332"/>
            </a:xfrm>
            <a:prstGeom prst="rect">
              <a:avLst/>
            </a:prstGeom>
            <a:noFill/>
          </p:spPr>
          <p:txBody>
            <a:bodyPr wrap="none" rtlCol="0">
              <a:spAutoFit/>
            </a:bodyPr>
            <a:lstStyle/>
            <a:p>
              <a:pPr algn="l"/>
              <a:r>
                <a:rPr lang="en-US" dirty="0" err="1">
                  <a:latin typeface="+mn-ea"/>
                </a:rPr>
                <a:t>某一时刻的输入</a:t>
              </a:r>
              <a:endParaRPr lang="en-CN" dirty="0">
                <a:latin typeface="+mn-ea"/>
              </a:endParaRPr>
            </a:p>
          </p:txBody>
        </p:sp>
      </p:grpSp>
      <p:sp>
        <p:nvSpPr>
          <p:cNvPr id="2" name="灯片编号占位符 1">
            <a:extLst>
              <a:ext uri="{FF2B5EF4-FFF2-40B4-BE49-F238E27FC236}">
                <a16:creationId xmlns:a16="http://schemas.microsoft.com/office/drawing/2014/main" id="{68DC1C8D-B60E-4273-8CB2-95A631613976}"/>
              </a:ext>
            </a:extLst>
          </p:cNvPr>
          <p:cNvSpPr>
            <a:spLocks noGrp="1"/>
          </p:cNvSpPr>
          <p:nvPr>
            <p:ph type="sldNum" sz="quarter" idx="14"/>
          </p:nvPr>
        </p:nvSpPr>
        <p:spPr/>
        <p:txBody>
          <a:bodyPr/>
          <a:lstStyle/>
          <a:p>
            <a:fld id="{AF69888C-E133-43D9-A638-B5C95925B91C}" type="slidenum">
              <a:rPr lang="zh-CN" altLang="en-US" smtClean="0"/>
              <a:t>11</a:t>
            </a:fld>
            <a:endParaRPr lang="zh-CN" altLang="en-US" dirty="0"/>
          </a:p>
        </p:txBody>
      </p:sp>
    </p:spTree>
    <p:extLst>
      <p:ext uri="{BB962C8B-B14F-4D97-AF65-F5344CB8AC3E}">
        <p14:creationId xmlns:p14="http://schemas.microsoft.com/office/powerpoint/2010/main" val="58918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经典循环神经网络结构</a:t>
            </a:r>
            <a:r>
              <a:rPr lang="en-US" altLang="zh-CN" dirty="0"/>
              <a:t>-1</a:t>
            </a:r>
            <a:endParaRPr lang="zh-CN" altLang="en-US" dirty="0"/>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3B9CC805-2007-174D-8961-3FF7FEB10D07}"/>
                  </a:ext>
                </a:extLst>
              </p:cNvPr>
              <p:cNvSpPr txBox="1"/>
              <p:nvPr/>
            </p:nvSpPr>
            <p:spPr>
              <a:xfrm>
                <a:off x="660400" y="1130300"/>
                <a:ext cx="10858500" cy="1135054"/>
              </a:xfrm>
              <a:prstGeom prst="rect">
                <a:avLst/>
              </a:prstGeom>
              <a:noFill/>
            </p:spPr>
            <p:txBody>
              <a:bodyPr wrap="square">
                <a:spAutoFit/>
              </a:bodyPr>
              <a:lstStyle/>
              <a:p>
                <a:pPr>
                  <a:lnSpc>
                    <a:spcPct val="150000"/>
                  </a:lnSpc>
                  <a:spcAft>
                    <a:spcPts val="1000"/>
                  </a:spcAft>
                </a:pPr>
                <a:r>
                  <a:rPr lang="en-US" sz="2400" kern="100" dirty="0">
                    <a:effectLst/>
                    <a:latin typeface="Microsoft YaHei" panose="020B0503020204020204" pitchFamily="34" charset="-122"/>
                    <a:ea typeface="Microsoft YaHei" panose="020B0503020204020204" pitchFamily="34" charset="-122"/>
                    <a:cs typeface="Times New Roman" panose="02020603050405020304" pitchFamily="18" charset="0"/>
                  </a:rPr>
                  <a:t>RNN</a:t>
                </a:r>
                <a:r>
                  <a:rPr lang="zh-CN" sz="2400" kern="100" dirty="0">
                    <a:effectLst/>
                    <a:latin typeface="Microsoft YaHei" panose="020B0503020204020204" pitchFamily="34" charset="-122"/>
                    <a:ea typeface="Microsoft YaHei" panose="020B0503020204020204" pitchFamily="34" charset="-122"/>
                    <a:cs typeface="Times New Roman" panose="02020603050405020304" pitchFamily="18" charset="0"/>
                  </a:rPr>
                  <a:t>引入了隐状态</a:t>
                </a:r>
                <a14:m>
                  <m:oMath xmlns:m="http://schemas.openxmlformats.org/officeDocument/2006/math">
                    <m:r>
                      <a:rPr lang="en-US" sz="2400" i="1" kern="100">
                        <a:effectLst/>
                        <a:latin typeface="Cambria Math" panose="02040503050406030204" pitchFamily="18" charset="0"/>
                        <a:ea typeface="SimSun" panose="02010600030101010101" pitchFamily="2" charset="-122"/>
                        <a:cs typeface="Times New Roman" panose="02020603050405020304" pitchFamily="18" charset="0"/>
                      </a:rPr>
                      <m:t>h</m:t>
                    </m:r>
                  </m:oMath>
                </a14:m>
                <a:r>
                  <a:rPr lang="zh-CN" sz="24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2400" kern="100" dirty="0">
                    <a:effectLst/>
                    <a:latin typeface="Microsoft YaHei" panose="020B0503020204020204" pitchFamily="34" charset="-122"/>
                    <a:ea typeface="Microsoft YaHei" panose="020B0503020204020204" pitchFamily="34" charset="-122"/>
                    <a:cs typeface="Times New Roman" panose="02020603050405020304" pitchFamily="18" charset="0"/>
                  </a:rPr>
                  <a:t>hidden state</a:t>
                </a:r>
                <a:r>
                  <a:rPr lang="zh-CN" sz="24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14:m>
                  <m:oMath xmlns:m="http://schemas.openxmlformats.org/officeDocument/2006/math">
                    <m:r>
                      <a:rPr lang="en-US" sz="2400" i="1" kern="100">
                        <a:effectLst/>
                        <a:latin typeface="Cambria Math" panose="02040503050406030204" pitchFamily="18" charset="0"/>
                        <a:ea typeface="SimSun" panose="02010600030101010101" pitchFamily="2" charset="-122"/>
                        <a:cs typeface="Times New Roman" panose="02020603050405020304" pitchFamily="18" charset="0"/>
                      </a:rPr>
                      <m:t>h</m:t>
                    </m:r>
                  </m:oMath>
                </a14:m>
                <a:r>
                  <a:rPr lang="zh-CN" sz="2400" kern="100" dirty="0">
                    <a:effectLst/>
                    <a:latin typeface="Microsoft YaHei" panose="020B0503020204020204" pitchFamily="34" charset="-122"/>
                    <a:ea typeface="Microsoft YaHei" panose="020B0503020204020204" pitchFamily="34" charset="-122"/>
                    <a:cs typeface="Times New Roman" panose="02020603050405020304" pitchFamily="18" charset="0"/>
                  </a:rPr>
                  <a:t>可对序列数据提取特征，接着再转换为输出。首先从一个时间节点出发，先计算</a:t>
                </a:r>
                <a14:m>
                  <m:oMath xmlns:m="http://schemas.openxmlformats.org/officeDocument/2006/math">
                    <m:sSub>
                      <m:sSubPr>
                        <m:ctrlPr>
                          <a:rPr lang="en-CN" sz="2400" i="1" kern="100">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2400" i="1" kern="100">
                            <a:effectLst/>
                            <a:latin typeface="Cambria Math" panose="02040503050406030204" pitchFamily="18" charset="0"/>
                            <a:ea typeface="SimSun" panose="02010600030101010101" pitchFamily="2" charset="-122"/>
                            <a:cs typeface="Times New Roman" panose="02020603050405020304" pitchFamily="18" charset="0"/>
                          </a:rPr>
                          <m:t>h</m:t>
                        </m:r>
                      </m:e>
                      <m:sub>
                        <m:r>
                          <a:rPr lang="en-US" sz="2400" kern="100">
                            <a:effectLst/>
                            <a:latin typeface="Cambria Math" panose="02040503050406030204" pitchFamily="18" charset="0"/>
                            <a:ea typeface="SimSun" panose="02010600030101010101" pitchFamily="2" charset="-122"/>
                            <a:cs typeface="Times New Roman" panose="02020603050405020304" pitchFamily="18" charset="0"/>
                          </a:rPr>
                          <m:t>1</m:t>
                        </m:r>
                      </m:sub>
                    </m:sSub>
                  </m:oMath>
                </a14:m>
                <a:r>
                  <a:rPr lang="zh-CN" sz="24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endParaRPr lang="en-CN" sz="2400" dirty="0">
                  <a:effectLst/>
                  <a:latin typeface="Microsoft YaHei" panose="020B0503020204020204" pitchFamily="34" charset="-122"/>
                  <a:ea typeface="Microsoft YaHei" panose="020B0503020204020204" pitchFamily="34" charset="-122"/>
                  <a:cs typeface="Times New Roman" panose="02020603050405020304" pitchFamily="18" charset="0"/>
                </a:endParaRPr>
              </a:p>
            </p:txBody>
          </p:sp>
        </mc:Choice>
        <mc:Fallback xmlns="">
          <p:sp>
            <p:nvSpPr>
              <p:cNvPr id="18" name="TextBox 17">
                <a:extLst>
                  <a:ext uri="{FF2B5EF4-FFF2-40B4-BE49-F238E27FC236}">
                    <a16:creationId xmlns:a16="http://schemas.microsoft.com/office/drawing/2014/main" id="{3B9CC805-2007-174D-8961-3FF7FEB10D07}"/>
                  </a:ext>
                </a:extLst>
              </p:cNvPr>
              <p:cNvSpPr txBox="1">
                <a:spLocks noRot="1" noChangeAspect="1" noMove="1" noResize="1" noEditPoints="1" noAdjustHandles="1" noChangeArrowheads="1" noChangeShapeType="1" noTextEdit="1"/>
              </p:cNvSpPr>
              <p:nvPr/>
            </p:nvSpPr>
            <p:spPr>
              <a:xfrm>
                <a:off x="660400" y="1130300"/>
                <a:ext cx="10858500" cy="1135054"/>
              </a:xfrm>
              <a:prstGeom prst="rect">
                <a:avLst/>
              </a:prstGeom>
              <a:blipFill>
                <a:blip r:embed="rId3"/>
                <a:stretch>
                  <a:fillRect l="-817" b="-12088"/>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E34B507F-629A-A94B-B33E-31E070FB36B3}"/>
                  </a:ext>
                </a:extLst>
              </p:cNvPr>
              <p:cNvSpPr txBox="1"/>
              <p:nvPr/>
            </p:nvSpPr>
            <p:spPr>
              <a:xfrm>
                <a:off x="4470400" y="3429000"/>
                <a:ext cx="7048500" cy="64633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3600" i="1" smtClean="0">
                              <a:solidFill>
                                <a:srgbClr val="836967"/>
                              </a:solidFill>
                              <a:latin typeface="Cambria Math" panose="02040503050406030204" pitchFamily="18" charset="0"/>
                            </a:rPr>
                          </m:ctrlPr>
                        </m:sSubPr>
                        <m:e>
                          <m:r>
                            <a:rPr lang="en-CN" sz="3600" i="1">
                              <a:latin typeface="Cambria Math" panose="02040503050406030204" pitchFamily="18" charset="0"/>
                            </a:rPr>
                            <m:t>h</m:t>
                          </m:r>
                        </m:e>
                        <m:sub>
                          <m:r>
                            <a:rPr lang="en-CN" sz="3600" i="0">
                              <a:latin typeface="Cambria Math" panose="02040503050406030204" pitchFamily="18" charset="0"/>
                            </a:rPr>
                            <m:t>1</m:t>
                          </m:r>
                        </m:sub>
                      </m:sSub>
                      <m:r>
                        <a:rPr lang="en-CN" sz="3600" i="0">
                          <a:latin typeface="Cambria Math" panose="02040503050406030204" pitchFamily="18" charset="0"/>
                        </a:rPr>
                        <m:t>=</m:t>
                      </m:r>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𝑔</m:t>
                          </m:r>
                        </m:e>
                        <m:sub>
                          <m:r>
                            <a:rPr lang="en-CN" sz="3600" i="1">
                              <a:latin typeface="Cambria Math" panose="02040503050406030204" pitchFamily="18" charset="0"/>
                            </a:rPr>
                            <m:t>𝜃</m:t>
                          </m:r>
                        </m:sub>
                      </m:sSub>
                      <m:d>
                        <m:dPr>
                          <m:ctrlPr>
                            <a:rPr lang="en-CN" sz="3600" i="1">
                              <a:latin typeface="Cambria Math" panose="02040503050406030204" pitchFamily="18" charset="0"/>
                            </a:rPr>
                          </m:ctrlPr>
                        </m:dPr>
                        <m:e>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𝑊</m:t>
                              </m:r>
                            </m:e>
                            <m:sub>
                              <m:r>
                                <a:rPr lang="en-CN" sz="3600" i="1">
                                  <a:latin typeface="Cambria Math" panose="02040503050406030204" pitchFamily="18" charset="0"/>
                                </a:rPr>
                                <m:t>𝑥h</m:t>
                              </m:r>
                            </m:sub>
                          </m:sSub>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𝑥</m:t>
                              </m:r>
                            </m:e>
                            <m:sub>
                              <m:r>
                                <a:rPr lang="en-CN" sz="3600" i="0">
                                  <a:latin typeface="Cambria Math" panose="02040503050406030204" pitchFamily="18" charset="0"/>
                                </a:rPr>
                                <m:t>1</m:t>
                              </m:r>
                            </m:sub>
                          </m:sSub>
                          <m:r>
                            <a:rPr lang="en-CN" sz="3600" i="0">
                              <a:latin typeface="Cambria Math" panose="02040503050406030204" pitchFamily="18" charset="0"/>
                            </a:rPr>
                            <m:t>+</m:t>
                          </m:r>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𝑊</m:t>
                              </m:r>
                            </m:e>
                            <m:sub>
                              <m:r>
                                <a:rPr lang="en-CN" sz="3600" i="1">
                                  <a:latin typeface="Cambria Math" panose="02040503050406030204" pitchFamily="18" charset="0"/>
                                </a:rPr>
                                <m:t>hh</m:t>
                              </m:r>
                            </m:sub>
                          </m:sSub>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h</m:t>
                              </m:r>
                            </m:e>
                            <m:sub>
                              <m:r>
                                <a:rPr lang="en-CN" sz="3600" i="0">
                                  <a:latin typeface="Cambria Math" panose="02040503050406030204" pitchFamily="18" charset="0"/>
                                </a:rPr>
                                <m:t>0</m:t>
                              </m:r>
                            </m:sub>
                          </m:sSub>
                          <m:r>
                            <a:rPr lang="en-US" altLang="zh-CN" sz="3600" b="0" i="1" smtClean="0">
                              <a:latin typeface="Cambria Math" panose="02040503050406030204" pitchFamily="18" charset="0"/>
                            </a:rPr>
                            <m:t>+</m:t>
                          </m:r>
                          <m:sSub>
                            <m:sSubPr>
                              <m:ctrlPr>
                                <a:rPr lang="en-US" altLang="zh-CN" sz="3600" b="0" i="1" smtClean="0">
                                  <a:latin typeface="Cambria Math" panose="02040503050406030204" pitchFamily="18" charset="0"/>
                                </a:rPr>
                              </m:ctrlPr>
                            </m:sSubPr>
                            <m:e>
                              <m:r>
                                <a:rPr lang="en-US" altLang="zh-CN" sz="3600" i="1">
                                  <a:latin typeface="Cambria Math" panose="02040503050406030204" pitchFamily="18" charset="0"/>
                                </a:rPr>
                                <m:t>𝑏</m:t>
                              </m:r>
                            </m:e>
                            <m:sub>
                              <m:r>
                                <a:rPr lang="en-US" altLang="zh-CN" sz="3600" b="0" i="1" smtClean="0">
                                  <a:latin typeface="Cambria Math" panose="02040503050406030204" pitchFamily="18" charset="0"/>
                                </a:rPr>
                                <m:t>𝑥</m:t>
                              </m:r>
                            </m:sub>
                          </m:sSub>
                        </m:e>
                      </m:d>
                    </m:oMath>
                  </m:oMathPara>
                </a14:m>
                <a:endParaRPr lang="en-CN" sz="3600" dirty="0"/>
              </a:p>
            </p:txBody>
          </p:sp>
        </mc:Choice>
        <mc:Fallback xmlns="">
          <p:sp>
            <p:nvSpPr>
              <p:cNvPr id="20" name="TextBox 19">
                <a:extLst>
                  <a:ext uri="{FF2B5EF4-FFF2-40B4-BE49-F238E27FC236}">
                    <a16:creationId xmlns:a16="http://schemas.microsoft.com/office/drawing/2014/main" id="{E34B507F-629A-A94B-B33E-31E070FB36B3}"/>
                  </a:ext>
                </a:extLst>
              </p:cNvPr>
              <p:cNvSpPr txBox="1">
                <a:spLocks noRot="1" noChangeAspect="1" noMove="1" noResize="1" noEditPoints="1" noAdjustHandles="1" noChangeArrowheads="1" noChangeShapeType="1" noTextEdit="1"/>
              </p:cNvSpPr>
              <p:nvPr/>
            </p:nvSpPr>
            <p:spPr>
              <a:xfrm>
                <a:off x="4470400" y="3429000"/>
                <a:ext cx="7048500" cy="646331"/>
              </a:xfrm>
              <a:prstGeom prst="rect">
                <a:avLst/>
              </a:prstGeom>
              <a:blipFill>
                <a:blip r:embed="rId4"/>
                <a:stretch>
                  <a:fillRect b="-15385"/>
                </a:stretch>
              </a:blipFill>
            </p:spPr>
            <p:txBody>
              <a:bodyPr/>
              <a:lstStyle/>
              <a:p>
                <a:r>
                  <a:rPr lang="en-CN">
                    <a:noFill/>
                  </a:rPr>
                  <a:t> </a:t>
                </a:r>
              </a:p>
            </p:txBody>
          </p:sp>
        </mc:Fallback>
      </mc:AlternateContent>
      <p:pic>
        <p:nvPicPr>
          <p:cNvPr id="21" name="Picture 20">
            <a:extLst>
              <a:ext uri="{FF2B5EF4-FFF2-40B4-BE49-F238E27FC236}">
                <a16:creationId xmlns:a16="http://schemas.microsoft.com/office/drawing/2014/main" id="{83FC1EEB-7A91-B442-ACE7-D0F0BBE061D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46729" y="2815415"/>
            <a:ext cx="1837765" cy="2195108"/>
          </a:xfrm>
          <a:prstGeom prst="rect">
            <a:avLst/>
          </a:prstGeom>
        </p:spPr>
      </p:pic>
      <p:sp>
        <p:nvSpPr>
          <p:cNvPr id="2" name="灯片编号占位符 1">
            <a:extLst>
              <a:ext uri="{FF2B5EF4-FFF2-40B4-BE49-F238E27FC236}">
                <a16:creationId xmlns:a16="http://schemas.microsoft.com/office/drawing/2014/main" id="{27D3C363-FADC-4A80-AF0D-BE60290A817C}"/>
              </a:ext>
            </a:extLst>
          </p:cNvPr>
          <p:cNvSpPr>
            <a:spLocks noGrp="1"/>
          </p:cNvSpPr>
          <p:nvPr>
            <p:ph type="sldNum" sz="quarter" idx="14"/>
          </p:nvPr>
        </p:nvSpPr>
        <p:spPr/>
        <p:txBody>
          <a:bodyPr/>
          <a:lstStyle/>
          <a:p>
            <a:fld id="{AF69888C-E133-43D9-A638-B5C95925B91C}" type="slidenum">
              <a:rPr lang="zh-CN" altLang="en-US" smtClean="0"/>
              <a:t>12</a:t>
            </a:fld>
            <a:endParaRPr lang="zh-CN" altLang="en-US" dirty="0"/>
          </a:p>
        </p:txBody>
      </p:sp>
    </p:spTree>
    <p:extLst>
      <p:ext uri="{BB962C8B-B14F-4D97-AF65-F5344CB8AC3E}">
        <p14:creationId xmlns:p14="http://schemas.microsoft.com/office/powerpoint/2010/main" val="352981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经典循环神经网络结构</a:t>
            </a:r>
            <a:r>
              <a:rPr lang="en-US" altLang="zh-CN" dirty="0"/>
              <a:t>-2</a:t>
            </a:r>
            <a:endParaRPr lang="zh-CN" altLang="en-US" dirty="0"/>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3B9CC805-2007-174D-8961-3FF7FEB10D07}"/>
                  </a:ext>
                </a:extLst>
              </p:cNvPr>
              <p:cNvSpPr txBox="1"/>
              <p:nvPr/>
            </p:nvSpPr>
            <p:spPr>
              <a:xfrm>
                <a:off x="660400" y="1130300"/>
                <a:ext cx="10858500" cy="955903"/>
              </a:xfrm>
              <a:prstGeom prst="rect">
                <a:avLst/>
              </a:prstGeom>
              <a:noFill/>
            </p:spPr>
            <p:txBody>
              <a:bodyPr wrap="square">
                <a:spAutoFit/>
              </a:bodyPr>
              <a:lstStyle/>
              <a:p>
                <a:pPr>
                  <a:lnSpc>
                    <a:spcPct val="150000"/>
                  </a:lnSpc>
                  <a:spcAft>
                    <a:spcPts val="1000"/>
                  </a:spcAft>
                </a:pPr>
                <a:r>
                  <a:rPr lang="zh-CN" altLang="en-US" sz="2000" kern="100" dirty="0">
                    <a:latin typeface="Microsoft YaHei" panose="020B0503020204020204" pitchFamily="34" charset="-122"/>
                    <a:ea typeface="Microsoft YaHei" panose="020B0503020204020204" pitchFamily="34" charset="-122"/>
                    <a:cs typeface="Times New Roman" panose="02020603050405020304" pitchFamily="18" charset="0"/>
                  </a:rPr>
                  <a:t>在第一步的基础上，上一步的隐状态</a:t>
                </a:r>
                <a14:m>
                  <m:oMath xmlns:m="http://schemas.openxmlformats.org/officeDocument/2006/math">
                    <m:sSub>
                      <m:sSubPr>
                        <m:ctrlPr>
                          <a:rPr lang="en-CN" sz="2000" i="1">
                            <a:solidFill>
                              <a:srgbClr val="836967"/>
                            </a:solidFill>
                            <a:latin typeface="Cambria Math" panose="02040503050406030204" pitchFamily="18" charset="0"/>
                          </a:rPr>
                        </m:ctrlPr>
                      </m:sSubPr>
                      <m:e>
                        <m:r>
                          <a:rPr lang="en-CN" sz="2000" i="1">
                            <a:latin typeface="Cambria Math" panose="02040503050406030204" pitchFamily="18" charset="0"/>
                          </a:rPr>
                          <m:t>h</m:t>
                        </m:r>
                      </m:e>
                      <m:sub>
                        <m:r>
                          <a:rPr lang="en-CN" sz="2000">
                            <a:latin typeface="Cambria Math" panose="02040503050406030204" pitchFamily="18" charset="0"/>
                          </a:rPr>
                          <m:t>1</m:t>
                        </m:r>
                      </m:sub>
                    </m:sSub>
                  </m:oMath>
                </a14:m>
                <a:r>
                  <a:rPr lang="zh-CN" altLang="en-US" sz="2000" kern="100" dirty="0">
                    <a:latin typeface="Microsoft YaHei" panose="020B0503020204020204" pitchFamily="34" charset="-122"/>
                    <a:ea typeface="Microsoft YaHei" panose="020B0503020204020204" pitchFamily="34" charset="-122"/>
                    <a:cs typeface="Times New Roman" panose="02020603050405020304" pitchFamily="18" charset="0"/>
                  </a:rPr>
                  <a:t>可以随时间传播到下一步用来计算</a:t>
                </a:r>
                <a14:m>
                  <m:oMath xmlns:m="http://schemas.openxmlformats.org/officeDocument/2006/math">
                    <m:sSub>
                      <m:sSubPr>
                        <m:ctrlPr>
                          <a:rPr lang="en-CN" sz="2000" i="1" smtClean="0">
                            <a:solidFill>
                              <a:srgbClr val="836967"/>
                            </a:solidFill>
                            <a:latin typeface="Cambria Math" panose="02040503050406030204" pitchFamily="18" charset="0"/>
                          </a:rPr>
                        </m:ctrlPr>
                      </m:sSubPr>
                      <m:e>
                        <m:r>
                          <a:rPr lang="en-CN" sz="2000" i="1">
                            <a:latin typeface="Cambria Math" panose="02040503050406030204" pitchFamily="18" charset="0"/>
                          </a:rPr>
                          <m:t>h</m:t>
                        </m:r>
                      </m:e>
                      <m:sub>
                        <m:r>
                          <a:rPr lang="en-US" altLang="zh-CN" sz="2000" b="0" i="0" smtClean="0">
                            <a:latin typeface="Cambria Math" panose="02040503050406030204" pitchFamily="18" charset="0"/>
                          </a:rPr>
                          <m:t>2</m:t>
                        </m:r>
                      </m:sub>
                    </m:sSub>
                    <m:r>
                      <a:rPr lang="en-CN" sz="2000" i="1">
                        <a:latin typeface="Cambria Math" panose="02040503050406030204" pitchFamily="18" charset="0"/>
                      </a:rPr>
                      <m:t> </m:t>
                    </m:r>
                  </m:oMath>
                </a14:m>
                <a:r>
                  <a:rPr lang="zh-CN" altLang="en-US" sz="2000" kern="100" dirty="0">
                    <a:latin typeface="Microsoft YaHei" panose="020B0503020204020204" pitchFamily="34" charset="-122"/>
                    <a:ea typeface="Microsoft YaHei" panose="020B0503020204020204" pitchFamily="34" charset="-122"/>
                    <a:cs typeface="Times New Roman" panose="02020603050405020304" pitchFamily="18" charset="0"/>
                  </a:rPr>
                  <a:t>，在</a:t>
                </a:r>
                <a:r>
                  <a:rPr lang="en-US" sz="2000" kern="100" dirty="0">
                    <a:latin typeface="Microsoft YaHei" panose="020B0503020204020204" pitchFamily="34" charset="-122"/>
                    <a:ea typeface="Microsoft YaHei" panose="020B0503020204020204" pitchFamily="34" charset="-122"/>
                    <a:cs typeface="Times New Roman" panose="02020603050405020304" pitchFamily="18" charset="0"/>
                  </a:rPr>
                  <a:t>RNN</a:t>
                </a:r>
                <a:r>
                  <a:rPr lang="zh-CN" altLang="en-US" sz="2000" kern="100" dirty="0">
                    <a:latin typeface="Microsoft YaHei" panose="020B0503020204020204" pitchFamily="34" charset="-122"/>
                    <a:ea typeface="Microsoft YaHei" panose="020B0503020204020204" pitchFamily="34" charset="-122"/>
                    <a:cs typeface="Times New Roman" panose="02020603050405020304" pitchFamily="18" charset="0"/>
                  </a:rPr>
                  <a:t>中每个步骤使用的参数</a:t>
                </a:r>
                <a14:m>
                  <m:oMath xmlns:m="http://schemas.openxmlformats.org/officeDocument/2006/math">
                    <m:sSub>
                      <m:sSubPr>
                        <m:ctrlPr>
                          <a:rPr lang="en-CN" sz="2000" i="1">
                            <a:solidFill>
                              <a:srgbClr val="836967"/>
                            </a:solidFill>
                            <a:latin typeface="Cambria Math" panose="02040503050406030204" pitchFamily="18" charset="0"/>
                          </a:rPr>
                        </m:ctrlPr>
                      </m:sSubPr>
                      <m:e>
                        <m:r>
                          <a:rPr lang="en-CN" sz="2000" i="1">
                            <a:latin typeface="Cambria Math" panose="02040503050406030204" pitchFamily="18" charset="0"/>
                          </a:rPr>
                          <m:t>𝑊</m:t>
                        </m:r>
                      </m:e>
                      <m:sub>
                        <m:r>
                          <a:rPr lang="en-US" altLang="zh-CN" sz="2000" b="0" i="1" smtClean="0">
                            <a:latin typeface="Cambria Math" panose="02040503050406030204" pitchFamily="18" charset="0"/>
                          </a:rPr>
                          <m:t>𝜃</m:t>
                        </m:r>
                      </m:sub>
                    </m:sSub>
                  </m:oMath>
                </a14:m>
                <a:r>
                  <a:rPr lang="zh-CN" altLang="en-US" sz="2000" kern="100" dirty="0">
                    <a:latin typeface="Microsoft YaHei" panose="020B0503020204020204" pitchFamily="34" charset="-122"/>
                    <a:ea typeface="Microsoft YaHei" panose="020B0503020204020204" pitchFamily="34" charset="-122"/>
                    <a:cs typeface="Times New Roman" panose="02020603050405020304" pitchFamily="18" charset="0"/>
                  </a:rPr>
                  <a:t>都相同且共享，其计算结果如下 </a:t>
                </a:r>
                <a:r>
                  <a:rPr lang="zh-CN" sz="20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endParaRPr lang="en-CN" sz="2000" dirty="0">
                  <a:effectLst/>
                  <a:latin typeface="Microsoft YaHei" panose="020B0503020204020204" pitchFamily="34" charset="-122"/>
                  <a:ea typeface="Microsoft YaHei" panose="020B0503020204020204" pitchFamily="34" charset="-122"/>
                  <a:cs typeface="Times New Roman" panose="02020603050405020304" pitchFamily="18" charset="0"/>
                </a:endParaRPr>
              </a:p>
            </p:txBody>
          </p:sp>
        </mc:Choice>
        <mc:Fallback xmlns="">
          <p:sp>
            <p:nvSpPr>
              <p:cNvPr id="18" name="TextBox 17">
                <a:extLst>
                  <a:ext uri="{FF2B5EF4-FFF2-40B4-BE49-F238E27FC236}">
                    <a16:creationId xmlns:a16="http://schemas.microsoft.com/office/drawing/2014/main" id="{3B9CC805-2007-174D-8961-3FF7FEB10D07}"/>
                  </a:ext>
                </a:extLst>
              </p:cNvPr>
              <p:cNvSpPr txBox="1">
                <a:spLocks noRot="1" noChangeAspect="1" noMove="1" noResize="1" noEditPoints="1" noAdjustHandles="1" noChangeArrowheads="1" noChangeShapeType="1" noTextEdit="1"/>
              </p:cNvSpPr>
              <p:nvPr/>
            </p:nvSpPr>
            <p:spPr>
              <a:xfrm>
                <a:off x="660400" y="1130300"/>
                <a:ext cx="10858500" cy="955903"/>
              </a:xfrm>
              <a:prstGeom prst="rect">
                <a:avLst/>
              </a:prstGeom>
              <a:blipFill>
                <a:blip r:embed="rId3"/>
                <a:stretch>
                  <a:fillRect l="-467" b="-10390"/>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AA41809-0660-BD4E-98A5-7515A6FA98AD}"/>
                  </a:ext>
                </a:extLst>
              </p:cNvPr>
              <p:cNvSpPr txBox="1"/>
              <p:nvPr/>
            </p:nvSpPr>
            <p:spPr>
              <a:xfrm>
                <a:off x="4703108" y="3244334"/>
                <a:ext cx="6960571" cy="64633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3600" i="1" smtClean="0">
                              <a:solidFill>
                                <a:srgbClr val="836967"/>
                              </a:solidFill>
                              <a:latin typeface="Cambria Math" panose="02040503050406030204" pitchFamily="18" charset="0"/>
                            </a:rPr>
                          </m:ctrlPr>
                        </m:sSubPr>
                        <m:e>
                          <m:r>
                            <a:rPr lang="en-CN" sz="3600" i="1">
                              <a:latin typeface="Cambria Math" panose="02040503050406030204" pitchFamily="18" charset="0"/>
                            </a:rPr>
                            <m:t>h</m:t>
                          </m:r>
                        </m:e>
                        <m:sub>
                          <m:r>
                            <a:rPr lang="en-CN" sz="3600" i="0">
                              <a:latin typeface="Cambria Math" panose="02040503050406030204" pitchFamily="18" charset="0"/>
                            </a:rPr>
                            <m:t>2</m:t>
                          </m:r>
                        </m:sub>
                      </m:sSub>
                      <m:r>
                        <a:rPr lang="en-CN" sz="3600" i="0">
                          <a:latin typeface="Cambria Math" panose="02040503050406030204" pitchFamily="18" charset="0"/>
                        </a:rPr>
                        <m:t>=</m:t>
                      </m:r>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𝑔</m:t>
                          </m:r>
                        </m:e>
                        <m:sub>
                          <m:r>
                            <a:rPr lang="en-CN" sz="3600" i="1">
                              <a:latin typeface="Cambria Math" panose="02040503050406030204" pitchFamily="18" charset="0"/>
                            </a:rPr>
                            <m:t>𝜃</m:t>
                          </m:r>
                        </m:sub>
                      </m:sSub>
                      <m:d>
                        <m:dPr>
                          <m:ctrlPr>
                            <a:rPr lang="en-CN" sz="3600" i="1">
                              <a:latin typeface="Cambria Math" panose="02040503050406030204" pitchFamily="18" charset="0"/>
                            </a:rPr>
                          </m:ctrlPr>
                        </m:dPr>
                        <m:e>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𝑊</m:t>
                              </m:r>
                            </m:e>
                            <m:sub>
                              <m:r>
                                <a:rPr lang="en-CN" sz="3600" i="1">
                                  <a:latin typeface="Cambria Math" panose="02040503050406030204" pitchFamily="18" charset="0"/>
                                </a:rPr>
                                <m:t>𝑥h</m:t>
                              </m:r>
                            </m:sub>
                          </m:sSub>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𝑥</m:t>
                              </m:r>
                            </m:e>
                            <m:sub>
                              <m:r>
                                <a:rPr lang="en-CN" sz="3600" i="0">
                                  <a:latin typeface="Cambria Math" panose="02040503050406030204" pitchFamily="18" charset="0"/>
                                </a:rPr>
                                <m:t>2</m:t>
                              </m:r>
                            </m:sub>
                          </m:sSub>
                          <m:r>
                            <a:rPr lang="en-CN" sz="3600" i="0">
                              <a:latin typeface="Cambria Math" panose="02040503050406030204" pitchFamily="18" charset="0"/>
                            </a:rPr>
                            <m:t>+</m:t>
                          </m:r>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𝑊</m:t>
                              </m:r>
                            </m:e>
                            <m:sub>
                              <m:r>
                                <a:rPr lang="en-CN" sz="3600" i="1">
                                  <a:latin typeface="Cambria Math" panose="02040503050406030204" pitchFamily="18" charset="0"/>
                                </a:rPr>
                                <m:t>hh</m:t>
                              </m:r>
                            </m:sub>
                          </m:sSub>
                          <m:sSub>
                            <m:sSubPr>
                              <m:ctrlPr>
                                <a:rPr lang="en-CN" sz="3600" i="1">
                                  <a:solidFill>
                                    <a:srgbClr val="836967"/>
                                  </a:solidFill>
                                  <a:latin typeface="Cambria Math" panose="02040503050406030204" pitchFamily="18" charset="0"/>
                                </a:rPr>
                              </m:ctrlPr>
                            </m:sSubPr>
                            <m:e>
                              <m:r>
                                <a:rPr lang="en-CN" sz="3600" i="1">
                                  <a:latin typeface="Cambria Math" panose="02040503050406030204" pitchFamily="18" charset="0"/>
                                </a:rPr>
                                <m:t>h</m:t>
                              </m:r>
                            </m:e>
                            <m:sub>
                              <m:r>
                                <a:rPr lang="en-CN" sz="3600" i="0">
                                  <a:latin typeface="Cambria Math" panose="02040503050406030204" pitchFamily="18" charset="0"/>
                                </a:rPr>
                                <m:t>1</m:t>
                              </m:r>
                            </m:sub>
                          </m:sSub>
                          <m:r>
                            <a:rPr lang="en-US" altLang="zh-CN" sz="3600" b="0" i="1" smtClean="0">
                              <a:latin typeface="Cambria Math" panose="02040503050406030204" pitchFamily="18" charset="0"/>
                            </a:rPr>
                            <m:t>+</m:t>
                          </m:r>
                          <m:sSub>
                            <m:sSubPr>
                              <m:ctrlPr>
                                <a:rPr lang="en-US" altLang="zh-CN" sz="3600" b="0" i="1" smtClean="0">
                                  <a:latin typeface="Cambria Math" panose="02040503050406030204" pitchFamily="18" charset="0"/>
                                </a:rPr>
                              </m:ctrlPr>
                            </m:sSubPr>
                            <m:e>
                              <m:r>
                                <a:rPr lang="en-US" altLang="zh-CN" sz="3600" b="0" i="1" smtClean="0">
                                  <a:latin typeface="Cambria Math" panose="02040503050406030204" pitchFamily="18" charset="0"/>
                                </a:rPr>
                                <m:t>𝑏</m:t>
                              </m:r>
                            </m:e>
                            <m:sub>
                              <m:r>
                                <a:rPr lang="en-US" altLang="zh-CN" sz="3600" b="0" i="1" smtClean="0">
                                  <a:latin typeface="Cambria Math" panose="02040503050406030204" pitchFamily="18" charset="0"/>
                                </a:rPr>
                                <m:t>𝑥</m:t>
                              </m:r>
                            </m:sub>
                          </m:sSub>
                        </m:e>
                      </m:d>
                    </m:oMath>
                  </m:oMathPara>
                </a14:m>
                <a:endParaRPr lang="en-CN" sz="3600" dirty="0"/>
              </a:p>
            </p:txBody>
          </p:sp>
        </mc:Choice>
        <mc:Fallback xmlns="">
          <p:sp>
            <p:nvSpPr>
              <p:cNvPr id="7" name="TextBox 6">
                <a:extLst>
                  <a:ext uri="{FF2B5EF4-FFF2-40B4-BE49-F238E27FC236}">
                    <a16:creationId xmlns:a16="http://schemas.microsoft.com/office/drawing/2014/main" id="{AAA41809-0660-BD4E-98A5-7515A6FA98AD}"/>
                  </a:ext>
                </a:extLst>
              </p:cNvPr>
              <p:cNvSpPr txBox="1">
                <a:spLocks noRot="1" noChangeAspect="1" noMove="1" noResize="1" noEditPoints="1" noAdjustHandles="1" noChangeArrowheads="1" noChangeShapeType="1" noTextEdit="1"/>
              </p:cNvSpPr>
              <p:nvPr/>
            </p:nvSpPr>
            <p:spPr>
              <a:xfrm>
                <a:off x="4703108" y="3244334"/>
                <a:ext cx="6960571" cy="646331"/>
              </a:xfrm>
              <a:prstGeom prst="rect">
                <a:avLst/>
              </a:prstGeom>
              <a:blipFill>
                <a:blip r:embed="rId4"/>
                <a:stretch>
                  <a:fillRect b="-15385"/>
                </a:stretch>
              </a:blipFill>
            </p:spPr>
            <p:txBody>
              <a:bodyPr/>
              <a:lstStyle/>
              <a:p>
                <a:r>
                  <a:rPr lang="en-CN">
                    <a:noFill/>
                  </a:rPr>
                  <a:t> </a:t>
                </a:r>
              </a:p>
            </p:txBody>
          </p:sp>
        </mc:Fallback>
      </mc:AlternateContent>
      <p:pic>
        <p:nvPicPr>
          <p:cNvPr id="8" name="Picture 7">
            <a:extLst>
              <a:ext uri="{FF2B5EF4-FFF2-40B4-BE49-F238E27FC236}">
                <a16:creationId xmlns:a16="http://schemas.microsoft.com/office/drawing/2014/main" id="{2DF378D2-5276-4F49-B21D-ADF4156AC7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6977" y="2707647"/>
            <a:ext cx="3005399" cy="2106401"/>
          </a:xfrm>
          <a:prstGeom prst="rect">
            <a:avLst/>
          </a:prstGeom>
        </p:spPr>
      </p:pic>
      <p:sp>
        <p:nvSpPr>
          <p:cNvPr id="2" name="灯片编号占位符 1">
            <a:extLst>
              <a:ext uri="{FF2B5EF4-FFF2-40B4-BE49-F238E27FC236}">
                <a16:creationId xmlns:a16="http://schemas.microsoft.com/office/drawing/2014/main" id="{B0AE1906-399A-4BE9-9F32-20DAD83E5D03}"/>
              </a:ext>
            </a:extLst>
          </p:cNvPr>
          <p:cNvSpPr>
            <a:spLocks noGrp="1"/>
          </p:cNvSpPr>
          <p:nvPr>
            <p:ph type="sldNum" sz="quarter" idx="14"/>
          </p:nvPr>
        </p:nvSpPr>
        <p:spPr/>
        <p:txBody>
          <a:bodyPr/>
          <a:lstStyle/>
          <a:p>
            <a:fld id="{AF69888C-E133-43D9-A638-B5C95925B91C}" type="slidenum">
              <a:rPr lang="zh-CN" altLang="en-US" smtClean="0"/>
              <a:t>13</a:t>
            </a:fld>
            <a:endParaRPr lang="zh-CN" altLang="en-US" dirty="0"/>
          </a:p>
        </p:txBody>
      </p:sp>
    </p:spTree>
    <p:extLst>
      <p:ext uri="{BB962C8B-B14F-4D97-AF65-F5344CB8AC3E}">
        <p14:creationId xmlns:p14="http://schemas.microsoft.com/office/powerpoint/2010/main" val="3353928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经典循环神经网络结构</a:t>
            </a:r>
            <a:r>
              <a:rPr lang="en-US" altLang="zh-CN" dirty="0"/>
              <a:t>-3</a:t>
            </a:r>
            <a:endParaRPr lang="zh-CN" altLang="en-US" dirty="0"/>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DD3B5AFC-A994-B94F-95A8-07303717DA0F}"/>
                  </a:ext>
                </a:extLst>
              </p:cNvPr>
              <p:cNvSpPr txBox="1"/>
              <p:nvPr/>
            </p:nvSpPr>
            <p:spPr>
              <a:xfrm>
                <a:off x="660400" y="1290918"/>
                <a:ext cx="4090030" cy="707886"/>
              </a:xfrm>
              <a:prstGeom prst="rect">
                <a:avLst/>
              </a:prstGeom>
              <a:noFill/>
            </p:spPr>
            <p:txBody>
              <a:bodyPr wrap="none" rtlCol="0">
                <a:spAutoFit/>
              </a:bodyPr>
              <a:lstStyle/>
              <a:p>
                <a:r>
                  <a:rPr lang="zh-CN" altLang="en-US" sz="2000" dirty="0"/>
                  <a:t>计算</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3</m:t>
                        </m:r>
                      </m:sub>
                    </m:sSub>
                  </m:oMath>
                </a14:m>
                <a:r>
                  <a:rPr lang="en-US" sz="2000" dirty="0"/>
                  <a:t>,</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4</m:t>
                        </m:r>
                      </m:sub>
                    </m:sSub>
                  </m:oMath>
                </a14:m>
                <a:r>
                  <a:rPr lang="zh-CN" altLang="en-US" sz="2000" dirty="0"/>
                  <a:t>，网络结构如下图所示：</a:t>
                </a:r>
                <a:endParaRPr lang="en-CN" sz="2000" dirty="0"/>
              </a:p>
              <a:p>
                <a:pPr algn="l"/>
                <a:endParaRPr lang="en-CN" sz="2000" dirty="0">
                  <a:latin typeface="+mn-ea"/>
                </a:endParaRPr>
              </a:p>
            </p:txBody>
          </p:sp>
        </mc:Choice>
        <mc:Fallback xmlns="">
          <p:sp>
            <p:nvSpPr>
              <p:cNvPr id="2" name="TextBox 1">
                <a:extLst>
                  <a:ext uri="{FF2B5EF4-FFF2-40B4-BE49-F238E27FC236}">
                    <a16:creationId xmlns:a16="http://schemas.microsoft.com/office/drawing/2014/main" id="{DD3B5AFC-A994-B94F-95A8-07303717DA0F}"/>
                  </a:ext>
                </a:extLst>
              </p:cNvPr>
              <p:cNvSpPr txBox="1">
                <a:spLocks noRot="1" noChangeAspect="1" noMove="1" noResize="1" noEditPoints="1" noAdjustHandles="1" noChangeArrowheads="1" noChangeShapeType="1" noTextEdit="1"/>
              </p:cNvSpPr>
              <p:nvPr/>
            </p:nvSpPr>
            <p:spPr>
              <a:xfrm>
                <a:off x="660400" y="1290918"/>
                <a:ext cx="4090030" cy="707886"/>
              </a:xfrm>
              <a:prstGeom prst="rect">
                <a:avLst/>
              </a:prstGeom>
              <a:blipFill>
                <a:blip r:embed="rId3"/>
                <a:stretch>
                  <a:fillRect l="-1238" t="-5263" r="-619"/>
                </a:stretch>
              </a:blipFill>
            </p:spPr>
            <p:txBody>
              <a:bodyPr/>
              <a:lstStyle/>
              <a:p>
                <a:r>
                  <a:rPr lang="en-CN">
                    <a:noFill/>
                  </a:rPr>
                  <a:t> </a:t>
                </a:r>
              </a:p>
            </p:txBody>
          </p:sp>
        </mc:Fallback>
      </mc:AlternateContent>
      <p:pic>
        <p:nvPicPr>
          <p:cNvPr id="9" name="Picture 8">
            <a:extLst>
              <a:ext uri="{FF2B5EF4-FFF2-40B4-BE49-F238E27FC236}">
                <a16:creationId xmlns:a16="http://schemas.microsoft.com/office/drawing/2014/main" id="{70EEA368-539B-4F44-8CDE-891A630789EB}"/>
              </a:ext>
            </a:extLst>
          </p:cNvPr>
          <p:cNvPicPr>
            <a:picLocks noChangeAspect="1"/>
          </p:cNvPicPr>
          <p:nvPr/>
        </p:nvPicPr>
        <p:blipFill>
          <a:blip r:embed="rId4"/>
          <a:stretch>
            <a:fillRect/>
          </a:stretch>
        </p:blipFill>
        <p:spPr>
          <a:xfrm>
            <a:off x="3949618" y="1772960"/>
            <a:ext cx="4090030" cy="1561819"/>
          </a:xfrm>
          <a:prstGeom prst="rect">
            <a:avLst/>
          </a:prstGeom>
        </p:spPr>
      </p:pic>
      <p:sp>
        <p:nvSpPr>
          <p:cNvPr id="3" name="Rectangle 2">
            <a:extLst>
              <a:ext uri="{FF2B5EF4-FFF2-40B4-BE49-F238E27FC236}">
                <a16:creationId xmlns:a16="http://schemas.microsoft.com/office/drawing/2014/main" id="{E3A5C854-DDBC-8E44-B65A-03D34A406E99}"/>
              </a:ext>
            </a:extLst>
          </p:cNvPr>
          <p:cNvSpPr>
            <a:spLocks noChangeArrowheads="1"/>
          </p:cNvSpPr>
          <p:nvPr/>
        </p:nvSpPr>
        <p:spPr bwMode="auto">
          <a:xfrm>
            <a:off x="1035423" y="3718841"/>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N"/>
          </a:p>
        </p:txBody>
      </p:sp>
      <p:pic>
        <p:nvPicPr>
          <p:cNvPr id="1025" name="Picture 302">
            <a:extLst>
              <a:ext uri="{FF2B5EF4-FFF2-40B4-BE49-F238E27FC236}">
                <a16:creationId xmlns:a16="http://schemas.microsoft.com/office/drawing/2014/main" id="{D8D0A67D-0114-CE4C-B3AB-A5B9D327C3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24830" y="3697865"/>
            <a:ext cx="4090030" cy="243623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5" name="Rectangle 3">
                <a:extLst>
                  <a:ext uri="{FF2B5EF4-FFF2-40B4-BE49-F238E27FC236}">
                    <a16:creationId xmlns:a16="http://schemas.microsoft.com/office/drawing/2014/main" id="{841CFB55-BF8E-2746-90F8-87F8CBF09C02}"/>
                  </a:ext>
                </a:extLst>
              </p:cNvPr>
              <p:cNvSpPr>
                <a:spLocks noChangeArrowheads="1"/>
              </p:cNvSpPr>
              <p:nvPr/>
            </p:nvSpPr>
            <p:spPr bwMode="auto">
              <a:xfrm>
                <a:off x="660400" y="3446664"/>
                <a:ext cx="3970511" cy="40011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zh-CN" altLang="en-US" sz="2000" dirty="0"/>
                  <a:t>基于此，计算</a:t>
                </a:r>
                <a:r>
                  <a:rPr lang="en-US" altLang="zh-CN" sz="2000" dirty="0"/>
                  <a:t>RNN</a:t>
                </a:r>
                <a:r>
                  <a:rPr lang="zh-CN" altLang="en-US" sz="2000" dirty="0"/>
                  <a:t>的预测输出</a:t>
                </a:r>
                <a14:m>
                  <m:oMath xmlns:m="http://schemas.openxmlformats.org/officeDocument/2006/math">
                    <m:sSub>
                      <m:sSubPr>
                        <m:ctrlPr>
                          <a:rPr lang="en-US" altLang="zh-CN" sz="2000" b="0" i="1" smtClean="0">
                            <a:latin typeface="Cambria Math" panose="02040503050406030204" pitchFamily="18" charset="0"/>
                          </a:rPr>
                        </m:ctrlPr>
                      </m:sSubPr>
                      <m:e>
                        <m:acc>
                          <m:accPr>
                            <m:chr m:val="̂"/>
                            <m:ctrlPr>
                              <a:rPr lang="en-US" altLang="zh-CN" sz="2000" b="0" i="1" smtClean="0">
                                <a:latin typeface="Cambria Math" panose="02040503050406030204" pitchFamily="18" charset="0"/>
                              </a:rPr>
                            </m:ctrlPr>
                          </m:accPr>
                          <m:e>
                            <m:r>
                              <a:rPr lang="en-US" altLang="zh-CN" sz="2000" b="0" i="1" smtClean="0">
                                <a:latin typeface="Cambria Math" panose="02040503050406030204" pitchFamily="18" charset="0"/>
                              </a:rPr>
                              <m:t>𝑦</m:t>
                            </m:r>
                          </m:e>
                        </m:acc>
                      </m:e>
                      <m:sub>
                        <m:r>
                          <a:rPr lang="en-US" altLang="zh-CN" sz="2000" b="0" i="1" smtClean="0">
                            <a:latin typeface="Cambria Math" panose="02040503050406030204" pitchFamily="18" charset="0"/>
                          </a:rPr>
                          <m:t>1</m:t>
                        </m:r>
                      </m:sub>
                    </m:sSub>
                  </m:oMath>
                </a14:m>
                <a:r>
                  <a:rPr kumimoji="0" lang="en-US" altLang="zh-CN" sz="12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a:t>
                </a:r>
                <a:endParaRPr kumimoji="0" lang="en-US" altLang="zh-CN" sz="1800" b="0" i="0" u="none" strike="noStrike" cap="none" normalizeH="0" baseline="0" dirty="0">
                  <a:ln>
                    <a:noFill/>
                  </a:ln>
                  <a:solidFill>
                    <a:schemeClr val="tx1"/>
                  </a:solidFill>
                  <a:effectLst/>
                  <a:latin typeface="Arial" panose="020B0604020202020204" pitchFamily="34" charset="0"/>
                </a:endParaRPr>
              </a:p>
            </p:txBody>
          </p:sp>
        </mc:Choice>
        <mc:Fallback xmlns="">
          <p:sp>
            <p:nvSpPr>
              <p:cNvPr id="5" name="Rectangle 3">
                <a:extLst>
                  <a:ext uri="{FF2B5EF4-FFF2-40B4-BE49-F238E27FC236}">
                    <a16:creationId xmlns:a16="http://schemas.microsoft.com/office/drawing/2014/main" id="{841CFB55-BF8E-2746-90F8-87F8CBF09C02}"/>
                  </a:ext>
                </a:extLst>
              </p:cNvPr>
              <p:cNvSpPr>
                <a:spLocks noRot="1" noChangeAspect="1" noMove="1" noResize="1" noEditPoints="1" noAdjustHandles="1" noChangeArrowheads="1" noChangeShapeType="1" noTextEdit="1"/>
              </p:cNvSpPr>
              <p:nvPr/>
            </p:nvSpPr>
            <p:spPr bwMode="auto">
              <a:xfrm>
                <a:off x="660400" y="3446664"/>
                <a:ext cx="3970511" cy="400110"/>
              </a:xfrm>
              <a:prstGeom prst="rect">
                <a:avLst/>
              </a:prstGeom>
              <a:blipFill>
                <a:blip r:embed="rId6"/>
                <a:stretch>
                  <a:fillRect l="-1274" t="-9375" b="-28125"/>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AD3B1354-0D83-1346-9863-98A8EE774C7B}"/>
                  </a:ext>
                </a:extLst>
              </p:cNvPr>
              <p:cNvSpPr txBox="1"/>
              <p:nvPr/>
            </p:nvSpPr>
            <p:spPr>
              <a:xfrm>
                <a:off x="282389" y="4653692"/>
                <a:ext cx="6615952" cy="58804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2800" i="1" smtClean="0">
                              <a:solidFill>
                                <a:srgbClr val="836967"/>
                              </a:solidFill>
                              <a:latin typeface="Cambria Math" panose="02040503050406030204" pitchFamily="18" charset="0"/>
                            </a:rPr>
                          </m:ctrlPr>
                        </m:sSubPr>
                        <m:e>
                          <m:acc>
                            <m:accPr>
                              <m:chr m:val="̂"/>
                              <m:ctrlPr>
                                <a:rPr lang="en-CN" sz="2800" i="1">
                                  <a:solidFill>
                                    <a:srgbClr val="836967"/>
                                  </a:solidFill>
                                  <a:latin typeface="Cambria Math" panose="02040503050406030204" pitchFamily="18" charset="0"/>
                                </a:rPr>
                              </m:ctrlPr>
                            </m:accPr>
                            <m:e>
                              <m:r>
                                <a:rPr lang="en-CN" sz="2800" i="1">
                                  <a:latin typeface="Cambria Math" panose="02040503050406030204" pitchFamily="18" charset="0"/>
                                </a:rPr>
                                <m:t>𝑦</m:t>
                              </m:r>
                            </m:e>
                          </m:acc>
                        </m:e>
                        <m:sub>
                          <m:r>
                            <a:rPr lang="en-CN" sz="2800" i="0">
                              <a:latin typeface="Cambria Math" panose="02040503050406030204" pitchFamily="18" charset="0"/>
                            </a:rPr>
                            <m:t>1</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US" sz="2800" b="0" i="1" smtClean="0">
                              <a:solidFill>
                                <a:schemeClr val="tx1"/>
                              </a:solidFill>
                              <a:latin typeface="Cambria Math" panose="02040503050406030204" pitchFamily="18" charset="0"/>
                            </a:rPr>
                            <m:t>𝑓</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𝑊</m:t>
                              </m:r>
                            </m:e>
                            <m:sub>
                              <m:r>
                                <a:rPr lang="en-CN" sz="2800" i="1">
                                  <a:latin typeface="Cambria Math" panose="02040503050406030204" pitchFamily="18" charset="0"/>
                                </a:rPr>
                                <m:t>h𝑦</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h</m:t>
                              </m:r>
                            </m:e>
                            <m:sub>
                              <m:r>
                                <a:rPr lang="en-CN" sz="2800" i="0">
                                  <a:latin typeface="Cambria Math" panose="02040503050406030204" pitchFamily="18" charset="0"/>
                                </a:rPr>
                                <m:t>1</m:t>
                              </m:r>
                            </m:sub>
                          </m:sSub>
                          <m:r>
                            <a:rPr lang="en-US" altLang="zh-CN" sz="2800" b="0" i="1" smtClean="0">
                              <a:latin typeface="Cambria Math" panose="02040503050406030204" pitchFamily="18" charset="0"/>
                            </a:rPr>
                            <m:t>+</m:t>
                          </m:r>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𝑏</m:t>
                              </m:r>
                            </m:e>
                            <m:sub>
                              <m:r>
                                <a:rPr lang="en-US" altLang="zh-CN" sz="2800" b="0" i="1" smtClean="0">
                                  <a:latin typeface="Cambria Math" panose="02040503050406030204" pitchFamily="18" charset="0"/>
                                </a:rPr>
                                <m:t>𝑦</m:t>
                              </m:r>
                            </m:sub>
                          </m:sSub>
                        </m:e>
                      </m:d>
                    </m:oMath>
                  </m:oMathPara>
                </a14:m>
                <a:endParaRPr lang="en-CN" sz="2800" dirty="0"/>
              </a:p>
            </p:txBody>
          </p:sp>
        </mc:Choice>
        <mc:Fallback xmlns="">
          <p:sp>
            <p:nvSpPr>
              <p:cNvPr id="12" name="TextBox 11">
                <a:extLst>
                  <a:ext uri="{FF2B5EF4-FFF2-40B4-BE49-F238E27FC236}">
                    <a16:creationId xmlns:a16="http://schemas.microsoft.com/office/drawing/2014/main" id="{AD3B1354-0D83-1346-9863-98A8EE774C7B}"/>
                  </a:ext>
                </a:extLst>
              </p:cNvPr>
              <p:cNvSpPr txBox="1">
                <a:spLocks noRot="1" noChangeAspect="1" noMove="1" noResize="1" noEditPoints="1" noAdjustHandles="1" noChangeArrowheads="1" noChangeShapeType="1" noTextEdit="1"/>
              </p:cNvSpPr>
              <p:nvPr/>
            </p:nvSpPr>
            <p:spPr>
              <a:xfrm>
                <a:off x="282389" y="4653692"/>
                <a:ext cx="6615952" cy="588046"/>
              </a:xfrm>
              <a:prstGeom prst="rect">
                <a:avLst/>
              </a:prstGeom>
              <a:blipFill>
                <a:blip r:embed="rId7"/>
                <a:stretch>
                  <a:fillRect b="-12766"/>
                </a:stretch>
              </a:blipFill>
            </p:spPr>
            <p:txBody>
              <a:bodyPr/>
              <a:lstStyle/>
              <a:p>
                <a:r>
                  <a:rPr lang="en-CN">
                    <a:noFill/>
                  </a:rPr>
                  <a:t> </a:t>
                </a:r>
              </a:p>
            </p:txBody>
          </p:sp>
        </mc:Fallback>
      </mc:AlternateContent>
      <p:sp>
        <p:nvSpPr>
          <p:cNvPr id="6" name="灯片编号占位符 5">
            <a:extLst>
              <a:ext uri="{FF2B5EF4-FFF2-40B4-BE49-F238E27FC236}">
                <a16:creationId xmlns:a16="http://schemas.microsoft.com/office/drawing/2014/main" id="{014ADE91-C626-4004-875B-5EBB61A32C9E}"/>
              </a:ext>
            </a:extLst>
          </p:cNvPr>
          <p:cNvSpPr>
            <a:spLocks noGrp="1"/>
          </p:cNvSpPr>
          <p:nvPr>
            <p:ph type="sldNum" sz="quarter" idx="14"/>
          </p:nvPr>
        </p:nvSpPr>
        <p:spPr/>
        <p:txBody>
          <a:bodyPr/>
          <a:lstStyle/>
          <a:p>
            <a:fld id="{AF69888C-E133-43D9-A638-B5C95925B91C}" type="slidenum">
              <a:rPr lang="zh-CN" altLang="en-US" smtClean="0"/>
              <a:t>14</a:t>
            </a:fld>
            <a:endParaRPr lang="zh-CN" altLang="en-US" dirty="0"/>
          </a:p>
        </p:txBody>
      </p:sp>
    </p:spTree>
    <p:extLst>
      <p:ext uri="{BB962C8B-B14F-4D97-AF65-F5344CB8AC3E}">
        <p14:creationId xmlns:p14="http://schemas.microsoft.com/office/powerpoint/2010/main" val="21138197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经典循环神经网络结构</a:t>
            </a:r>
            <a:r>
              <a:rPr lang="en-US" altLang="zh-CN" dirty="0"/>
              <a:t>-4</a:t>
            </a:r>
            <a:endParaRPr lang="zh-CN" altLang="en-US" dirty="0"/>
          </a:p>
        </p:txBody>
      </p:sp>
      <p:sp>
        <p:nvSpPr>
          <p:cNvPr id="3" name="Rectangle 2">
            <a:extLst>
              <a:ext uri="{FF2B5EF4-FFF2-40B4-BE49-F238E27FC236}">
                <a16:creationId xmlns:a16="http://schemas.microsoft.com/office/drawing/2014/main" id="{E3A5C854-DDBC-8E44-B65A-03D34A406E99}"/>
              </a:ext>
            </a:extLst>
          </p:cNvPr>
          <p:cNvSpPr>
            <a:spLocks noChangeArrowheads="1"/>
          </p:cNvSpPr>
          <p:nvPr/>
        </p:nvSpPr>
        <p:spPr bwMode="auto">
          <a:xfrm>
            <a:off x="1035423" y="3718841"/>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N"/>
          </a:p>
        </p:txBody>
      </p:sp>
      <mc:AlternateContent xmlns:mc="http://schemas.openxmlformats.org/markup-compatibility/2006" xmlns:a14="http://schemas.microsoft.com/office/drawing/2010/main">
        <mc:Choice Requires="a14">
          <p:sp>
            <p:nvSpPr>
              <p:cNvPr id="6" name="Rectangle 2">
                <a:extLst>
                  <a:ext uri="{FF2B5EF4-FFF2-40B4-BE49-F238E27FC236}">
                    <a16:creationId xmlns:a16="http://schemas.microsoft.com/office/drawing/2014/main" id="{062FB987-DA59-8A48-B5D3-52E0ED2C261B}"/>
                  </a:ext>
                </a:extLst>
              </p:cNvPr>
              <p:cNvSpPr>
                <a:spLocks noChangeArrowheads="1"/>
              </p:cNvSpPr>
              <p:nvPr/>
            </p:nvSpPr>
            <p:spPr bwMode="auto">
              <a:xfrm>
                <a:off x="660400" y="1214878"/>
                <a:ext cx="7356053" cy="1015663"/>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en-US" sz="2400" b="0" i="0" u="none" strike="noStrike" cap="none" normalizeH="0" baseline="0" dirty="0">
                    <a:ln>
                      <a:noFill/>
                    </a:ln>
                    <a:solidFill>
                      <a:schemeClr val="tx1"/>
                    </a:solidFill>
                    <a:effectLst/>
                    <a:latin typeface="+mj-ea"/>
                    <a:ea typeface="+mj-ea"/>
                    <a:cs typeface="Times New Roman" panose="02020603050405020304" pitchFamily="18" charset="0"/>
                  </a:rPr>
                  <a:t>使用和</a:t>
                </a:r>
                <a14:m>
                  <m:oMath xmlns:m="http://schemas.openxmlformats.org/officeDocument/2006/math">
                    <m:sSub>
                      <m:sSubPr>
                        <m:ctrlPr>
                          <a:rPr lang="en-US" altLang="zh-CN" sz="2400" i="1">
                            <a:latin typeface="Cambria Math" panose="02040503050406030204" pitchFamily="18" charset="0"/>
                            <a:ea typeface="+mj-ea"/>
                          </a:rPr>
                        </m:ctrlPr>
                      </m:sSubPr>
                      <m:e>
                        <m:acc>
                          <m:accPr>
                            <m:chr m:val="̂"/>
                            <m:ctrlPr>
                              <a:rPr lang="en-US" altLang="zh-CN" sz="2400" i="1">
                                <a:latin typeface="Cambria Math" panose="02040503050406030204" pitchFamily="18" charset="0"/>
                                <a:ea typeface="+mj-ea"/>
                              </a:rPr>
                            </m:ctrlPr>
                          </m:accPr>
                          <m:e>
                            <m:r>
                              <a:rPr lang="en-US" altLang="zh-CN" sz="2400" i="1">
                                <a:latin typeface="Cambria Math" panose="02040503050406030204" pitchFamily="18" charset="0"/>
                                <a:ea typeface="+mj-ea"/>
                              </a:rPr>
                              <m:t>𝑦</m:t>
                            </m:r>
                          </m:e>
                        </m:acc>
                      </m:e>
                      <m:sub>
                        <m:r>
                          <a:rPr lang="en-US" altLang="zh-CN" sz="2400" i="1">
                            <a:latin typeface="Cambria Math" panose="02040503050406030204" pitchFamily="18" charset="0"/>
                            <a:ea typeface="+mj-ea"/>
                          </a:rPr>
                          <m:t>1</m:t>
                        </m:r>
                      </m:sub>
                    </m:sSub>
                  </m:oMath>
                </a14:m>
                <a:r>
                  <a:rPr kumimoji="0" lang="zh-CN" altLang="en-US" sz="2400" b="0" i="0" u="none" strike="noStrike" cap="none" normalizeH="0" baseline="0" dirty="0">
                    <a:ln>
                      <a:noFill/>
                    </a:ln>
                    <a:solidFill>
                      <a:schemeClr val="tx1"/>
                    </a:solidFill>
                    <a:effectLst/>
                    <a:latin typeface="+mj-ea"/>
                    <a:ea typeface="+mj-ea"/>
                    <a:cs typeface="Times New Roman" panose="02020603050405020304" pitchFamily="18" charset="0"/>
                  </a:rPr>
                  <a:t>相同的参数，得到</a:t>
                </a:r>
                <a14:m>
                  <m:oMath xmlns:m="http://schemas.openxmlformats.org/officeDocument/2006/math">
                    <m:sSub>
                      <m:sSubPr>
                        <m:ctrlPr>
                          <a:rPr lang="en-US" altLang="zh-CN" sz="2400" i="1">
                            <a:latin typeface="Cambria Math" panose="02040503050406030204" pitchFamily="18" charset="0"/>
                            <a:ea typeface="+mj-ea"/>
                          </a:rPr>
                        </m:ctrlPr>
                      </m:sSubPr>
                      <m:e>
                        <m:acc>
                          <m:accPr>
                            <m:chr m:val="̂"/>
                            <m:ctrlPr>
                              <a:rPr lang="en-US" altLang="zh-CN" sz="2400" i="1">
                                <a:latin typeface="Cambria Math" panose="02040503050406030204" pitchFamily="18" charset="0"/>
                                <a:ea typeface="+mj-ea"/>
                              </a:rPr>
                            </m:ctrlPr>
                          </m:accPr>
                          <m:e>
                            <m:r>
                              <a:rPr lang="en-US" altLang="zh-CN" sz="2400" i="1">
                                <a:latin typeface="Cambria Math" panose="02040503050406030204" pitchFamily="18" charset="0"/>
                                <a:ea typeface="+mj-ea"/>
                              </a:rPr>
                              <m:t>𝑦</m:t>
                            </m:r>
                          </m:e>
                        </m:acc>
                      </m:e>
                      <m:sub>
                        <m:r>
                          <a:rPr lang="en-US" altLang="zh-CN" sz="2400" i="1">
                            <a:latin typeface="Cambria Math" panose="02040503050406030204" pitchFamily="18" charset="0"/>
                            <a:ea typeface="+mj-ea"/>
                          </a:rPr>
                          <m:t>1</m:t>
                        </m:r>
                      </m:sub>
                    </m:sSub>
                  </m:oMath>
                </a14:m>
                <a:r>
                  <a:rPr kumimoji="0" lang="en-US" altLang="zh-CN" sz="2400" b="0" i="0" u="none" strike="noStrike" cap="none" normalizeH="0" baseline="0" dirty="0">
                    <a:ln>
                      <a:noFill/>
                    </a:ln>
                    <a:solidFill>
                      <a:schemeClr val="tx1"/>
                    </a:solidFill>
                    <a:effectLst/>
                    <a:latin typeface="+mj-ea"/>
                    <a:ea typeface="+mj-ea"/>
                    <a:cs typeface="Times New Roman" panose="02020603050405020304" pitchFamily="18" charset="0"/>
                  </a:rPr>
                  <a:t>,</a:t>
                </a:r>
                <a:r>
                  <a:rPr lang="en-US" altLang="zh-CN" sz="2400" dirty="0">
                    <a:latin typeface="+mj-ea"/>
                    <a:ea typeface="+mj-ea"/>
                  </a:rPr>
                  <a:t> </a:t>
                </a:r>
                <a14:m>
                  <m:oMath xmlns:m="http://schemas.openxmlformats.org/officeDocument/2006/math">
                    <m:sSub>
                      <m:sSubPr>
                        <m:ctrlPr>
                          <a:rPr lang="en-US" altLang="zh-CN" sz="2400" i="1">
                            <a:latin typeface="Cambria Math" panose="02040503050406030204" pitchFamily="18" charset="0"/>
                            <a:ea typeface="+mj-ea"/>
                          </a:rPr>
                        </m:ctrlPr>
                      </m:sSubPr>
                      <m:e>
                        <m:acc>
                          <m:accPr>
                            <m:chr m:val="̂"/>
                            <m:ctrlPr>
                              <a:rPr lang="en-US" altLang="zh-CN" sz="2400" i="1">
                                <a:latin typeface="Cambria Math" panose="02040503050406030204" pitchFamily="18" charset="0"/>
                                <a:ea typeface="+mj-ea"/>
                              </a:rPr>
                            </m:ctrlPr>
                          </m:accPr>
                          <m:e>
                            <m:r>
                              <a:rPr lang="en-US" altLang="zh-CN" sz="2400" i="1">
                                <a:latin typeface="Cambria Math" panose="02040503050406030204" pitchFamily="18" charset="0"/>
                                <a:ea typeface="+mj-ea"/>
                              </a:rPr>
                              <m:t>𝑦</m:t>
                            </m:r>
                          </m:e>
                        </m:acc>
                      </m:e>
                      <m:sub>
                        <m:r>
                          <a:rPr lang="en-US" altLang="zh-CN" sz="2400" b="0" i="1" smtClean="0">
                            <a:latin typeface="Cambria Math" panose="02040503050406030204" pitchFamily="18" charset="0"/>
                            <a:ea typeface="+mj-ea"/>
                          </a:rPr>
                          <m:t>2</m:t>
                        </m:r>
                      </m:sub>
                    </m:sSub>
                  </m:oMath>
                </a14:m>
                <a:r>
                  <a:rPr kumimoji="0" lang="en-US" altLang="zh-CN" sz="2400" b="0" i="0" u="none" strike="noStrike" cap="none" normalizeH="0" baseline="0" dirty="0">
                    <a:ln>
                      <a:noFill/>
                    </a:ln>
                    <a:solidFill>
                      <a:schemeClr val="tx1"/>
                    </a:solidFill>
                    <a:effectLst/>
                    <a:latin typeface="+mj-ea"/>
                    <a:ea typeface="+mj-ea"/>
                    <a:cs typeface="Times New Roman" panose="02020603050405020304" pitchFamily="18" charset="0"/>
                  </a:rPr>
                  <a:t>,</a:t>
                </a:r>
                <a:r>
                  <a:rPr lang="en-US" altLang="zh-CN" sz="2400" dirty="0">
                    <a:latin typeface="+mj-ea"/>
                    <a:ea typeface="+mj-ea"/>
                  </a:rPr>
                  <a:t> </a:t>
                </a:r>
                <a14:m>
                  <m:oMath xmlns:m="http://schemas.openxmlformats.org/officeDocument/2006/math">
                    <m:sSub>
                      <m:sSubPr>
                        <m:ctrlPr>
                          <a:rPr lang="en-US" altLang="zh-CN" sz="2400" i="1">
                            <a:latin typeface="Cambria Math" panose="02040503050406030204" pitchFamily="18" charset="0"/>
                            <a:ea typeface="+mj-ea"/>
                          </a:rPr>
                        </m:ctrlPr>
                      </m:sSubPr>
                      <m:e>
                        <m:acc>
                          <m:accPr>
                            <m:chr m:val="̂"/>
                            <m:ctrlPr>
                              <a:rPr lang="en-US" altLang="zh-CN" sz="2400" i="1">
                                <a:latin typeface="Cambria Math" panose="02040503050406030204" pitchFamily="18" charset="0"/>
                                <a:ea typeface="+mj-ea"/>
                              </a:rPr>
                            </m:ctrlPr>
                          </m:accPr>
                          <m:e>
                            <m:r>
                              <a:rPr lang="en-US" altLang="zh-CN" sz="2400" i="1">
                                <a:latin typeface="Cambria Math" panose="02040503050406030204" pitchFamily="18" charset="0"/>
                                <a:ea typeface="+mj-ea"/>
                              </a:rPr>
                              <m:t>𝑦</m:t>
                            </m:r>
                          </m:e>
                        </m:acc>
                      </m:e>
                      <m:sub>
                        <m:r>
                          <a:rPr lang="en-US" altLang="zh-CN" sz="2400" b="0" i="1" smtClean="0">
                            <a:latin typeface="Cambria Math" panose="02040503050406030204" pitchFamily="18" charset="0"/>
                            <a:ea typeface="+mj-ea"/>
                          </a:rPr>
                          <m:t>3</m:t>
                        </m:r>
                      </m:sub>
                    </m:sSub>
                  </m:oMath>
                </a14:m>
                <a:r>
                  <a:rPr kumimoji="0" lang="en-US" altLang="zh-CN" sz="2400" b="0" i="0" u="none" strike="noStrike" cap="none" normalizeH="0" baseline="0" dirty="0">
                    <a:ln>
                      <a:noFill/>
                    </a:ln>
                    <a:solidFill>
                      <a:schemeClr val="tx1"/>
                    </a:solidFill>
                    <a:effectLst/>
                    <a:latin typeface="+mj-ea"/>
                    <a:ea typeface="+mj-ea"/>
                    <a:cs typeface="Times New Roman" panose="02020603050405020304" pitchFamily="18" charset="0"/>
                  </a:rPr>
                  <a:t>,</a:t>
                </a:r>
                <a:r>
                  <a:rPr lang="en-US" altLang="zh-CN" sz="2400" dirty="0">
                    <a:latin typeface="+mj-ea"/>
                    <a:ea typeface="+mj-ea"/>
                  </a:rPr>
                  <a:t> </a:t>
                </a:r>
                <a14:m>
                  <m:oMath xmlns:m="http://schemas.openxmlformats.org/officeDocument/2006/math">
                    <m:sSub>
                      <m:sSubPr>
                        <m:ctrlPr>
                          <a:rPr lang="en-US" altLang="zh-CN" sz="2400" i="1">
                            <a:latin typeface="Cambria Math" panose="02040503050406030204" pitchFamily="18" charset="0"/>
                            <a:ea typeface="+mj-ea"/>
                          </a:rPr>
                        </m:ctrlPr>
                      </m:sSubPr>
                      <m:e>
                        <m:acc>
                          <m:accPr>
                            <m:chr m:val="̂"/>
                            <m:ctrlPr>
                              <a:rPr lang="en-US" altLang="zh-CN" sz="2400" i="1">
                                <a:latin typeface="Cambria Math" panose="02040503050406030204" pitchFamily="18" charset="0"/>
                                <a:ea typeface="+mj-ea"/>
                              </a:rPr>
                            </m:ctrlPr>
                          </m:accPr>
                          <m:e>
                            <m:r>
                              <a:rPr lang="en-US" altLang="zh-CN" sz="2400" i="1">
                                <a:latin typeface="Cambria Math" panose="02040503050406030204" pitchFamily="18" charset="0"/>
                                <a:ea typeface="+mj-ea"/>
                              </a:rPr>
                              <m:t>𝑦</m:t>
                            </m:r>
                          </m:e>
                        </m:acc>
                      </m:e>
                      <m:sub>
                        <m:r>
                          <a:rPr lang="en-US" altLang="zh-CN" sz="2400" b="0" i="1" smtClean="0">
                            <a:latin typeface="Cambria Math" panose="02040503050406030204" pitchFamily="18" charset="0"/>
                            <a:ea typeface="+mj-ea"/>
                          </a:rPr>
                          <m:t>4</m:t>
                        </m:r>
                      </m:sub>
                    </m:sSub>
                  </m:oMath>
                </a14:m>
                <a:r>
                  <a:rPr kumimoji="0" lang="zh-CN" altLang="en-US" sz="2400" b="0" i="0" u="none" strike="noStrike" cap="none" normalizeH="0" baseline="0" dirty="0">
                    <a:ln>
                      <a:noFill/>
                    </a:ln>
                    <a:solidFill>
                      <a:schemeClr val="tx1"/>
                    </a:solidFill>
                    <a:effectLst/>
                    <a:latin typeface="+mj-ea"/>
                    <a:ea typeface="+mj-ea"/>
                    <a:cs typeface="Times New Roman" panose="02020603050405020304" pitchFamily="18" charset="0"/>
                  </a:rPr>
                  <a:t>的输出结构：</a:t>
                </a:r>
                <a:endParaRPr kumimoji="0" lang="zh-CN" altLang="en-US" sz="1600" b="0" i="0" u="none" strike="noStrike" cap="none" normalizeH="0" baseline="0" dirty="0">
                  <a:ln>
                    <a:noFill/>
                  </a:ln>
                  <a:solidFill>
                    <a:schemeClr val="tx1"/>
                  </a:solidFill>
                  <a:effectLst/>
                  <a:latin typeface="+mj-ea"/>
                  <a:ea typeface="+mj-ea"/>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en-US" sz="3600" b="0" i="0" u="none" strike="noStrike" cap="none" normalizeH="0" baseline="0" dirty="0">
                  <a:ln>
                    <a:noFill/>
                  </a:ln>
                  <a:solidFill>
                    <a:schemeClr val="tx1"/>
                  </a:solidFill>
                  <a:effectLst/>
                  <a:latin typeface="+mj-ea"/>
                  <a:ea typeface="+mj-ea"/>
                </a:endParaRPr>
              </a:p>
            </p:txBody>
          </p:sp>
        </mc:Choice>
        <mc:Fallback xmlns="">
          <p:sp>
            <p:nvSpPr>
              <p:cNvPr id="6" name="Rectangle 2">
                <a:extLst>
                  <a:ext uri="{FF2B5EF4-FFF2-40B4-BE49-F238E27FC236}">
                    <a16:creationId xmlns:a16="http://schemas.microsoft.com/office/drawing/2014/main" id="{062FB987-DA59-8A48-B5D3-52E0ED2C261B}"/>
                  </a:ext>
                </a:extLst>
              </p:cNvPr>
              <p:cNvSpPr>
                <a:spLocks noRot="1" noChangeAspect="1" noMove="1" noResize="1" noEditPoints="1" noAdjustHandles="1" noChangeArrowheads="1" noChangeShapeType="1" noTextEdit="1"/>
              </p:cNvSpPr>
              <p:nvPr/>
            </p:nvSpPr>
            <p:spPr bwMode="auto">
              <a:xfrm>
                <a:off x="660400" y="1214878"/>
                <a:ext cx="7356053" cy="1015663"/>
              </a:xfrm>
              <a:prstGeom prst="rect">
                <a:avLst/>
              </a:prstGeom>
              <a:blipFill>
                <a:blip r:embed="rId3"/>
                <a:stretch>
                  <a:fillRect l="-1205" t="-3704" r="-1033"/>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CN">
                    <a:noFill/>
                  </a:rPr>
                  <a:t> </a:t>
                </a:r>
              </a:p>
            </p:txBody>
          </p:sp>
        </mc:Fallback>
      </mc:AlternateContent>
      <p:pic>
        <p:nvPicPr>
          <p:cNvPr id="3073" name="Picture 352">
            <a:extLst>
              <a:ext uri="{FF2B5EF4-FFF2-40B4-BE49-F238E27FC236}">
                <a16:creationId xmlns:a16="http://schemas.microsoft.com/office/drawing/2014/main" id="{CA078C5E-E543-574A-8A2D-265AF67A94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64965" y="1780703"/>
            <a:ext cx="4285011" cy="25416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Rectangle 3">
                <a:extLst>
                  <a:ext uri="{FF2B5EF4-FFF2-40B4-BE49-F238E27FC236}">
                    <a16:creationId xmlns:a16="http://schemas.microsoft.com/office/drawing/2014/main" id="{CB53F2B3-DCC7-3E44-985C-43F0377A9922}"/>
                  </a:ext>
                </a:extLst>
              </p:cNvPr>
              <p:cNvSpPr>
                <a:spLocks noChangeArrowheads="1"/>
              </p:cNvSpPr>
              <p:nvPr/>
            </p:nvSpPr>
            <p:spPr bwMode="auto">
              <a:xfrm>
                <a:off x="660400" y="4627460"/>
                <a:ext cx="10496177" cy="156966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lgn="just" eaLnBrk="0" fontAlgn="base" hangingPunct="0">
                  <a:spcBef>
                    <a:spcPct val="0"/>
                  </a:spcBef>
                  <a:spcAft>
                    <a:spcPct val="0"/>
                  </a:spcAft>
                </a:pPr>
                <a:r>
                  <a:rPr kumimoji="0" lang="zh-CN" altLang="en-US" sz="2400" b="0" i="0" u="none" strike="noStrike" cap="none" normalizeH="0" baseline="0" dirty="0">
                    <a:ln>
                      <a:noFill/>
                    </a:ln>
                    <a:solidFill>
                      <a:srgbClr val="FF0000"/>
                    </a:solidFill>
                    <a:effectLst/>
                    <a:latin typeface="Cambria" panose="02040503050406030204" pitchFamily="18" charset="0"/>
                    <a:ea typeface="SimSun" panose="02010600030101010101" pitchFamily="2" charset="-122"/>
                    <a:cs typeface="Times New Roman" panose="02020603050405020304" pitchFamily="18" charset="0"/>
                  </a:rPr>
                  <a:t>以上即为最经典的</a:t>
                </a:r>
                <a:r>
                  <a:rPr kumimoji="0" lang="en-US" altLang="zh-CN" sz="2400" b="0" i="0" u="none" strike="noStrike" cap="none" normalizeH="0" baseline="0" dirty="0">
                    <a:ln>
                      <a:noFill/>
                    </a:ln>
                    <a:solidFill>
                      <a:srgbClr val="FF0000"/>
                    </a:solidFill>
                    <a:effectLst/>
                    <a:latin typeface="Cambria" panose="02040503050406030204" pitchFamily="18" charset="0"/>
                    <a:ea typeface="SimSun" panose="02010600030101010101" pitchFamily="2" charset="-122"/>
                    <a:cs typeface="Times New Roman" panose="02020603050405020304" pitchFamily="18" charset="0"/>
                  </a:rPr>
                  <a:t>RNN</a:t>
                </a:r>
                <a:r>
                  <a:rPr kumimoji="0" lang="zh-CN" altLang="en-US" sz="2400" b="0" i="0" u="none" strike="noStrike" cap="none" normalizeH="0" baseline="0" dirty="0">
                    <a:ln>
                      <a:noFill/>
                    </a:ln>
                    <a:solidFill>
                      <a:srgbClr val="FF0000"/>
                    </a:solidFill>
                    <a:effectLst/>
                    <a:latin typeface="Cambria" panose="02040503050406030204" pitchFamily="18" charset="0"/>
                    <a:ea typeface="SimSun" panose="02010600030101010101" pitchFamily="2" charset="-122"/>
                    <a:cs typeface="Times New Roman" panose="02020603050405020304" pitchFamily="18" charset="0"/>
                  </a:rPr>
                  <a:t>结构</a:t>
                </a:r>
                <a:r>
                  <a:rPr kumimoji="0" lang="en-US" altLang="zh-CN" sz="2400" b="0" i="0" u="none" strike="noStrike" cap="none" normalizeH="0" baseline="0" dirty="0">
                    <a:ln>
                      <a:noFill/>
                    </a:ln>
                    <a:solidFill>
                      <a:srgbClr val="FF0000"/>
                    </a:solidFill>
                    <a:effectLst/>
                    <a:latin typeface="Cambria" panose="02040503050406030204" pitchFamily="18" charset="0"/>
                    <a:ea typeface="SimSun" panose="02010600030101010101" pitchFamily="2" charset="-122"/>
                    <a:cs typeface="Times New Roman" panose="02020603050405020304" pitchFamily="18" charset="0"/>
                  </a:rPr>
                  <a:t>(Vanilla RNN)</a:t>
                </a:r>
                <a:r>
                  <a:rPr kumimoji="0" lang="zh-CN" altLang="en-US"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，其输入为</a:t>
                </a:r>
                <a14:m>
                  <m:oMath xmlns:m="http://schemas.openxmlformats.org/officeDocument/2006/math">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𝑥</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1</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𝑥</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2</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𝑥</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3</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𝑥</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4</m:t>
                        </m:r>
                      </m:sub>
                    </m:sSub>
                  </m:oMath>
                </a14:m>
                <a:r>
                  <a:rPr kumimoji="0" lang="zh-CN" altLang="en-US"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，输出为</a:t>
                </a:r>
                <a14:m>
                  <m:oMath xmlns:m="http://schemas.openxmlformats.org/officeDocument/2006/math">
                    <m:sSub>
                      <m:sSubPr>
                        <m:ctrlPr>
                          <a:rPr lang="en-US" altLang="zh-CN" sz="2400" i="1">
                            <a:latin typeface="Cambria Math" panose="02040503050406030204" pitchFamily="18" charset="0"/>
                          </a:rPr>
                        </m:ctrlPr>
                      </m:sSubPr>
                      <m:e>
                        <m:acc>
                          <m:accPr>
                            <m:chr m:val="̂"/>
                            <m:ctrlPr>
                              <a:rPr lang="en-US" altLang="zh-CN" sz="2400" i="1">
                                <a:latin typeface="Cambria Math" panose="02040503050406030204" pitchFamily="18" charset="0"/>
                              </a:rPr>
                            </m:ctrlPr>
                          </m:accPr>
                          <m:e>
                            <m:r>
                              <a:rPr lang="en-US" altLang="zh-CN" sz="2400" i="1">
                                <a:latin typeface="Cambria Math" panose="02040503050406030204" pitchFamily="18" charset="0"/>
                              </a:rPr>
                              <m:t>𝑦</m:t>
                            </m:r>
                          </m:e>
                        </m:acc>
                      </m:e>
                      <m:sub>
                        <m:r>
                          <a:rPr lang="en-US" altLang="zh-CN" sz="2400" i="1">
                            <a:latin typeface="Cambria Math" panose="02040503050406030204" pitchFamily="18" charset="0"/>
                          </a:rPr>
                          <m:t>1</m:t>
                        </m:r>
                      </m:sub>
                    </m:sSub>
                  </m:oMath>
                </a14:m>
                <a:r>
                  <a:rPr lang="en-US" altLang="zh-CN" sz="2400" dirty="0">
                    <a:latin typeface="Cambria" panose="02040503050406030204" pitchFamily="18" charset="0"/>
                    <a:ea typeface="Cambria Math" panose="02040503050406030204" pitchFamily="18" charset="0"/>
                    <a:cs typeface="Times New Roman" panose="02020603050405020304" pitchFamily="18" charset="0"/>
                  </a:rPr>
                  <a:t>,</a:t>
                </a:r>
                <a:r>
                  <a:rPr lang="en-US" altLang="zh-CN" sz="2400" dirty="0"/>
                  <a:t> </a:t>
                </a:r>
                <a14:m>
                  <m:oMath xmlns:m="http://schemas.openxmlformats.org/officeDocument/2006/math">
                    <m:sSub>
                      <m:sSubPr>
                        <m:ctrlPr>
                          <a:rPr lang="en-US" altLang="zh-CN" sz="2400" i="1">
                            <a:latin typeface="Cambria Math" panose="02040503050406030204" pitchFamily="18" charset="0"/>
                          </a:rPr>
                        </m:ctrlPr>
                      </m:sSubPr>
                      <m:e>
                        <m:acc>
                          <m:accPr>
                            <m:chr m:val="̂"/>
                            <m:ctrlPr>
                              <a:rPr lang="en-US" altLang="zh-CN" sz="2400" i="1">
                                <a:latin typeface="Cambria Math" panose="02040503050406030204" pitchFamily="18" charset="0"/>
                              </a:rPr>
                            </m:ctrlPr>
                          </m:accPr>
                          <m:e>
                            <m:r>
                              <a:rPr lang="en-US" altLang="zh-CN" sz="2400" i="1">
                                <a:latin typeface="Cambria Math" panose="02040503050406030204" pitchFamily="18" charset="0"/>
                              </a:rPr>
                              <m:t>𝑦</m:t>
                            </m:r>
                          </m:e>
                        </m:acc>
                      </m:e>
                      <m:sub>
                        <m:r>
                          <a:rPr lang="en-US" altLang="zh-CN" sz="2400" i="1">
                            <a:latin typeface="Cambria Math" panose="02040503050406030204" pitchFamily="18" charset="0"/>
                          </a:rPr>
                          <m:t>2</m:t>
                        </m:r>
                      </m:sub>
                    </m:sSub>
                  </m:oMath>
                </a14:m>
                <a:r>
                  <a:rPr lang="en-US" altLang="zh-CN" sz="2400" dirty="0">
                    <a:latin typeface="Cambria" panose="02040503050406030204" pitchFamily="18" charset="0"/>
                    <a:ea typeface="Cambria Math" panose="02040503050406030204" pitchFamily="18" charset="0"/>
                    <a:cs typeface="Times New Roman" panose="02020603050405020304" pitchFamily="18" charset="0"/>
                  </a:rPr>
                  <a:t>,</a:t>
                </a:r>
                <a:r>
                  <a:rPr lang="en-US" altLang="zh-CN" sz="2400" dirty="0"/>
                  <a:t> </a:t>
                </a:r>
                <a14:m>
                  <m:oMath xmlns:m="http://schemas.openxmlformats.org/officeDocument/2006/math">
                    <m:sSub>
                      <m:sSubPr>
                        <m:ctrlPr>
                          <a:rPr lang="en-US" altLang="zh-CN" sz="2400" i="1">
                            <a:latin typeface="Cambria Math" panose="02040503050406030204" pitchFamily="18" charset="0"/>
                          </a:rPr>
                        </m:ctrlPr>
                      </m:sSubPr>
                      <m:e>
                        <m:acc>
                          <m:accPr>
                            <m:chr m:val="̂"/>
                            <m:ctrlPr>
                              <a:rPr lang="en-US" altLang="zh-CN" sz="2400" i="1">
                                <a:latin typeface="Cambria Math" panose="02040503050406030204" pitchFamily="18" charset="0"/>
                              </a:rPr>
                            </m:ctrlPr>
                          </m:accPr>
                          <m:e>
                            <m:r>
                              <a:rPr lang="en-US" altLang="zh-CN" sz="2400" i="1">
                                <a:latin typeface="Cambria Math" panose="02040503050406030204" pitchFamily="18" charset="0"/>
                              </a:rPr>
                              <m:t>𝑦</m:t>
                            </m:r>
                          </m:e>
                        </m:acc>
                      </m:e>
                      <m:sub>
                        <m:r>
                          <a:rPr lang="en-US" altLang="zh-CN" sz="2400" i="1">
                            <a:latin typeface="Cambria Math" panose="02040503050406030204" pitchFamily="18" charset="0"/>
                          </a:rPr>
                          <m:t>3</m:t>
                        </m:r>
                      </m:sub>
                    </m:sSub>
                  </m:oMath>
                </a14:m>
                <a:r>
                  <a:rPr lang="en-US" altLang="zh-CN" sz="2400" dirty="0">
                    <a:latin typeface="Cambria" panose="02040503050406030204" pitchFamily="18" charset="0"/>
                    <a:ea typeface="Cambria Math" panose="02040503050406030204" pitchFamily="18" charset="0"/>
                    <a:cs typeface="Times New Roman" panose="02020603050405020304" pitchFamily="18" charset="0"/>
                  </a:rPr>
                  <a:t>,</a:t>
                </a:r>
                <a:r>
                  <a:rPr lang="en-US" altLang="zh-CN" sz="2400" dirty="0"/>
                  <a:t> </a:t>
                </a:r>
                <a14:m>
                  <m:oMath xmlns:m="http://schemas.openxmlformats.org/officeDocument/2006/math">
                    <m:sSub>
                      <m:sSubPr>
                        <m:ctrlPr>
                          <a:rPr lang="en-US" altLang="zh-CN" sz="2400" i="1">
                            <a:latin typeface="Cambria Math" panose="02040503050406030204" pitchFamily="18" charset="0"/>
                          </a:rPr>
                        </m:ctrlPr>
                      </m:sSubPr>
                      <m:e>
                        <m:acc>
                          <m:accPr>
                            <m:chr m:val="̂"/>
                            <m:ctrlPr>
                              <a:rPr lang="en-US" altLang="zh-CN" sz="2400" i="1">
                                <a:latin typeface="Cambria Math" panose="02040503050406030204" pitchFamily="18" charset="0"/>
                              </a:rPr>
                            </m:ctrlPr>
                          </m:accPr>
                          <m:e>
                            <m:r>
                              <a:rPr lang="en-US" altLang="zh-CN" sz="2400" i="1">
                                <a:latin typeface="Cambria Math" panose="02040503050406030204" pitchFamily="18" charset="0"/>
                              </a:rPr>
                              <m:t>𝑦</m:t>
                            </m:r>
                          </m:e>
                        </m:acc>
                      </m:e>
                      <m:sub>
                        <m:r>
                          <a:rPr lang="en-US" altLang="zh-CN" sz="2400" i="1">
                            <a:latin typeface="Cambria Math" panose="02040503050406030204" pitchFamily="18" charset="0"/>
                          </a:rPr>
                          <m:t>4</m:t>
                        </m:r>
                      </m:sub>
                    </m:sSub>
                    <m:r>
                      <a:rPr lang="en-US" altLang="zh-CN" sz="2400" i="1">
                        <a:latin typeface="Cambria Math" panose="02040503050406030204" pitchFamily="18" charset="0"/>
                      </a:rPr>
                      <m:t> </m:t>
                    </m:r>
                  </m:oMath>
                </a14:m>
                <a:r>
                  <a:rPr kumimoji="0" lang="zh-CN" altLang="en-US"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。实际应用中，序列数据长度往往较长，最大值为</a:t>
                </a:r>
                <a14:m>
                  <m:oMath xmlns:m="http://schemas.openxmlformats.org/officeDocument/2006/math">
                    <m:sSub>
                      <m:sSubPr>
                        <m:ctrlPr>
                          <a:rPr lang="en-US" altLang="zh-CN" sz="2400" i="1">
                            <a:latin typeface="Cambria Math" panose="02040503050406030204" pitchFamily="18" charset="0"/>
                          </a:rPr>
                        </m:ctrlPr>
                      </m:sSubPr>
                      <m:e>
                        <m:acc>
                          <m:accPr>
                            <m:chr m:val="̂"/>
                            <m:ctrlPr>
                              <a:rPr lang="en-US" altLang="zh-CN" sz="2400" i="1">
                                <a:latin typeface="Cambria Math" panose="02040503050406030204" pitchFamily="18" charset="0"/>
                              </a:rPr>
                            </m:ctrlPr>
                          </m:accPr>
                          <m:e>
                            <m:r>
                              <a:rPr lang="en-US" altLang="zh-CN" sz="2400" i="1">
                                <a:latin typeface="Cambria Math" panose="02040503050406030204" pitchFamily="18" charset="0"/>
                              </a:rPr>
                              <m:t>𝑦</m:t>
                            </m:r>
                          </m:e>
                        </m:acc>
                      </m:e>
                      <m:sub>
                        <m:r>
                          <a:rPr lang="en-US" altLang="zh-CN" sz="2400" b="0" i="1" smtClean="0">
                            <a:latin typeface="Cambria Math" panose="02040503050406030204" pitchFamily="18" charset="0"/>
                          </a:rPr>
                          <m:t>𝑛</m:t>
                        </m:r>
                      </m:sub>
                    </m:sSub>
                  </m:oMath>
                </a14:m>
                <a:r>
                  <a:rPr kumimoji="0" lang="zh-CN" altLang="en-US"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，这里简化后只计算</a:t>
                </a:r>
                <a:r>
                  <a:rPr kumimoji="0" lang="en-US" altLang="zh-CN"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4</a:t>
                </a:r>
                <a:r>
                  <a:rPr kumimoji="0" lang="zh-CN" altLang="en-US"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个输入和输出。以上结构是经典的</a:t>
                </a:r>
                <a:r>
                  <a:rPr kumimoji="0" lang="en-US" altLang="zh-CN"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RNN</a:t>
                </a:r>
                <a:r>
                  <a:rPr kumimoji="0" lang="zh-CN" altLang="en-US"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结构，可以看出输入和输出等长。</a:t>
                </a:r>
                <a:endParaRPr kumimoji="0" lang="zh-CN" altLang="en-US" sz="3600" b="0" i="0" u="none" strike="noStrike" cap="none" normalizeH="0" baseline="0" dirty="0">
                  <a:ln>
                    <a:noFill/>
                  </a:ln>
                  <a:solidFill>
                    <a:schemeClr val="tx1"/>
                  </a:solidFill>
                  <a:effectLst/>
                  <a:latin typeface="Arial" panose="020B0604020202020204" pitchFamily="34" charset="0"/>
                </a:endParaRPr>
              </a:p>
            </p:txBody>
          </p:sp>
        </mc:Choice>
        <mc:Fallback xmlns="">
          <p:sp>
            <p:nvSpPr>
              <p:cNvPr id="7" name="Rectangle 3">
                <a:extLst>
                  <a:ext uri="{FF2B5EF4-FFF2-40B4-BE49-F238E27FC236}">
                    <a16:creationId xmlns:a16="http://schemas.microsoft.com/office/drawing/2014/main" id="{CB53F2B3-DCC7-3E44-985C-43F0377A9922}"/>
                  </a:ext>
                </a:extLst>
              </p:cNvPr>
              <p:cNvSpPr>
                <a:spLocks noRot="1" noChangeAspect="1" noMove="1" noResize="1" noEditPoints="1" noAdjustHandles="1" noChangeArrowheads="1" noChangeShapeType="1" noTextEdit="1"/>
              </p:cNvSpPr>
              <p:nvPr/>
            </p:nvSpPr>
            <p:spPr bwMode="auto">
              <a:xfrm>
                <a:off x="660400" y="4627460"/>
                <a:ext cx="10496177" cy="1569660"/>
              </a:xfrm>
              <a:prstGeom prst="rect">
                <a:avLst/>
              </a:prstGeom>
              <a:blipFill>
                <a:blip r:embed="rId5"/>
                <a:stretch>
                  <a:fillRect l="-845" t="-3200" r="-966" b="-7200"/>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CN">
                    <a:noFill/>
                  </a:rPr>
                  <a:t> </a:t>
                </a:r>
              </a:p>
            </p:txBody>
          </p:sp>
        </mc:Fallback>
      </mc:AlternateContent>
      <p:sp>
        <p:nvSpPr>
          <p:cNvPr id="2" name="灯片编号占位符 1">
            <a:extLst>
              <a:ext uri="{FF2B5EF4-FFF2-40B4-BE49-F238E27FC236}">
                <a16:creationId xmlns:a16="http://schemas.microsoft.com/office/drawing/2014/main" id="{05B72519-E7E4-4AA3-AFF7-CD77BEBD81A8}"/>
              </a:ext>
            </a:extLst>
          </p:cNvPr>
          <p:cNvSpPr>
            <a:spLocks noGrp="1"/>
          </p:cNvSpPr>
          <p:nvPr>
            <p:ph type="sldNum" sz="quarter" idx="14"/>
          </p:nvPr>
        </p:nvSpPr>
        <p:spPr/>
        <p:txBody>
          <a:bodyPr/>
          <a:lstStyle/>
          <a:p>
            <a:fld id="{AF69888C-E133-43D9-A638-B5C95925B91C}" type="slidenum">
              <a:rPr lang="zh-CN" altLang="en-US" smtClean="0"/>
              <a:t>15</a:t>
            </a:fld>
            <a:endParaRPr lang="zh-CN" altLang="en-US" dirty="0"/>
          </a:p>
        </p:txBody>
      </p:sp>
    </p:spTree>
    <p:extLst>
      <p:ext uri="{BB962C8B-B14F-4D97-AF65-F5344CB8AC3E}">
        <p14:creationId xmlns:p14="http://schemas.microsoft.com/office/powerpoint/2010/main" val="1334202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经典循环神经网络结构</a:t>
            </a:r>
          </a:p>
        </p:txBody>
      </p:sp>
      <mc:AlternateContent xmlns:mc="http://schemas.openxmlformats.org/markup-compatibility/2006" xmlns:a14="http://schemas.microsoft.com/office/drawing/2010/main">
        <mc:Choice Requires="a14">
          <p:sp>
            <p:nvSpPr>
              <p:cNvPr id="2" name="Rectangle 2">
                <a:extLst>
                  <a:ext uri="{FF2B5EF4-FFF2-40B4-BE49-F238E27FC236}">
                    <a16:creationId xmlns:a16="http://schemas.microsoft.com/office/drawing/2014/main" id="{F538C08F-ECFF-3340-BA30-6F4215608A30}"/>
                  </a:ext>
                </a:extLst>
              </p:cNvPr>
              <p:cNvSpPr>
                <a:spLocks noChangeArrowheads="1"/>
              </p:cNvSpPr>
              <p:nvPr/>
            </p:nvSpPr>
            <p:spPr bwMode="auto">
              <a:xfrm>
                <a:off x="660400" y="1248862"/>
                <a:ext cx="11531600" cy="8601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CN"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举例</a:t>
                </a:r>
                <a:r>
                  <a:rPr kumimoji="0" lang="zh-CN" altLang="en-US" sz="2400" b="0" i="0" u="none" strike="noStrike" cap="none" normalizeH="0" baseline="0" dirty="0">
                    <a:ln>
                      <a:noFill/>
                    </a:ln>
                    <a:solidFill>
                      <a:schemeClr val="tx1"/>
                    </a:solidFill>
                    <a:effectLst/>
                    <a:latin typeface="Cambria" panose="02040503050406030204" pitchFamily="18" charset="0"/>
                    <a:ea typeface="SimSun" panose="02010600030101010101" pitchFamily="2" charset="-122"/>
                    <a:cs typeface="Times New Roman" panose="02020603050405020304" pitchFamily="18" charset="0"/>
                  </a:rPr>
                  <a:t>：</a:t>
                </a:r>
                <a14:m>
                  <m:oMath xmlns:m="http://schemas.openxmlformats.org/officeDocument/2006/math">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𝑥</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1</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=1;</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𝑥</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2</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=2;</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h</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0</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=2;</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𝑊</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𝑥h</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=4;</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𝑊</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hh</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=4;</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𝑊</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h𝑦</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=1;</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𝑦</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1</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m:t>
                    </m:r>
                    <m:sSub>
                      <m:sSubPr>
                        <m:ctrlP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ctrlPr>
                      </m:sSubPr>
                      <m:e>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𝑦</m:t>
                        </m:r>
                      </m:e>
                      <m: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2</m:t>
                        </m:r>
                      </m:sub>
                    </m:sSub>
                    <m:r>
                      <a:rPr kumimoji="0" lang="en-US" altLang="zh-CN"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m:t>
                    </m:r>
                    <m:r>
                      <a:rPr kumimoji="0" lang="zh-CN" altLang="en-US"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m:t>
                    </m:r>
                    <m:r>
                      <a:rPr lang="zh-CN" altLang="en-US" sz="2400" i="1">
                        <a:latin typeface="Cambria Math" panose="02040503050406030204" pitchFamily="18" charset="0"/>
                        <a:ea typeface="SimSun" panose="02010600030101010101" pitchFamily="2" charset="-122"/>
                        <a:cs typeface="Times New Roman" panose="02020603050405020304" pitchFamily="18" charset="0"/>
                      </a:rPr>
                      <m:t>假设没有</m:t>
                    </m:r>
                    <m:r>
                      <a:rPr lang="zh-CN" altLang="en-US" sz="2400" i="1" smtClean="0">
                        <a:latin typeface="Cambria Math" panose="02040503050406030204" pitchFamily="18" charset="0"/>
                        <a:ea typeface="SimSun" panose="02010600030101010101" pitchFamily="2" charset="-122"/>
                        <a:cs typeface="Times New Roman" panose="02020603050405020304" pitchFamily="18" charset="0"/>
                      </a:rPr>
                      <m:t>激活函数</m:t>
                    </m:r>
                    <m:r>
                      <a:rPr lang="zh-CN" altLang="en-US" sz="2400" b="0" i="1" smtClean="0">
                        <a:latin typeface="Cambria Math" panose="02040503050406030204" pitchFamily="18" charset="0"/>
                        <a:ea typeface="SimSun" panose="02010600030101010101" pitchFamily="2" charset="-122"/>
                        <a:cs typeface="Times New Roman" panose="02020603050405020304" pitchFamily="18" charset="0"/>
                      </a:rPr>
                      <m:t>）</m:t>
                    </m:r>
                    <m:r>
                      <a:rPr kumimoji="0" lang="zh-CN" altLang="en-US" sz="2400" b="0" i="1" u="none" strike="noStrike" cap="none" normalizeH="0" baseline="0" smtClean="0">
                        <a:ln>
                          <a:noFill/>
                        </a:ln>
                        <a:solidFill>
                          <a:schemeClr val="tx1"/>
                        </a:solidFill>
                        <a:effectLst/>
                        <a:latin typeface="Cambria Math" panose="02040503050406030204" pitchFamily="18" charset="0"/>
                        <a:ea typeface="SimSun" panose="02010600030101010101" pitchFamily="2" charset="-122"/>
                        <a:cs typeface="Times New Roman" panose="02020603050405020304" pitchFamily="18" charset="0"/>
                      </a:rPr>
                      <m:t>。</m:t>
                    </m:r>
                  </m:oMath>
                </a14:m>
                <a:endParaRPr kumimoji="0" lang="zh-CN" altLang="en-US" sz="1600" b="0" i="0" u="none" strike="noStrike" cap="none" normalizeH="0" baseline="0" dirty="0">
                  <a:ln>
                    <a:noFill/>
                  </a:ln>
                  <a:solidFill>
                    <a:schemeClr val="tx1"/>
                  </a:solidFill>
                  <a:effectLst/>
                </a:endParaRPr>
              </a:p>
            </p:txBody>
          </p:sp>
        </mc:Choice>
        <mc:Fallback xmlns="">
          <p:sp>
            <p:nvSpPr>
              <p:cNvPr id="2" name="Rectangle 2">
                <a:extLst>
                  <a:ext uri="{FF2B5EF4-FFF2-40B4-BE49-F238E27FC236}">
                    <a16:creationId xmlns:a16="http://schemas.microsoft.com/office/drawing/2014/main" id="{F538C08F-ECFF-3340-BA30-6F4215608A30}"/>
                  </a:ext>
                </a:extLst>
              </p:cNvPr>
              <p:cNvSpPr>
                <a:spLocks noRot="1" noChangeAspect="1" noMove="1" noResize="1" noEditPoints="1" noAdjustHandles="1" noChangeArrowheads="1" noChangeShapeType="1" noTextEdit="1"/>
              </p:cNvSpPr>
              <p:nvPr/>
            </p:nvSpPr>
            <p:spPr bwMode="auto">
              <a:xfrm>
                <a:off x="660400" y="1248862"/>
                <a:ext cx="11531600" cy="860172"/>
              </a:xfrm>
              <a:prstGeom prst="rect">
                <a:avLst/>
              </a:prstGeom>
              <a:blipFill>
                <a:blip r:embed="rId3"/>
                <a:stretch>
                  <a:fillRect l="-769" t="-8696" b="-579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CN">
                    <a:noFill/>
                  </a:rPr>
                  <a:t> </a:t>
                </a:r>
              </a:p>
            </p:txBody>
          </p:sp>
        </mc:Fallback>
      </mc:AlternateContent>
      <p:sp>
        <p:nvSpPr>
          <p:cNvPr id="5" name="Rectangle 3">
            <a:extLst>
              <a:ext uri="{FF2B5EF4-FFF2-40B4-BE49-F238E27FC236}">
                <a16:creationId xmlns:a16="http://schemas.microsoft.com/office/drawing/2014/main" id="{C07BB4D0-C2BE-7A4B-A0CA-077B697F5D21}"/>
              </a:ext>
            </a:extLst>
          </p:cNvPr>
          <p:cNvSpPr>
            <a:spLocks noChangeArrowheads="1"/>
          </p:cNvSpPr>
          <p:nvPr/>
        </p:nvSpPr>
        <p:spPr bwMode="auto">
          <a:xfrm>
            <a:off x="0" y="2616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N"/>
          </a:p>
        </p:txBody>
      </p:sp>
      <p:pic>
        <p:nvPicPr>
          <p:cNvPr id="7" name="Picture 352">
            <a:extLst>
              <a:ext uri="{FF2B5EF4-FFF2-40B4-BE49-F238E27FC236}">
                <a16:creationId xmlns:a16="http://schemas.microsoft.com/office/drawing/2014/main" id="{340B458C-2BD1-6E45-9849-1E00B4BDA64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5404"/>
          <a:stretch/>
        </p:blipFill>
        <p:spPr bwMode="auto">
          <a:xfrm>
            <a:off x="4391127" y="2458922"/>
            <a:ext cx="2341161" cy="254344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0539491-3B66-2945-802C-F8C8C5AD1D96}"/>
              </a:ext>
            </a:extLst>
          </p:cNvPr>
          <p:cNvSpPr txBox="1"/>
          <p:nvPr/>
        </p:nvSpPr>
        <p:spPr>
          <a:xfrm>
            <a:off x="5402048" y="5121006"/>
            <a:ext cx="327334" cy="369332"/>
          </a:xfrm>
          <a:prstGeom prst="rect">
            <a:avLst/>
          </a:prstGeom>
          <a:noFill/>
        </p:spPr>
        <p:txBody>
          <a:bodyPr wrap="none" rtlCol="0">
            <a:spAutoFit/>
          </a:bodyPr>
          <a:lstStyle/>
          <a:p>
            <a:pPr algn="l"/>
            <a:r>
              <a:rPr lang="en-US" altLang="zh-CN" b="1" dirty="0">
                <a:latin typeface="+mn-ea"/>
              </a:rPr>
              <a:t>1</a:t>
            </a:r>
            <a:endParaRPr lang="en-CN" b="1" dirty="0">
              <a:latin typeface="+mn-ea"/>
            </a:endParaRPr>
          </a:p>
        </p:txBody>
      </p:sp>
      <p:sp>
        <p:nvSpPr>
          <p:cNvPr id="9" name="TextBox 8">
            <a:extLst>
              <a:ext uri="{FF2B5EF4-FFF2-40B4-BE49-F238E27FC236}">
                <a16:creationId xmlns:a16="http://schemas.microsoft.com/office/drawing/2014/main" id="{B2844553-F694-BF40-9616-86501DEA6D08}"/>
              </a:ext>
            </a:extLst>
          </p:cNvPr>
          <p:cNvSpPr txBox="1"/>
          <p:nvPr/>
        </p:nvSpPr>
        <p:spPr>
          <a:xfrm>
            <a:off x="4063793" y="3420632"/>
            <a:ext cx="327334" cy="369332"/>
          </a:xfrm>
          <a:prstGeom prst="rect">
            <a:avLst/>
          </a:prstGeom>
          <a:noFill/>
        </p:spPr>
        <p:txBody>
          <a:bodyPr wrap="none" rtlCol="0">
            <a:spAutoFit/>
          </a:bodyPr>
          <a:lstStyle/>
          <a:p>
            <a:pPr algn="l"/>
            <a:r>
              <a:rPr lang="en-US" altLang="zh-CN" b="1" dirty="0">
                <a:latin typeface="+mn-ea"/>
              </a:rPr>
              <a:t>2</a:t>
            </a:r>
            <a:endParaRPr lang="en-CN" b="1" dirty="0">
              <a:latin typeface="+mn-ea"/>
            </a:endParaRPr>
          </a:p>
        </p:txBody>
      </p:sp>
      <p:sp>
        <p:nvSpPr>
          <p:cNvPr id="8" name="TextBox 7">
            <a:extLst>
              <a:ext uri="{FF2B5EF4-FFF2-40B4-BE49-F238E27FC236}">
                <a16:creationId xmlns:a16="http://schemas.microsoft.com/office/drawing/2014/main" id="{1362D4A3-A3A2-2D4B-BE58-9FAD1F47B88B}"/>
              </a:ext>
            </a:extLst>
          </p:cNvPr>
          <p:cNvSpPr txBox="1"/>
          <p:nvPr/>
        </p:nvSpPr>
        <p:spPr>
          <a:xfrm>
            <a:off x="5142690" y="4160801"/>
            <a:ext cx="319318" cy="369332"/>
          </a:xfrm>
          <a:prstGeom prst="rect">
            <a:avLst/>
          </a:prstGeom>
          <a:noFill/>
        </p:spPr>
        <p:txBody>
          <a:bodyPr wrap="none" rtlCol="0">
            <a:spAutoFit/>
          </a:bodyPr>
          <a:lstStyle/>
          <a:p>
            <a:pPr algn="l"/>
            <a:r>
              <a:rPr lang="en-US" altLang="zh-CN" dirty="0">
                <a:latin typeface="+mn-ea"/>
              </a:rPr>
              <a:t>4</a:t>
            </a:r>
            <a:endParaRPr lang="en-CN" dirty="0">
              <a:latin typeface="+mn-ea"/>
            </a:endParaRPr>
          </a:p>
        </p:txBody>
      </p:sp>
      <p:sp>
        <p:nvSpPr>
          <p:cNvPr id="11" name="TextBox 10">
            <a:extLst>
              <a:ext uri="{FF2B5EF4-FFF2-40B4-BE49-F238E27FC236}">
                <a16:creationId xmlns:a16="http://schemas.microsoft.com/office/drawing/2014/main" id="{B9B3235B-E1F8-9641-87B1-EE9D95CC31CB}"/>
              </a:ext>
            </a:extLst>
          </p:cNvPr>
          <p:cNvSpPr txBox="1"/>
          <p:nvPr/>
        </p:nvSpPr>
        <p:spPr>
          <a:xfrm>
            <a:off x="4882000" y="3672268"/>
            <a:ext cx="319318" cy="369332"/>
          </a:xfrm>
          <a:prstGeom prst="rect">
            <a:avLst/>
          </a:prstGeom>
          <a:noFill/>
        </p:spPr>
        <p:txBody>
          <a:bodyPr wrap="none" rtlCol="0">
            <a:spAutoFit/>
          </a:bodyPr>
          <a:lstStyle/>
          <a:p>
            <a:pPr algn="l"/>
            <a:r>
              <a:rPr lang="en-US" altLang="zh-CN" dirty="0">
                <a:latin typeface="+mn-ea"/>
              </a:rPr>
              <a:t>4</a:t>
            </a:r>
            <a:endParaRPr lang="en-CN" dirty="0">
              <a:latin typeface="+mn-ea"/>
            </a:endParaRPr>
          </a:p>
        </p:txBody>
      </p:sp>
      <p:sp>
        <p:nvSpPr>
          <p:cNvPr id="10" name="TextBox 9">
            <a:extLst>
              <a:ext uri="{FF2B5EF4-FFF2-40B4-BE49-F238E27FC236}">
                <a16:creationId xmlns:a16="http://schemas.microsoft.com/office/drawing/2014/main" id="{A612F2DD-A3E5-AD42-90C8-05E011DD5F9E}"/>
              </a:ext>
            </a:extLst>
          </p:cNvPr>
          <p:cNvSpPr txBox="1"/>
          <p:nvPr/>
        </p:nvSpPr>
        <p:spPr>
          <a:xfrm>
            <a:off x="5155001" y="2959869"/>
            <a:ext cx="319318" cy="369332"/>
          </a:xfrm>
          <a:prstGeom prst="rect">
            <a:avLst/>
          </a:prstGeom>
          <a:noFill/>
        </p:spPr>
        <p:txBody>
          <a:bodyPr wrap="none" rtlCol="0">
            <a:spAutoFit/>
          </a:bodyPr>
          <a:lstStyle/>
          <a:p>
            <a:pPr algn="l"/>
            <a:r>
              <a:rPr lang="en-US" altLang="zh-CN" dirty="0">
                <a:latin typeface="+mn-ea"/>
              </a:rPr>
              <a:t>1</a:t>
            </a:r>
            <a:endParaRPr lang="en-CN" dirty="0">
              <a:latin typeface="+mn-ea"/>
            </a:endParaRPr>
          </a:p>
        </p:txBody>
      </p:sp>
      <p:sp>
        <p:nvSpPr>
          <p:cNvPr id="13" name="TextBox 12">
            <a:extLst>
              <a:ext uri="{FF2B5EF4-FFF2-40B4-BE49-F238E27FC236}">
                <a16:creationId xmlns:a16="http://schemas.microsoft.com/office/drawing/2014/main" id="{508DF0C0-0D79-5F48-A231-41F84269EFC2}"/>
              </a:ext>
            </a:extLst>
          </p:cNvPr>
          <p:cNvSpPr txBox="1"/>
          <p:nvPr/>
        </p:nvSpPr>
        <p:spPr>
          <a:xfrm>
            <a:off x="4882000" y="2359403"/>
            <a:ext cx="470000" cy="369332"/>
          </a:xfrm>
          <a:prstGeom prst="rect">
            <a:avLst/>
          </a:prstGeom>
          <a:noFill/>
        </p:spPr>
        <p:txBody>
          <a:bodyPr wrap="none" rtlCol="0">
            <a:spAutoFit/>
          </a:bodyPr>
          <a:lstStyle/>
          <a:p>
            <a:pPr algn="l"/>
            <a:r>
              <a:rPr lang="en-US" altLang="zh-CN" b="1" dirty="0">
                <a:latin typeface="+mn-ea"/>
              </a:rPr>
              <a:t>12</a:t>
            </a:r>
            <a:endParaRPr lang="en-CN" b="1" dirty="0">
              <a:latin typeface="+mn-ea"/>
            </a:endParaRPr>
          </a:p>
        </p:txBody>
      </p:sp>
      <p:sp>
        <p:nvSpPr>
          <p:cNvPr id="14" name="TextBox 13">
            <a:extLst>
              <a:ext uri="{FF2B5EF4-FFF2-40B4-BE49-F238E27FC236}">
                <a16:creationId xmlns:a16="http://schemas.microsoft.com/office/drawing/2014/main" id="{DC798230-9DF5-FE49-A1E5-8C86B8C2B8BD}"/>
              </a:ext>
            </a:extLst>
          </p:cNvPr>
          <p:cNvSpPr txBox="1"/>
          <p:nvPr/>
        </p:nvSpPr>
        <p:spPr>
          <a:xfrm>
            <a:off x="5784223" y="3268988"/>
            <a:ext cx="453970" cy="369332"/>
          </a:xfrm>
          <a:prstGeom prst="rect">
            <a:avLst/>
          </a:prstGeom>
          <a:noFill/>
        </p:spPr>
        <p:txBody>
          <a:bodyPr wrap="none" rtlCol="0">
            <a:spAutoFit/>
          </a:bodyPr>
          <a:lstStyle/>
          <a:p>
            <a:pPr algn="l"/>
            <a:r>
              <a:rPr lang="en-US" altLang="zh-CN" dirty="0">
                <a:latin typeface="+mn-ea"/>
              </a:rPr>
              <a:t>12</a:t>
            </a:r>
            <a:endParaRPr lang="en-CN" dirty="0">
              <a:latin typeface="+mn-ea"/>
            </a:endParaRPr>
          </a:p>
        </p:txBody>
      </p:sp>
      <p:sp>
        <p:nvSpPr>
          <p:cNvPr id="15" name="TextBox 14">
            <a:extLst>
              <a:ext uri="{FF2B5EF4-FFF2-40B4-BE49-F238E27FC236}">
                <a16:creationId xmlns:a16="http://schemas.microsoft.com/office/drawing/2014/main" id="{3F6913A0-FD95-234D-B440-17A1E0FDB69F}"/>
              </a:ext>
            </a:extLst>
          </p:cNvPr>
          <p:cNvSpPr txBox="1"/>
          <p:nvPr/>
        </p:nvSpPr>
        <p:spPr>
          <a:xfrm>
            <a:off x="6328149" y="5101884"/>
            <a:ext cx="327334" cy="369332"/>
          </a:xfrm>
          <a:prstGeom prst="rect">
            <a:avLst/>
          </a:prstGeom>
          <a:noFill/>
        </p:spPr>
        <p:txBody>
          <a:bodyPr wrap="none" rtlCol="0">
            <a:spAutoFit/>
          </a:bodyPr>
          <a:lstStyle/>
          <a:p>
            <a:pPr algn="l"/>
            <a:r>
              <a:rPr lang="en-US" altLang="zh-CN" b="1" dirty="0">
                <a:latin typeface="+mn-ea"/>
              </a:rPr>
              <a:t>2</a:t>
            </a:r>
            <a:endParaRPr lang="en-CN" b="1" dirty="0">
              <a:latin typeface="+mn-ea"/>
            </a:endParaRPr>
          </a:p>
        </p:txBody>
      </p:sp>
      <p:sp>
        <p:nvSpPr>
          <p:cNvPr id="16" name="TextBox 15">
            <a:extLst>
              <a:ext uri="{FF2B5EF4-FFF2-40B4-BE49-F238E27FC236}">
                <a16:creationId xmlns:a16="http://schemas.microsoft.com/office/drawing/2014/main" id="{01338FE5-79AE-224D-BF9D-A762092643DD}"/>
              </a:ext>
            </a:extLst>
          </p:cNvPr>
          <p:cNvSpPr txBox="1"/>
          <p:nvPr/>
        </p:nvSpPr>
        <p:spPr>
          <a:xfrm>
            <a:off x="6011208" y="2392489"/>
            <a:ext cx="470000" cy="369332"/>
          </a:xfrm>
          <a:prstGeom prst="rect">
            <a:avLst/>
          </a:prstGeom>
          <a:noFill/>
        </p:spPr>
        <p:txBody>
          <a:bodyPr wrap="none" rtlCol="0">
            <a:spAutoFit/>
          </a:bodyPr>
          <a:lstStyle/>
          <a:p>
            <a:pPr algn="l"/>
            <a:r>
              <a:rPr lang="en-US" altLang="zh-CN" b="1" dirty="0">
                <a:latin typeface="+mn-ea"/>
              </a:rPr>
              <a:t>56</a:t>
            </a:r>
            <a:endParaRPr lang="en-CN" b="1" dirty="0">
              <a:latin typeface="+mn-ea"/>
            </a:endParaRPr>
          </a:p>
        </p:txBody>
      </p:sp>
      <p:sp>
        <p:nvSpPr>
          <p:cNvPr id="3" name="灯片编号占位符 2">
            <a:extLst>
              <a:ext uri="{FF2B5EF4-FFF2-40B4-BE49-F238E27FC236}">
                <a16:creationId xmlns:a16="http://schemas.microsoft.com/office/drawing/2014/main" id="{478699D8-402C-4D22-B99F-FFCFCBE965E9}"/>
              </a:ext>
            </a:extLst>
          </p:cNvPr>
          <p:cNvSpPr>
            <a:spLocks noGrp="1"/>
          </p:cNvSpPr>
          <p:nvPr>
            <p:ph type="sldNum" sz="quarter" idx="14"/>
          </p:nvPr>
        </p:nvSpPr>
        <p:spPr/>
        <p:txBody>
          <a:bodyPr/>
          <a:lstStyle/>
          <a:p>
            <a:fld id="{AF69888C-E133-43D9-A638-B5C95925B91C}" type="slidenum">
              <a:rPr lang="zh-CN" altLang="en-US" smtClean="0"/>
              <a:t>16</a:t>
            </a:fld>
            <a:endParaRPr lang="zh-CN" altLang="en-US" dirty="0"/>
          </a:p>
        </p:txBody>
      </p:sp>
    </p:spTree>
    <p:extLst>
      <p:ext uri="{BB962C8B-B14F-4D97-AF65-F5344CB8AC3E}">
        <p14:creationId xmlns:p14="http://schemas.microsoft.com/office/powerpoint/2010/main" val="2720334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1.04167E-6 -3.7037E-7 L 0.06849 -3.7037E-7 " pathEditMode="relative" rAng="0" ptsTypes="AA">
                                      <p:cBhvr>
                                        <p:cTn id="30" dur="2000" fill="hold"/>
                                        <p:tgtEl>
                                          <p:spTgt spid="8"/>
                                        </p:tgtEl>
                                        <p:attrNameLst>
                                          <p:attrName>ppt_x</p:attrName>
                                          <p:attrName>ppt_y</p:attrName>
                                        </p:attrNameLst>
                                      </p:cBhvr>
                                      <p:rCtr x="3424" y="0"/>
                                    </p:animMotion>
                                  </p:childTnLst>
                                </p:cTn>
                              </p:par>
                              <p:par>
                                <p:cTn id="31" presetID="0" presetClass="path" presetSubtype="0" accel="50000" decel="50000" fill="hold" grpId="1" nodeType="withEffect">
                                  <p:stCondLst>
                                    <p:cond delay="0"/>
                                  </p:stCondLst>
                                  <p:childTnLst>
                                    <p:animMotion origin="layout" path="M 3.125E-6 4.44444E-6 L 0.06849 4.44444E-6 " pathEditMode="relative" rAng="0" ptsTypes="AA">
                                      <p:cBhvr>
                                        <p:cTn id="32" dur="2000" fill="hold"/>
                                        <p:tgtEl>
                                          <p:spTgt spid="11"/>
                                        </p:tgtEl>
                                        <p:attrNameLst>
                                          <p:attrName>ppt_x</p:attrName>
                                          <p:attrName>ppt_y</p:attrName>
                                        </p:attrNameLst>
                                      </p:cBhvr>
                                      <p:rCtr x="3424" y="0"/>
                                    </p:animMotion>
                                  </p:childTnLst>
                                </p:cTn>
                              </p:par>
                              <p:par>
                                <p:cTn id="33" presetID="0" presetClass="path" presetSubtype="0" accel="50000" decel="50000" fill="hold" grpId="1" nodeType="withEffect">
                                  <p:stCondLst>
                                    <p:cond delay="0"/>
                                  </p:stCondLst>
                                  <p:childTnLst>
                                    <p:animMotion origin="layout" path="M -2.70833E-6 -3.7037E-7 L 0.06849 -3.7037E-7 " pathEditMode="relative" rAng="0" ptsTypes="AA">
                                      <p:cBhvr>
                                        <p:cTn id="34" dur="2000" fill="hold"/>
                                        <p:tgtEl>
                                          <p:spTgt spid="10"/>
                                        </p:tgtEl>
                                        <p:attrNameLst>
                                          <p:attrName>ppt_x</p:attrName>
                                          <p:attrName>ppt_y</p:attrName>
                                        </p:attrNameLst>
                                      </p:cBhvr>
                                      <p:rCtr x="3424" y="0"/>
                                    </p:animMotion>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8" grpId="0"/>
      <p:bldP spid="8" grpId="1"/>
      <p:bldP spid="11" grpId="0"/>
      <p:bldP spid="11" grpId="1"/>
      <p:bldP spid="10" grpId="0"/>
      <p:bldP spid="10" grpId="1"/>
      <p:bldP spid="13" grpId="0"/>
      <p:bldP spid="14" grpId="0"/>
      <p:bldP spid="15" grpId="0"/>
      <p:bldP spid="1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经典循环神经网络结构</a:t>
            </a:r>
          </a:p>
        </p:txBody>
      </p:sp>
      <p:sp>
        <p:nvSpPr>
          <p:cNvPr id="5" name="Rectangle 3">
            <a:extLst>
              <a:ext uri="{FF2B5EF4-FFF2-40B4-BE49-F238E27FC236}">
                <a16:creationId xmlns:a16="http://schemas.microsoft.com/office/drawing/2014/main" id="{C07BB4D0-C2BE-7A4B-A0CA-077B697F5D21}"/>
              </a:ext>
            </a:extLst>
          </p:cNvPr>
          <p:cNvSpPr>
            <a:spLocks noChangeArrowheads="1"/>
          </p:cNvSpPr>
          <p:nvPr/>
        </p:nvSpPr>
        <p:spPr bwMode="auto">
          <a:xfrm>
            <a:off x="0" y="2616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N"/>
          </a:p>
        </p:txBody>
      </p:sp>
      <p:sp>
        <p:nvSpPr>
          <p:cNvPr id="3" name="灯片编号占位符 2">
            <a:extLst>
              <a:ext uri="{FF2B5EF4-FFF2-40B4-BE49-F238E27FC236}">
                <a16:creationId xmlns:a16="http://schemas.microsoft.com/office/drawing/2014/main" id="{478699D8-402C-4D22-B99F-FFCFCBE965E9}"/>
              </a:ext>
            </a:extLst>
          </p:cNvPr>
          <p:cNvSpPr>
            <a:spLocks noGrp="1"/>
          </p:cNvSpPr>
          <p:nvPr>
            <p:ph type="sldNum" sz="quarter" idx="14"/>
          </p:nvPr>
        </p:nvSpPr>
        <p:spPr/>
        <p:txBody>
          <a:bodyPr/>
          <a:lstStyle/>
          <a:p>
            <a:fld id="{AF69888C-E133-43D9-A638-B5C95925B91C}" type="slidenum">
              <a:rPr lang="zh-CN" altLang="en-US" smtClean="0"/>
              <a:t>17</a:t>
            </a:fld>
            <a:endParaRPr lang="zh-CN" altLang="en-US" dirty="0"/>
          </a:p>
        </p:txBody>
      </p:sp>
      <p:sp>
        <p:nvSpPr>
          <p:cNvPr id="12" name="TextBox 11">
            <a:extLst>
              <a:ext uri="{FF2B5EF4-FFF2-40B4-BE49-F238E27FC236}">
                <a16:creationId xmlns:a16="http://schemas.microsoft.com/office/drawing/2014/main" id="{DF5AAEF5-6A81-6FF7-D8BB-78D58A22CD6B}"/>
              </a:ext>
            </a:extLst>
          </p:cNvPr>
          <p:cNvSpPr txBox="1"/>
          <p:nvPr/>
        </p:nvSpPr>
        <p:spPr>
          <a:xfrm>
            <a:off x="2194385" y="1472467"/>
            <a:ext cx="9057980" cy="3901517"/>
          </a:xfrm>
          <a:prstGeom prst="rect">
            <a:avLst/>
          </a:prstGeom>
          <a:noFill/>
        </p:spPr>
        <p:txBody>
          <a:bodyPr wrap="square" rtlCol="0">
            <a:spAutoFit/>
          </a:bodyPr>
          <a:lstStyle/>
          <a:p>
            <a:pPr lvl="1">
              <a:lnSpc>
                <a:spcPct val="150000"/>
              </a:lnSpc>
            </a:pPr>
            <a:r>
              <a:rPr lang="zh-CN" altLang="en-US" sz="2800" b="1" i="0" dirty="0">
                <a:effectLst/>
                <a:latin typeface="Söhne"/>
              </a:rPr>
              <a:t>在</a:t>
            </a:r>
            <a:r>
              <a:rPr lang="en-US" sz="2800" b="1" i="0" dirty="0">
                <a:effectLst/>
                <a:latin typeface="Söhne"/>
              </a:rPr>
              <a:t>RNN</a:t>
            </a:r>
            <a:r>
              <a:rPr lang="zh-CN" altLang="en-US" sz="2800" b="1" i="0" dirty="0">
                <a:effectLst/>
                <a:latin typeface="Söhne"/>
              </a:rPr>
              <a:t>前向传递中，隐藏层的输出不仅依赖当前时刻的输入，还依赖：</a:t>
            </a:r>
            <a:endParaRPr lang="en-US" altLang="zh-CN" sz="2800" b="1" i="0" dirty="0">
              <a:effectLst/>
              <a:latin typeface="Söhne"/>
            </a:endParaRPr>
          </a:p>
          <a:p>
            <a:pPr lvl="1">
              <a:lnSpc>
                <a:spcPct val="150000"/>
              </a:lnSpc>
            </a:pPr>
            <a:r>
              <a:rPr lang="zh-CN" altLang="en-US" sz="2800" b="0" i="0" dirty="0">
                <a:solidFill>
                  <a:srgbClr val="374151"/>
                </a:solidFill>
                <a:effectLst/>
                <a:latin typeface="Söhne"/>
              </a:rPr>
              <a:t> </a:t>
            </a:r>
            <a:r>
              <a:rPr lang="en-US" sz="2800" b="0" i="0" dirty="0">
                <a:solidFill>
                  <a:srgbClr val="374151"/>
                </a:solidFill>
                <a:effectLst/>
                <a:latin typeface="Söhne"/>
              </a:rPr>
              <a:t>a. </a:t>
            </a:r>
            <a:r>
              <a:rPr lang="zh-CN" altLang="en-US" sz="2800" b="0" i="0" dirty="0">
                <a:solidFill>
                  <a:srgbClr val="374151"/>
                </a:solidFill>
                <a:effectLst/>
                <a:latin typeface="Söhne"/>
              </a:rPr>
              <a:t>前一时刻隐藏层的输出</a:t>
            </a:r>
            <a:endParaRPr lang="en-US" altLang="zh-CN" sz="2800" b="0" i="0" dirty="0">
              <a:solidFill>
                <a:srgbClr val="374151"/>
              </a:solidFill>
              <a:effectLst/>
              <a:latin typeface="Söhne"/>
            </a:endParaRPr>
          </a:p>
          <a:p>
            <a:pPr lvl="1">
              <a:lnSpc>
                <a:spcPct val="150000"/>
              </a:lnSpc>
            </a:pPr>
            <a:r>
              <a:rPr lang="zh-CN" altLang="en-US" sz="2800" b="0" i="0" dirty="0">
                <a:solidFill>
                  <a:srgbClr val="374151"/>
                </a:solidFill>
                <a:effectLst/>
                <a:latin typeface="Söhne"/>
              </a:rPr>
              <a:t> </a:t>
            </a:r>
            <a:r>
              <a:rPr lang="en-US" sz="2800" b="0" i="0" dirty="0">
                <a:solidFill>
                  <a:srgbClr val="374151"/>
                </a:solidFill>
                <a:effectLst/>
                <a:latin typeface="Söhne"/>
              </a:rPr>
              <a:t>b. </a:t>
            </a:r>
            <a:r>
              <a:rPr lang="zh-CN" altLang="en-US" sz="2800" b="0" i="0" dirty="0">
                <a:solidFill>
                  <a:srgbClr val="374151"/>
                </a:solidFill>
                <a:effectLst/>
                <a:latin typeface="Söhne"/>
              </a:rPr>
              <a:t>下一时刻输入 </a:t>
            </a:r>
            <a:endParaRPr lang="en-US" altLang="zh-CN" sz="2800" b="0" i="0" dirty="0">
              <a:solidFill>
                <a:srgbClr val="374151"/>
              </a:solidFill>
              <a:effectLst/>
              <a:latin typeface="Söhne"/>
            </a:endParaRPr>
          </a:p>
          <a:p>
            <a:pPr lvl="1">
              <a:lnSpc>
                <a:spcPct val="150000"/>
              </a:lnSpc>
            </a:pPr>
            <a:r>
              <a:rPr lang="en-US" sz="2800" b="0" i="0" dirty="0">
                <a:solidFill>
                  <a:srgbClr val="374151"/>
                </a:solidFill>
                <a:effectLst/>
                <a:latin typeface="Söhne"/>
              </a:rPr>
              <a:t>c. </a:t>
            </a:r>
            <a:r>
              <a:rPr lang="zh-CN" altLang="en-US" sz="2800" b="0" i="0" dirty="0">
                <a:solidFill>
                  <a:srgbClr val="374151"/>
                </a:solidFill>
                <a:effectLst/>
                <a:latin typeface="Söhne"/>
              </a:rPr>
              <a:t>输出层的权重 </a:t>
            </a:r>
            <a:endParaRPr lang="en-US" altLang="zh-CN" sz="2800" b="0" i="0" dirty="0">
              <a:solidFill>
                <a:srgbClr val="374151"/>
              </a:solidFill>
              <a:effectLst/>
              <a:latin typeface="Söhne"/>
            </a:endParaRPr>
          </a:p>
          <a:p>
            <a:pPr lvl="1">
              <a:lnSpc>
                <a:spcPct val="150000"/>
              </a:lnSpc>
            </a:pPr>
            <a:r>
              <a:rPr lang="en-US" sz="2800" b="0" i="0" dirty="0">
                <a:solidFill>
                  <a:srgbClr val="374151"/>
                </a:solidFill>
                <a:effectLst/>
                <a:latin typeface="Söhne"/>
              </a:rPr>
              <a:t>d. </a:t>
            </a:r>
            <a:r>
              <a:rPr lang="zh-CN" altLang="en-US" sz="2800" b="0" i="0" dirty="0">
                <a:solidFill>
                  <a:srgbClr val="374151"/>
                </a:solidFill>
                <a:effectLst/>
                <a:latin typeface="Söhne"/>
              </a:rPr>
              <a:t>批量归一化参数</a:t>
            </a:r>
            <a:endParaRPr lang="en-CN" sz="2800" dirty="0">
              <a:latin typeface="+mn-ea"/>
            </a:endParaRPr>
          </a:p>
        </p:txBody>
      </p:sp>
      <p:sp>
        <p:nvSpPr>
          <p:cNvPr id="17" name="Text Box 314">
            <a:extLst>
              <a:ext uri="{FF2B5EF4-FFF2-40B4-BE49-F238E27FC236}">
                <a16:creationId xmlns:a16="http://schemas.microsoft.com/office/drawing/2014/main" id="{A3215E09-7C67-DA9C-9932-38F13ACABDA6}"/>
              </a:ext>
            </a:extLst>
          </p:cNvPr>
          <p:cNvSpPr txBox="1">
            <a:spLocks noChangeArrowheads="1"/>
          </p:cNvSpPr>
          <p:nvPr/>
        </p:nvSpPr>
        <p:spPr bwMode="auto">
          <a:xfrm>
            <a:off x="1928150" y="2749198"/>
            <a:ext cx="70961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spcBef>
                <a:spcPct val="50000"/>
              </a:spcBef>
            </a:pPr>
            <a:r>
              <a:rPr lang="en-US" altLang="zh-CN" sz="5400" dirty="0">
                <a:solidFill>
                  <a:srgbClr val="FF3300"/>
                </a:solidFill>
                <a:sym typeface="Wingdings" panose="05000000000000000000" pitchFamily="2" charset="2"/>
              </a:rPr>
              <a:t></a:t>
            </a:r>
            <a:endParaRPr lang="en-US" altLang="zh-CN" sz="5400" dirty="0">
              <a:solidFill>
                <a:srgbClr val="FF3300"/>
              </a:solidFill>
            </a:endParaRPr>
          </a:p>
        </p:txBody>
      </p:sp>
      <p:sp>
        <p:nvSpPr>
          <p:cNvPr id="18" name="TextBox 17">
            <a:extLst>
              <a:ext uri="{FF2B5EF4-FFF2-40B4-BE49-F238E27FC236}">
                <a16:creationId xmlns:a16="http://schemas.microsoft.com/office/drawing/2014/main" id="{0E9E5744-04D6-3ACA-1D40-703A622DD334}"/>
              </a:ext>
            </a:extLst>
          </p:cNvPr>
          <p:cNvSpPr txBox="1"/>
          <p:nvPr/>
        </p:nvSpPr>
        <p:spPr>
          <a:xfrm>
            <a:off x="939635" y="1484016"/>
            <a:ext cx="2164778" cy="661720"/>
          </a:xfrm>
          <a:prstGeom prst="rect">
            <a:avLst/>
          </a:prstGeom>
          <a:noFill/>
        </p:spPr>
        <p:txBody>
          <a:bodyPr wrap="square" rtlCol="0">
            <a:spAutoFit/>
          </a:bodyPr>
          <a:lstStyle/>
          <a:p>
            <a:pPr lvl="1">
              <a:lnSpc>
                <a:spcPct val="150000"/>
              </a:lnSpc>
            </a:pPr>
            <a:r>
              <a:rPr lang="zh-CN" altLang="en-CN" sz="2800" dirty="0">
                <a:solidFill>
                  <a:schemeClr val="accent1"/>
                </a:solidFill>
              </a:rPr>
              <a:t>测验</a:t>
            </a:r>
            <a:r>
              <a:rPr lang="zh-CN" altLang="en-US" sz="2800" dirty="0">
                <a:solidFill>
                  <a:schemeClr val="accent1"/>
                </a:solidFill>
              </a:rPr>
              <a:t>：</a:t>
            </a:r>
            <a:endParaRPr lang="en-CN" sz="2800" dirty="0">
              <a:solidFill>
                <a:schemeClr val="accent1"/>
              </a:solidFill>
              <a:latin typeface="+mn-ea"/>
            </a:endParaRPr>
          </a:p>
        </p:txBody>
      </p:sp>
    </p:spTree>
    <p:extLst>
      <p:ext uri="{BB962C8B-B14F-4D97-AF65-F5344CB8AC3E}">
        <p14:creationId xmlns:p14="http://schemas.microsoft.com/office/powerpoint/2010/main" val="3295536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strVal val="#ppt_w*0.70"/>
                                          </p:val>
                                        </p:tav>
                                        <p:tav tm="100000">
                                          <p:val>
                                            <p:strVal val="#ppt_w"/>
                                          </p:val>
                                        </p:tav>
                                      </p:tavLst>
                                    </p:anim>
                                    <p:anim calcmode="lin" valueType="num">
                                      <p:cBhvr>
                                        <p:cTn id="8" dur="1000" fill="hold"/>
                                        <p:tgtEl>
                                          <p:spTgt spid="17"/>
                                        </p:tgtEl>
                                        <p:attrNameLst>
                                          <p:attrName>ppt_h</p:attrName>
                                        </p:attrNameLst>
                                      </p:cBhvr>
                                      <p:tavLst>
                                        <p:tav tm="0">
                                          <p:val>
                                            <p:strVal val="#ppt_h"/>
                                          </p:val>
                                        </p:tav>
                                        <p:tav tm="100000">
                                          <p:val>
                                            <p:strVal val="#ppt_h"/>
                                          </p:val>
                                        </p:tav>
                                      </p:tavLst>
                                    </p:anim>
                                    <p:animEffect transition="in" filter="fade">
                                      <p:cBhvr>
                                        <p:cTn id="9" dur="10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1"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blinds(horizontal)">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7"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zh-CN" altLang="en-US" dirty="0"/>
              <a:t>循环神经网络的结构</a:t>
            </a:r>
          </a:p>
        </p:txBody>
      </p:sp>
      <p:sp>
        <p:nvSpPr>
          <p:cNvPr id="2" name="TextBox 1">
            <a:extLst>
              <a:ext uri="{FF2B5EF4-FFF2-40B4-BE49-F238E27FC236}">
                <a16:creationId xmlns:a16="http://schemas.microsoft.com/office/drawing/2014/main" id="{6B4B2227-CF16-844E-86FA-F9D7AFC4B6D2}"/>
              </a:ext>
            </a:extLst>
          </p:cNvPr>
          <p:cNvSpPr txBox="1"/>
          <p:nvPr/>
        </p:nvSpPr>
        <p:spPr>
          <a:xfrm>
            <a:off x="660400" y="716059"/>
            <a:ext cx="10858500" cy="1134349"/>
          </a:xfrm>
          <a:prstGeom prst="rect">
            <a:avLst/>
          </a:prstGeom>
          <a:noFill/>
        </p:spPr>
        <p:txBody>
          <a:bodyPr wrap="square" rtlCol="0">
            <a:spAutoFit/>
          </a:bodyPr>
          <a:lstStyle/>
          <a:p>
            <a:pPr>
              <a:lnSpc>
                <a:spcPct val="150000"/>
              </a:lnSpc>
            </a:pPr>
            <a:r>
              <a:rPr lang="zh-CN" altLang="en-CN" sz="2400" dirty="0"/>
              <a:t>前面</a:t>
            </a:r>
            <a:r>
              <a:rPr lang="zh-CN" altLang="en-US" sz="2400" dirty="0"/>
              <a:t>我们介绍的</a:t>
            </a:r>
            <a:r>
              <a:rPr lang="en-US" altLang="zh-CN" sz="2400" dirty="0"/>
              <a:t>RNN</a:t>
            </a:r>
            <a:r>
              <a:rPr lang="zh-CN" altLang="en-US" sz="2400" dirty="0"/>
              <a:t>也叫</a:t>
            </a:r>
            <a:r>
              <a:rPr lang="en-US" altLang="zh-CN" sz="2400" dirty="0"/>
              <a:t>Elman</a:t>
            </a:r>
            <a:r>
              <a:rPr lang="zh-CN" altLang="en-US" sz="2400" dirty="0"/>
              <a:t> </a:t>
            </a:r>
            <a:r>
              <a:rPr lang="en-US" altLang="zh-CN" sz="2400" dirty="0"/>
              <a:t>network</a:t>
            </a:r>
            <a:r>
              <a:rPr lang="zh-CN" altLang="en-US" sz="2400" dirty="0"/>
              <a:t>，</a:t>
            </a:r>
            <a:r>
              <a:rPr lang="en-US" sz="2400" dirty="0"/>
              <a:t>RNN</a:t>
            </a:r>
            <a:r>
              <a:rPr lang="zh-CN" altLang="en-US" sz="2400" dirty="0"/>
              <a:t>还有其他几种不同的结构类型，如</a:t>
            </a:r>
            <a:r>
              <a:rPr lang="en-US" altLang="zh-CN" sz="2400" dirty="0"/>
              <a:t>Jordan</a:t>
            </a:r>
            <a:r>
              <a:rPr lang="zh-CN" altLang="en-US" sz="2400" dirty="0"/>
              <a:t> </a:t>
            </a:r>
            <a:r>
              <a:rPr lang="en-US" altLang="zh-CN" sz="2400" dirty="0"/>
              <a:t>network</a:t>
            </a:r>
            <a:r>
              <a:rPr lang="zh-CN" altLang="en-US" sz="2400" dirty="0"/>
              <a:t>：</a:t>
            </a:r>
            <a:endParaRPr lang="en-CN" sz="2400" dirty="0">
              <a:latin typeface="+mn-ea"/>
            </a:endParaRPr>
          </a:p>
        </p:txBody>
      </p:sp>
      <p:sp>
        <p:nvSpPr>
          <p:cNvPr id="5" name="矩形 8">
            <a:extLst>
              <a:ext uri="{FF2B5EF4-FFF2-40B4-BE49-F238E27FC236}">
                <a16:creationId xmlns:a16="http://schemas.microsoft.com/office/drawing/2014/main" id="{9BE78121-0778-9E5D-2CE2-39356F2DF198}"/>
              </a:ext>
            </a:extLst>
          </p:cNvPr>
          <p:cNvSpPr/>
          <p:nvPr/>
        </p:nvSpPr>
        <p:spPr>
          <a:xfrm>
            <a:off x="2151800" y="5324952"/>
            <a:ext cx="1080000" cy="432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6" name="矩形 9">
            <a:extLst>
              <a:ext uri="{FF2B5EF4-FFF2-40B4-BE49-F238E27FC236}">
                <a16:creationId xmlns:a16="http://schemas.microsoft.com/office/drawing/2014/main" id="{E068A2FA-A0CC-031C-249D-CA4D3366EA41}"/>
              </a:ext>
            </a:extLst>
          </p:cNvPr>
          <p:cNvSpPr/>
          <p:nvPr/>
        </p:nvSpPr>
        <p:spPr>
          <a:xfrm>
            <a:off x="2170849" y="4211247"/>
            <a:ext cx="108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7" name="矩形 10">
            <a:extLst>
              <a:ext uri="{FF2B5EF4-FFF2-40B4-BE49-F238E27FC236}">
                <a16:creationId xmlns:a16="http://schemas.microsoft.com/office/drawing/2014/main" id="{49106E9E-B259-5C6F-8DB4-F2D23C0A110D}"/>
              </a:ext>
            </a:extLst>
          </p:cNvPr>
          <p:cNvSpPr/>
          <p:nvPr/>
        </p:nvSpPr>
        <p:spPr>
          <a:xfrm>
            <a:off x="2193802" y="3090057"/>
            <a:ext cx="1080000" cy="4320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TW" altLang="en-US"/>
          </a:p>
        </p:txBody>
      </p:sp>
      <p:sp>
        <p:nvSpPr>
          <p:cNvPr id="11" name="矩形 11">
            <a:extLst>
              <a:ext uri="{FF2B5EF4-FFF2-40B4-BE49-F238E27FC236}">
                <a16:creationId xmlns:a16="http://schemas.microsoft.com/office/drawing/2014/main" id="{622454FA-68F2-5894-B1A7-BCC1EEA6C38B}"/>
              </a:ext>
            </a:extLst>
          </p:cNvPr>
          <p:cNvSpPr/>
          <p:nvPr/>
        </p:nvSpPr>
        <p:spPr>
          <a:xfrm>
            <a:off x="3973936" y="5324229"/>
            <a:ext cx="1080000" cy="432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12" name="矩形 12">
            <a:extLst>
              <a:ext uri="{FF2B5EF4-FFF2-40B4-BE49-F238E27FC236}">
                <a16:creationId xmlns:a16="http://schemas.microsoft.com/office/drawing/2014/main" id="{A4EBBC0E-DF64-5046-13C2-C95E4F1E054A}"/>
              </a:ext>
            </a:extLst>
          </p:cNvPr>
          <p:cNvSpPr/>
          <p:nvPr/>
        </p:nvSpPr>
        <p:spPr>
          <a:xfrm>
            <a:off x="3992985" y="4210524"/>
            <a:ext cx="108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13" name="矩形 13">
            <a:extLst>
              <a:ext uri="{FF2B5EF4-FFF2-40B4-BE49-F238E27FC236}">
                <a16:creationId xmlns:a16="http://schemas.microsoft.com/office/drawing/2014/main" id="{BBEDBCC3-9471-B87A-D8D7-8E839042066C}"/>
              </a:ext>
            </a:extLst>
          </p:cNvPr>
          <p:cNvSpPr/>
          <p:nvPr/>
        </p:nvSpPr>
        <p:spPr>
          <a:xfrm>
            <a:off x="4015938" y="3089334"/>
            <a:ext cx="1080000" cy="4320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TW" altLang="en-US"/>
          </a:p>
        </p:txBody>
      </p:sp>
      <p:sp>
        <p:nvSpPr>
          <p:cNvPr id="14" name="文字方塊 17">
            <a:extLst>
              <a:ext uri="{FF2B5EF4-FFF2-40B4-BE49-F238E27FC236}">
                <a16:creationId xmlns:a16="http://schemas.microsoft.com/office/drawing/2014/main" id="{9F3642F0-C6AD-11DE-B1E3-4A486C89BA24}"/>
              </a:ext>
            </a:extLst>
          </p:cNvPr>
          <p:cNvSpPr txBox="1"/>
          <p:nvPr/>
        </p:nvSpPr>
        <p:spPr>
          <a:xfrm>
            <a:off x="2257063" y="5324952"/>
            <a:ext cx="907572" cy="461665"/>
          </a:xfrm>
          <a:prstGeom prst="rect">
            <a:avLst/>
          </a:prstGeom>
          <a:noFill/>
        </p:spPr>
        <p:txBody>
          <a:bodyPr wrap="square" rtlCol="0">
            <a:spAutoFit/>
          </a:bodyPr>
          <a:lstStyle/>
          <a:p>
            <a:pPr algn="ctr"/>
            <a:r>
              <a:rPr lang="en-US" altLang="zh-TW" sz="2400" dirty="0" err="1"/>
              <a:t>x</a:t>
            </a:r>
            <a:r>
              <a:rPr lang="en-US" altLang="zh-TW" sz="2400" baseline="30000" dirty="0" err="1"/>
              <a:t>t</a:t>
            </a:r>
            <a:endParaRPr lang="zh-TW" altLang="en-US" sz="2400" baseline="30000" dirty="0"/>
          </a:p>
        </p:txBody>
      </p:sp>
      <p:sp>
        <p:nvSpPr>
          <p:cNvPr id="15" name="文字方塊 18">
            <a:extLst>
              <a:ext uri="{FF2B5EF4-FFF2-40B4-BE49-F238E27FC236}">
                <a16:creationId xmlns:a16="http://schemas.microsoft.com/office/drawing/2014/main" id="{08B422BE-45F7-4BA6-84A5-53CE54AAEF5D}"/>
              </a:ext>
            </a:extLst>
          </p:cNvPr>
          <p:cNvSpPr txBox="1"/>
          <p:nvPr/>
        </p:nvSpPr>
        <p:spPr>
          <a:xfrm>
            <a:off x="4102152" y="5314494"/>
            <a:ext cx="907572" cy="461665"/>
          </a:xfrm>
          <a:prstGeom prst="rect">
            <a:avLst/>
          </a:prstGeom>
          <a:noFill/>
        </p:spPr>
        <p:txBody>
          <a:bodyPr wrap="square" rtlCol="0">
            <a:spAutoFit/>
          </a:bodyPr>
          <a:lstStyle/>
          <a:p>
            <a:pPr algn="ctr"/>
            <a:r>
              <a:rPr lang="en-US" altLang="zh-TW" sz="2400" dirty="0"/>
              <a:t>x</a:t>
            </a:r>
            <a:r>
              <a:rPr lang="en-US" altLang="zh-TW" sz="2400" baseline="30000" dirty="0"/>
              <a:t>t+1</a:t>
            </a:r>
            <a:endParaRPr lang="zh-TW" altLang="en-US" sz="2400" baseline="30000" dirty="0"/>
          </a:p>
        </p:txBody>
      </p:sp>
      <p:sp>
        <p:nvSpPr>
          <p:cNvPr id="16" name="文字方塊 20">
            <a:extLst>
              <a:ext uri="{FF2B5EF4-FFF2-40B4-BE49-F238E27FC236}">
                <a16:creationId xmlns:a16="http://schemas.microsoft.com/office/drawing/2014/main" id="{0B106A37-F2AF-D0AB-4E78-BF99E74AC0C5}"/>
              </a:ext>
            </a:extLst>
          </p:cNvPr>
          <p:cNvSpPr txBox="1"/>
          <p:nvPr/>
        </p:nvSpPr>
        <p:spPr>
          <a:xfrm>
            <a:off x="2280016" y="2616481"/>
            <a:ext cx="907572" cy="461665"/>
          </a:xfrm>
          <a:prstGeom prst="rect">
            <a:avLst/>
          </a:prstGeom>
          <a:noFill/>
        </p:spPr>
        <p:txBody>
          <a:bodyPr wrap="square" rtlCol="0">
            <a:spAutoFit/>
          </a:bodyPr>
          <a:lstStyle/>
          <a:p>
            <a:pPr algn="ctr"/>
            <a:r>
              <a:rPr lang="en-US" altLang="zh-TW" sz="2400" dirty="0" err="1"/>
              <a:t>y</a:t>
            </a:r>
            <a:r>
              <a:rPr lang="en-US" altLang="zh-TW" sz="2400" baseline="30000" dirty="0" err="1"/>
              <a:t>t</a:t>
            </a:r>
            <a:endParaRPr lang="zh-TW" altLang="en-US" sz="2400" baseline="30000" dirty="0"/>
          </a:p>
        </p:txBody>
      </p:sp>
      <p:sp>
        <p:nvSpPr>
          <p:cNvPr id="17" name="文字方塊 21">
            <a:extLst>
              <a:ext uri="{FF2B5EF4-FFF2-40B4-BE49-F238E27FC236}">
                <a16:creationId xmlns:a16="http://schemas.microsoft.com/office/drawing/2014/main" id="{17D793C8-9482-F2DA-1042-AF9AD3D08EC2}"/>
              </a:ext>
            </a:extLst>
          </p:cNvPr>
          <p:cNvSpPr txBox="1"/>
          <p:nvPr/>
        </p:nvSpPr>
        <p:spPr>
          <a:xfrm>
            <a:off x="4102152" y="2646971"/>
            <a:ext cx="907572" cy="461665"/>
          </a:xfrm>
          <a:prstGeom prst="rect">
            <a:avLst/>
          </a:prstGeom>
          <a:noFill/>
        </p:spPr>
        <p:txBody>
          <a:bodyPr wrap="square" rtlCol="0">
            <a:spAutoFit/>
          </a:bodyPr>
          <a:lstStyle/>
          <a:p>
            <a:pPr algn="ctr"/>
            <a:r>
              <a:rPr lang="en-US" altLang="zh-TW" sz="2400" dirty="0"/>
              <a:t>y</a:t>
            </a:r>
            <a:r>
              <a:rPr lang="en-US" altLang="zh-TW" sz="2400" baseline="30000" dirty="0"/>
              <a:t>t+1</a:t>
            </a:r>
            <a:endParaRPr lang="zh-TW" altLang="en-US" sz="2400" baseline="30000" dirty="0"/>
          </a:p>
        </p:txBody>
      </p:sp>
      <p:sp>
        <p:nvSpPr>
          <p:cNvPr id="18" name="向上箭號 22">
            <a:extLst>
              <a:ext uri="{FF2B5EF4-FFF2-40B4-BE49-F238E27FC236}">
                <a16:creationId xmlns:a16="http://schemas.microsoft.com/office/drawing/2014/main" id="{EFA8AD80-7256-81F4-2CF7-557FCA87F7E5}"/>
              </a:ext>
            </a:extLst>
          </p:cNvPr>
          <p:cNvSpPr/>
          <p:nvPr/>
        </p:nvSpPr>
        <p:spPr>
          <a:xfrm>
            <a:off x="2520918" y="4714900"/>
            <a:ext cx="386677" cy="579410"/>
          </a:xfrm>
          <a:prstGeom prst="up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TW" altLang="en-US"/>
          </a:p>
        </p:txBody>
      </p:sp>
      <p:sp>
        <p:nvSpPr>
          <p:cNvPr id="19" name="向上箭號 23">
            <a:extLst>
              <a:ext uri="{FF2B5EF4-FFF2-40B4-BE49-F238E27FC236}">
                <a16:creationId xmlns:a16="http://schemas.microsoft.com/office/drawing/2014/main" id="{29DD378C-1597-9D1D-3892-65210F7559BB}"/>
              </a:ext>
            </a:extLst>
          </p:cNvPr>
          <p:cNvSpPr/>
          <p:nvPr/>
        </p:nvSpPr>
        <p:spPr>
          <a:xfrm>
            <a:off x="2520919" y="3571316"/>
            <a:ext cx="386677" cy="579410"/>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TW" altLang="en-US"/>
          </a:p>
        </p:txBody>
      </p:sp>
      <p:sp>
        <p:nvSpPr>
          <p:cNvPr id="20" name="向上箭號 24">
            <a:extLst>
              <a:ext uri="{FF2B5EF4-FFF2-40B4-BE49-F238E27FC236}">
                <a16:creationId xmlns:a16="http://schemas.microsoft.com/office/drawing/2014/main" id="{55B96DE4-4AB0-802A-980B-18195CDB328D}"/>
              </a:ext>
            </a:extLst>
          </p:cNvPr>
          <p:cNvSpPr/>
          <p:nvPr/>
        </p:nvSpPr>
        <p:spPr>
          <a:xfrm>
            <a:off x="4343979" y="4712026"/>
            <a:ext cx="386677" cy="579410"/>
          </a:xfrm>
          <a:prstGeom prst="up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TW" altLang="en-US"/>
          </a:p>
        </p:txBody>
      </p:sp>
      <p:sp>
        <p:nvSpPr>
          <p:cNvPr id="21" name="向上箭號 25">
            <a:extLst>
              <a:ext uri="{FF2B5EF4-FFF2-40B4-BE49-F238E27FC236}">
                <a16:creationId xmlns:a16="http://schemas.microsoft.com/office/drawing/2014/main" id="{BA1A343B-6DBE-F004-6A8E-3F9C45D9BAFD}"/>
              </a:ext>
            </a:extLst>
          </p:cNvPr>
          <p:cNvSpPr/>
          <p:nvPr/>
        </p:nvSpPr>
        <p:spPr>
          <a:xfrm>
            <a:off x="4343980" y="3568442"/>
            <a:ext cx="386677" cy="579410"/>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TW" altLang="en-US"/>
          </a:p>
        </p:txBody>
      </p:sp>
      <p:sp>
        <p:nvSpPr>
          <p:cNvPr id="22" name="向右箭號 27">
            <a:extLst>
              <a:ext uri="{FF2B5EF4-FFF2-40B4-BE49-F238E27FC236}">
                <a16:creationId xmlns:a16="http://schemas.microsoft.com/office/drawing/2014/main" id="{726689E6-1565-59E1-DB0D-96C7A4125235}"/>
              </a:ext>
            </a:extLst>
          </p:cNvPr>
          <p:cNvSpPr/>
          <p:nvPr/>
        </p:nvSpPr>
        <p:spPr>
          <a:xfrm>
            <a:off x="3350501" y="4210489"/>
            <a:ext cx="569656" cy="432067"/>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zh-TW" altLang="en-US"/>
          </a:p>
        </p:txBody>
      </p:sp>
      <p:sp>
        <p:nvSpPr>
          <p:cNvPr id="23" name="文字方塊 32">
            <a:extLst>
              <a:ext uri="{FF2B5EF4-FFF2-40B4-BE49-F238E27FC236}">
                <a16:creationId xmlns:a16="http://schemas.microsoft.com/office/drawing/2014/main" id="{0F6AD52C-BDB3-E752-46A2-595ECA266B9A}"/>
              </a:ext>
            </a:extLst>
          </p:cNvPr>
          <p:cNvSpPr txBox="1"/>
          <p:nvPr/>
        </p:nvSpPr>
        <p:spPr>
          <a:xfrm>
            <a:off x="1432791" y="4059007"/>
            <a:ext cx="890772" cy="523220"/>
          </a:xfrm>
          <a:prstGeom prst="rect">
            <a:avLst/>
          </a:prstGeom>
          <a:noFill/>
        </p:spPr>
        <p:txBody>
          <a:bodyPr wrap="square" rtlCol="0">
            <a:spAutoFit/>
          </a:bodyPr>
          <a:lstStyle/>
          <a:p>
            <a:pPr algn="ctr"/>
            <a:r>
              <a:rPr lang="en-US" altLang="zh-TW" sz="2800" dirty="0">
                <a:solidFill>
                  <a:srgbClr val="0000FF"/>
                </a:solidFill>
              </a:rPr>
              <a:t>……</a:t>
            </a:r>
            <a:endParaRPr lang="zh-TW" altLang="en-US" sz="2800" baseline="-25000" dirty="0">
              <a:solidFill>
                <a:srgbClr val="0000FF"/>
              </a:solidFill>
            </a:endParaRPr>
          </a:p>
        </p:txBody>
      </p:sp>
      <p:sp>
        <p:nvSpPr>
          <p:cNvPr id="24" name="文字方塊 34">
            <a:extLst>
              <a:ext uri="{FF2B5EF4-FFF2-40B4-BE49-F238E27FC236}">
                <a16:creationId xmlns:a16="http://schemas.microsoft.com/office/drawing/2014/main" id="{DD4E04D0-91F4-FFFA-6417-E5197631D736}"/>
              </a:ext>
            </a:extLst>
          </p:cNvPr>
          <p:cNvSpPr txBox="1"/>
          <p:nvPr/>
        </p:nvSpPr>
        <p:spPr>
          <a:xfrm>
            <a:off x="3264498" y="4545434"/>
            <a:ext cx="642010" cy="461665"/>
          </a:xfrm>
          <a:prstGeom prst="rect">
            <a:avLst/>
          </a:prstGeom>
          <a:noFill/>
        </p:spPr>
        <p:txBody>
          <a:bodyPr wrap="square" rtlCol="0">
            <a:spAutoFit/>
          </a:bodyPr>
          <a:lstStyle/>
          <a:p>
            <a:pPr algn="ctr"/>
            <a:r>
              <a:rPr lang="en-US" altLang="zh-TW" sz="2400" dirty="0" err="1"/>
              <a:t>W</a:t>
            </a:r>
            <a:r>
              <a:rPr lang="en-US" altLang="zh-TW" sz="2400" baseline="30000" dirty="0" err="1"/>
              <a:t>h</a:t>
            </a:r>
            <a:endParaRPr lang="zh-TW" altLang="en-US" sz="2400" baseline="30000" dirty="0"/>
          </a:p>
        </p:txBody>
      </p:sp>
      <p:sp>
        <p:nvSpPr>
          <p:cNvPr id="25" name="文字方塊 35">
            <a:extLst>
              <a:ext uri="{FF2B5EF4-FFF2-40B4-BE49-F238E27FC236}">
                <a16:creationId xmlns:a16="http://schemas.microsoft.com/office/drawing/2014/main" id="{744D9474-55B1-DA90-222A-8F00EF4818D5}"/>
              </a:ext>
            </a:extLst>
          </p:cNvPr>
          <p:cNvSpPr txBox="1"/>
          <p:nvPr/>
        </p:nvSpPr>
        <p:spPr>
          <a:xfrm>
            <a:off x="2723941" y="4843734"/>
            <a:ext cx="642010" cy="461665"/>
          </a:xfrm>
          <a:prstGeom prst="rect">
            <a:avLst/>
          </a:prstGeom>
          <a:noFill/>
        </p:spPr>
        <p:txBody>
          <a:bodyPr wrap="square" rtlCol="0">
            <a:spAutoFit/>
          </a:bodyPr>
          <a:lstStyle/>
          <a:p>
            <a:pPr algn="ctr"/>
            <a:r>
              <a:rPr lang="en-US" altLang="zh-TW" sz="2400" dirty="0"/>
              <a:t>W</a:t>
            </a:r>
            <a:r>
              <a:rPr lang="en-US" altLang="zh-TW" sz="2400" baseline="30000" dirty="0"/>
              <a:t>i</a:t>
            </a:r>
            <a:endParaRPr lang="zh-TW" altLang="en-US" sz="2400" baseline="30000" dirty="0"/>
          </a:p>
        </p:txBody>
      </p:sp>
      <p:sp>
        <p:nvSpPr>
          <p:cNvPr id="26" name="文字方塊 36">
            <a:extLst>
              <a:ext uri="{FF2B5EF4-FFF2-40B4-BE49-F238E27FC236}">
                <a16:creationId xmlns:a16="http://schemas.microsoft.com/office/drawing/2014/main" id="{FBE3C863-004F-E844-3B3C-71A0111ED5D1}"/>
              </a:ext>
            </a:extLst>
          </p:cNvPr>
          <p:cNvSpPr txBox="1"/>
          <p:nvPr/>
        </p:nvSpPr>
        <p:spPr>
          <a:xfrm>
            <a:off x="2763952" y="3656582"/>
            <a:ext cx="631215" cy="461665"/>
          </a:xfrm>
          <a:prstGeom prst="rect">
            <a:avLst/>
          </a:prstGeom>
          <a:noFill/>
        </p:spPr>
        <p:txBody>
          <a:bodyPr wrap="square" rtlCol="0">
            <a:spAutoFit/>
          </a:bodyPr>
          <a:lstStyle/>
          <a:p>
            <a:pPr algn="ctr"/>
            <a:r>
              <a:rPr lang="en-US" altLang="zh-TW" sz="2400" dirty="0"/>
              <a:t>W</a:t>
            </a:r>
            <a:r>
              <a:rPr lang="en-US" altLang="zh-TW" sz="2400" baseline="30000" dirty="0"/>
              <a:t>o</a:t>
            </a:r>
            <a:endParaRPr lang="zh-TW" altLang="en-US" sz="2400" baseline="30000" dirty="0"/>
          </a:p>
        </p:txBody>
      </p:sp>
      <p:sp>
        <p:nvSpPr>
          <p:cNvPr id="27" name="文字方塊 37">
            <a:extLst>
              <a:ext uri="{FF2B5EF4-FFF2-40B4-BE49-F238E27FC236}">
                <a16:creationId xmlns:a16="http://schemas.microsoft.com/office/drawing/2014/main" id="{00BC9C17-78D5-F0DB-DFC8-F4612141AF4F}"/>
              </a:ext>
            </a:extLst>
          </p:cNvPr>
          <p:cNvSpPr txBox="1"/>
          <p:nvPr/>
        </p:nvSpPr>
        <p:spPr>
          <a:xfrm>
            <a:off x="4572113" y="4861636"/>
            <a:ext cx="642010" cy="461665"/>
          </a:xfrm>
          <a:prstGeom prst="rect">
            <a:avLst/>
          </a:prstGeom>
          <a:noFill/>
        </p:spPr>
        <p:txBody>
          <a:bodyPr wrap="square" rtlCol="0">
            <a:spAutoFit/>
          </a:bodyPr>
          <a:lstStyle/>
          <a:p>
            <a:pPr algn="ctr"/>
            <a:r>
              <a:rPr lang="en-US" altLang="zh-TW" sz="2400" dirty="0"/>
              <a:t>W</a:t>
            </a:r>
            <a:r>
              <a:rPr lang="en-US" altLang="zh-TW" sz="2400" baseline="30000" dirty="0"/>
              <a:t>i</a:t>
            </a:r>
            <a:endParaRPr lang="zh-TW" altLang="en-US" sz="2400" baseline="30000" dirty="0"/>
          </a:p>
        </p:txBody>
      </p:sp>
      <p:sp>
        <p:nvSpPr>
          <p:cNvPr id="28" name="文字方塊 38">
            <a:extLst>
              <a:ext uri="{FF2B5EF4-FFF2-40B4-BE49-F238E27FC236}">
                <a16:creationId xmlns:a16="http://schemas.microsoft.com/office/drawing/2014/main" id="{AD1FC8EA-F2FE-5214-A2D6-5E12E0D00E4F}"/>
              </a:ext>
            </a:extLst>
          </p:cNvPr>
          <p:cNvSpPr txBox="1"/>
          <p:nvPr/>
        </p:nvSpPr>
        <p:spPr>
          <a:xfrm>
            <a:off x="4612124" y="3674484"/>
            <a:ext cx="631215" cy="461665"/>
          </a:xfrm>
          <a:prstGeom prst="rect">
            <a:avLst/>
          </a:prstGeom>
          <a:noFill/>
        </p:spPr>
        <p:txBody>
          <a:bodyPr wrap="square" rtlCol="0">
            <a:spAutoFit/>
          </a:bodyPr>
          <a:lstStyle/>
          <a:p>
            <a:pPr algn="ctr"/>
            <a:r>
              <a:rPr lang="en-US" altLang="zh-TW" sz="2400" dirty="0"/>
              <a:t>W</a:t>
            </a:r>
            <a:r>
              <a:rPr lang="en-US" altLang="zh-TW" sz="2400" baseline="30000" dirty="0"/>
              <a:t>o</a:t>
            </a:r>
            <a:endParaRPr lang="zh-TW" altLang="en-US" sz="2400" baseline="30000" dirty="0"/>
          </a:p>
        </p:txBody>
      </p:sp>
      <p:sp>
        <p:nvSpPr>
          <p:cNvPr id="29" name="文字方塊 39">
            <a:extLst>
              <a:ext uri="{FF2B5EF4-FFF2-40B4-BE49-F238E27FC236}">
                <a16:creationId xmlns:a16="http://schemas.microsoft.com/office/drawing/2014/main" id="{AD6C3881-469E-0933-7DC0-1604A0FE1932}"/>
              </a:ext>
            </a:extLst>
          </p:cNvPr>
          <p:cNvSpPr txBox="1"/>
          <p:nvPr/>
        </p:nvSpPr>
        <p:spPr>
          <a:xfrm>
            <a:off x="4895859" y="4045815"/>
            <a:ext cx="890772" cy="523220"/>
          </a:xfrm>
          <a:prstGeom prst="rect">
            <a:avLst/>
          </a:prstGeom>
          <a:noFill/>
        </p:spPr>
        <p:txBody>
          <a:bodyPr wrap="square" rtlCol="0">
            <a:spAutoFit/>
          </a:bodyPr>
          <a:lstStyle/>
          <a:p>
            <a:pPr algn="ctr"/>
            <a:r>
              <a:rPr lang="en-US" altLang="zh-TW" sz="2800" dirty="0">
                <a:solidFill>
                  <a:srgbClr val="0000FF"/>
                </a:solidFill>
              </a:rPr>
              <a:t>……</a:t>
            </a:r>
            <a:endParaRPr lang="zh-TW" altLang="en-US" sz="2800" baseline="-25000" dirty="0">
              <a:solidFill>
                <a:srgbClr val="0000FF"/>
              </a:solidFill>
            </a:endParaRPr>
          </a:p>
        </p:txBody>
      </p:sp>
      <p:sp>
        <p:nvSpPr>
          <p:cNvPr id="30" name="矩形 40">
            <a:extLst>
              <a:ext uri="{FF2B5EF4-FFF2-40B4-BE49-F238E27FC236}">
                <a16:creationId xmlns:a16="http://schemas.microsoft.com/office/drawing/2014/main" id="{8022190A-8B96-84CA-4230-9EF2CF41879D}"/>
              </a:ext>
            </a:extLst>
          </p:cNvPr>
          <p:cNvSpPr/>
          <p:nvPr/>
        </p:nvSpPr>
        <p:spPr>
          <a:xfrm>
            <a:off x="6351590" y="5319245"/>
            <a:ext cx="1080000" cy="432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31" name="矩形 41">
            <a:extLst>
              <a:ext uri="{FF2B5EF4-FFF2-40B4-BE49-F238E27FC236}">
                <a16:creationId xmlns:a16="http://schemas.microsoft.com/office/drawing/2014/main" id="{D9F937E2-07AA-6A52-15E6-9B2B3E1196A8}"/>
              </a:ext>
            </a:extLst>
          </p:cNvPr>
          <p:cNvSpPr/>
          <p:nvPr/>
        </p:nvSpPr>
        <p:spPr>
          <a:xfrm>
            <a:off x="6370639" y="4205540"/>
            <a:ext cx="108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32" name="矩形 42">
            <a:extLst>
              <a:ext uri="{FF2B5EF4-FFF2-40B4-BE49-F238E27FC236}">
                <a16:creationId xmlns:a16="http://schemas.microsoft.com/office/drawing/2014/main" id="{899D100D-194D-1645-9802-21409AE9F0E2}"/>
              </a:ext>
            </a:extLst>
          </p:cNvPr>
          <p:cNvSpPr/>
          <p:nvPr/>
        </p:nvSpPr>
        <p:spPr>
          <a:xfrm>
            <a:off x="6393592" y="3084350"/>
            <a:ext cx="1080000" cy="4320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TW" altLang="en-US"/>
          </a:p>
        </p:txBody>
      </p:sp>
      <p:sp>
        <p:nvSpPr>
          <p:cNvPr id="33" name="矩形 43">
            <a:extLst>
              <a:ext uri="{FF2B5EF4-FFF2-40B4-BE49-F238E27FC236}">
                <a16:creationId xmlns:a16="http://schemas.microsoft.com/office/drawing/2014/main" id="{A77CA97B-71B1-34C3-F1B4-CDD56479C627}"/>
              </a:ext>
            </a:extLst>
          </p:cNvPr>
          <p:cNvSpPr/>
          <p:nvPr/>
        </p:nvSpPr>
        <p:spPr>
          <a:xfrm>
            <a:off x="8173726" y="5318522"/>
            <a:ext cx="1080000" cy="432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34" name="矩形 44">
            <a:extLst>
              <a:ext uri="{FF2B5EF4-FFF2-40B4-BE49-F238E27FC236}">
                <a16:creationId xmlns:a16="http://schemas.microsoft.com/office/drawing/2014/main" id="{BEE487DD-03FA-28F5-81FA-BB7292CA35E7}"/>
              </a:ext>
            </a:extLst>
          </p:cNvPr>
          <p:cNvSpPr/>
          <p:nvPr/>
        </p:nvSpPr>
        <p:spPr>
          <a:xfrm>
            <a:off x="8192775" y="4204817"/>
            <a:ext cx="108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35" name="矩形 45">
            <a:extLst>
              <a:ext uri="{FF2B5EF4-FFF2-40B4-BE49-F238E27FC236}">
                <a16:creationId xmlns:a16="http://schemas.microsoft.com/office/drawing/2014/main" id="{856CFB35-838F-876A-0BCA-78DB96EC1EBB}"/>
              </a:ext>
            </a:extLst>
          </p:cNvPr>
          <p:cNvSpPr/>
          <p:nvPr/>
        </p:nvSpPr>
        <p:spPr>
          <a:xfrm>
            <a:off x="8215728" y="3083627"/>
            <a:ext cx="1080000" cy="4320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TW" altLang="en-US"/>
          </a:p>
        </p:txBody>
      </p:sp>
      <p:sp>
        <p:nvSpPr>
          <p:cNvPr id="36" name="文字方塊 46">
            <a:extLst>
              <a:ext uri="{FF2B5EF4-FFF2-40B4-BE49-F238E27FC236}">
                <a16:creationId xmlns:a16="http://schemas.microsoft.com/office/drawing/2014/main" id="{70D3B6C5-93BA-AA8B-0A6B-87257542F1C3}"/>
              </a:ext>
            </a:extLst>
          </p:cNvPr>
          <p:cNvSpPr txBox="1"/>
          <p:nvPr/>
        </p:nvSpPr>
        <p:spPr>
          <a:xfrm>
            <a:off x="6456853" y="5319245"/>
            <a:ext cx="907572" cy="461665"/>
          </a:xfrm>
          <a:prstGeom prst="rect">
            <a:avLst/>
          </a:prstGeom>
          <a:noFill/>
        </p:spPr>
        <p:txBody>
          <a:bodyPr wrap="square" rtlCol="0">
            <a:spAutoFit/>
          </a:bodyPr>
          <a:lstStyle/>
          <a:p>
            <a:pPr algn="ctr"/>
            <a:r>
              <a:rPr lang="en-US" altLang="zh-TW" sz="2400" dirty="0" err="1"/>
              <a:t>x</a:t>
            </a:r>
            <a:r>
              <a:rPr lang="en-US" altLang="zh-TW" sz="2400" baseline="30000" dirty="0" err="1"/>
              <a:t>t</a:t>
            </a:r>
            <a:endParaRPr lang="zh-TW" altLang="en-US" sz="2400" baseline="30000" dirty="0"/>
          </a:p>
        </p:txBody>
      </p:sp>
      <p:sp>
        <p:nvSpPr>
          <p:cNvPr id="37" name="文字方塊 47">
            <a:extLst>
              <a:ext uri="{FF2B5EF4-FFF2-40B4-BE49-F238E27FC236}">
                <a16:creationId xmlns:a16="http://schemas.microsoft.com/office/drawing/2014/main" id="{5D151C7F-2EAF-3331-2758-694B503C4A40}"/>
              </a:ext>
            </a:extLst>
          </p:cNvPr>
          <p:cNvSpPr txBox="1"/>
          <p:nvPr/>
        </p:nvSpPr>
        <p:spPr>
          <a:xfrm>
            <a:off x="8301942" y="5308787"/>
            <a:ext cx="907572" cy="461665"/>
          </a:xfrm>
          <a:prstGeom prst="rect">
            <a:avLst/>
          </a:prstGeom>
          <a:noFill/>
        </p:spPr>
        <p:txBody>
          <a:bodyPr wrap="square" rtlCol="0">
            <a:spAutoFit/>
          </a:bodyPr>
          <a:lstStyle/>
          <a:p>
            <a:pPr algn="ctr"/>
            <a:r>
              <a:rPr lang="en-US" altLang="zh-TW" sz="2400" dirty="0"/>
              <a:t>x</a:t>
            </a:r>
            <a:r>
              <a:rPr lang="en-US" altLang="zh-TW" sz="2400" baseline="30000" dirty="0"/>
              <a:t>t+1</a:t>
            </a:r>
            <a:endParaRPr lang="zh-TW" altLang="en-US" sz="2400" baseline="30000" dirty="0"/>
          </a:p>
        </p:txBody>
      </p:sp>
      <p:sp>
        <p:nvSpPr>
          <p:cNvPr id="38" name="文字方塊 48">
            <a:extLst>
              <a:ext uri="{FF2B5EF4-FFF2-40B4-BE49-F238E27FC236}">
                <a16:creationId xmlns:a16="http://schemas.microsoft.com/office/drawing/2014/main" id="{6D6DFC30-342E-0897-BD79-FDABA67863B8}"/>
              </a:ext>
            </a:extLst>
          </p:cNvPr>
          <p:cNvSpPr txBox="1"/>
          <p:nvPr/>
        </p:nvSpPr>
        <p:spPr>
          <a:xfrm>
            <a:off x="6479806" y="2610774"/>
            <a:ext cx="907572" cy="461665"/>
          </a:xfrm>
          <a:prstGeom prst="rect">
            <a:avLst/>
          </a:prstGeom>
          <a:noFill/>
        </p:spPr>
        <p:txBody>
          <a:bodyPr wrap="square" rtlCol="0">
            <a:spAutoFit/>
          </a:bodyPr>
          <a:lstStyle/>
          <a:p>
            <a:pPr algn="ctr"/>
            <a:r>
              <a:rPr lang="en-US" altLang="zh-TW" sz="2400" dirty="0" err="1"/>
              <a:t>y</a:t>
            </a:r>
            <a:r>
              <a:rPr lang="en-US" altLang="zh-TW" sz="2400" baseline="30000" dirty="0" err="1"/>
              <a:t>t</a:t>
            </a:r>
            <a:endParaRPr lang="zh-TW" altLang="en-US" sz="2400" baseline="30000" dirty="0"/>
          </a:p>
        </p:txBody>
      </p:sp>
      <p:sp>
        <p:nvSpPr>
          <p:cNvPr id="39" name="文字方塊 49">
            <a:extLst>
              <a:ext uri="{FF2B5EF4-FFF2-40B4-BE49-F238E27FC236}">
                <a16:creationId xmlns:a16="http://schemas.microsoft.com/office/drawing/2014/main" id="{EE055A00-C3FE-99CC-14B5-55CDE2142EC3}"/>
              </a:ext>
            </a:extLst>
          </p:cNvPr>
          <p:cNvSpPr txBox="1"/>
          <p:nvPr/>
        </p:nvSpPr>
        <p:spPr>
          <a:xfrm>
            <a:off x="8301942" y="2641264"/>
            <a:ext cx="907572" cy="461665"/>
          </a:xfrm>
          <a:prstGeom prst="rect">
            <a:avLst/>
          </a:prstGeom>
          <a:noFill/>
        </p:spPr>
        <p:txBody>
          <a:bodyPr wrap="square" rtlCol="0">
            <a:spAutoFit/>
          </a:bodyPr>
          <a:lstStyle/>
          <a:p>
            <a:pPr algn="ctr"/>
            <a:r>
              <a:rPr lang="en-US" altLang="zh-TW" sz="2400" dirty="0"/>
              <a:t>y</a:t>
            </a:r>
            <a:r>
              <a:rPr lang="en-US" altLang="zh-TW" sz="2400" baseline="30000" dirty="0"/>
              <a:t>t+1</a:t>
            </a:r>
            <a:endParaRPr lang="zh-TW" altLang="en-US" sz="2400" baseline="30000" dirty="0"/>
          </a:p>
        </p:txBody>
      </p:sp>
      <p:sp>
        <p:nvSpPr>
          <p:cNvPr id="40" name="向上箭號 50">
            <a:extLst>
              <a:ext uri="{FF2B5EF4-FFF2-40B4-BE49-F238E27FC236}">
                <a16:creationId xmlns:a16="http://schemas.microsoft.com/office/drawing/2014/main" id="{97F61287-DC0A-5F05-C83B-89B1AA85D3D2}"/>
              </a:ext>
            </a:extLst>
          </p:cNvPr>
          <p:cNvSpPr/>
          <p:nvPr/>
        </p:nvSpPr>
        <p:spPr>
          <a:xfrm>
            <a:off x="6720708" y="4709193"/>
            <a:ext cx="386677" cy="579410"/>
          </a:xfrm>
          <a:prstGeom prst="up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TW" altLang="en-US"/>
          </a:p>
        </p:txBody>
      </p:sp>
      <p:sp>
        <p:nvSpPr>
          <p:cNvPr id="41" name="向上箭號 51">
            <a:extLst>
              <a:ext uri="{FF2B5EF4-FFF2-40B4-BE49-F238E27FC236}">
                <a16:creationId xmlns:a16="http://schemas.microsoft.com/office/drawing/2014/main" id="{C475EA33-2407-AAD7-28E8-9E67D9029DA0}"/>
              </a:ext>
            </a:extLst>
          </p:cNvPr>
          <p:cNvSpPr/>
          <p:nvPr/>
        </p:nvSpPr>
        <p:spPr>
          <a:xfrm>
            <a:off x="6720709" y="3565609"/>
            <a:ext cx="386677" cy="579410"/>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TW" altLang="en-US"/>
          </a:p>
        </p:txBody>
      </p:sp>
      <p:sp>
        <p:nvSpPr>
          <p:cNvPr id="42" name="向上箭號 52">
            <a:extLst>
              <a:ext uri="{FF2B5EF4-FFF2-40B4-BE49-F238E27FC236}">
                <a16:creationId xmlns:a16="http://schemas.microsoft.com/office/drawing/2014/main" id="{8B41951E-7B78-11EF-1D9D-51DFF7E28EC6}"/>
              </a:ext>
            </a:extLst>
          </p:cNvPr>
          <p:cNvSpPr/>
          <p:nvPr/>
        </p:nvSpPr>
        <p:spPr>
          <a:xfrm>
            <a:off x="8543769" y="4706319"/>
            <a:ext cx="386677" cy="579410"/>
          </a:xfrm>
          <a:prstGeom prst="up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TW" altLang="en-US"/>
          </a:p>
        </p:txBody>
      </p:sp>
      <p:sp>
        <p:nvSpPr>
          <p:cNvPr id="43" name="向上箭號 53">
            <a:extLst>
              <a:ext uri="{FF2B5EF4-FFF2-40B4-BE49-F238E27FC236}">
                <a16:creationId xmlns:a16="http://schemas.microsoft.com/office/drawing/2014/main" id="{839BB862-513E-C429-9DAB-CB4ED8AA35B1}"/>
              </a:ext>
            </a:extLst>
          </p:cNvPr>
          <p:cNvSpPr/>
          <p:nvPr/>
        </p:nvSpPr>
        <p:spPr>
          <a:xfrm>
            <a:off x="8543770" y="3562735"/>
            <a:ext cx="386677" cy="579410"/>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TW" altLang="en-US"/>
          </a:p>
        </p:txBody>
      </p:sp>
      <p:sp>
        <p:nvSpPr>
          <p:cNvPr id="44" name="向右箭號 54">
            <a:extLst>
              <a:ext uri="{FF2B5EF4-FFF2-40B4-BE49-F238E27FC236}">
                <a16:creationId xmlns:a16="http://schemas.microsoft.com/office/drawing/2014/main" id="{FF0F1E50-6BE7-5EAF-A663-366610B9C106}"/>
              </a:ext>
            </a:extLst>
          </p:cNvPr>
          <p:cNvSpPr/>
          <p:nvPr/>
        </p:nvSpPr>
        <p:spPr>
          <a:xfrm rot="3381697">
            <a:off x="7167335" y="3592191"/>
            <a:ext cx="1314360" cy="432067"/>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zh-TW" altLang="en-US"/>
          </a:p>
        </p:txBody>
      </p:sp>
      <p:sp>
        <p:nvSpPr>
          <p:cNvPr id="45" name="文字方塊 55">
            <a:extLst>
              <a:ext uri="{FF2B5EF4-FFF2-40B4-BE49-F238E27FC236}">
                <a16:creationId xmlns:a16="http://schemas.microsoft.com/office/drawing/2014/main" id="{44EBE16A-F104-5764-C582-A201A7B07C7B}"/>
              </a:ext>
            </a:extLst>
          </p:cNvPr>
          <p:cNvSpPr txBox="1"/>
          <p:nvPr/>
        </p:nvSpPr>
        <p:spPr>
          <a:xfrm>
            <a:off x="5632581" y="4053300"/>
            <a:ext cx="890772" cy="523220"/>
          </a:xfrm>
          <a:prstGeom prst="rect">
            <a:avLst/>
          </a:prstGeom>
          <a:noFill/>
        </p:spPr>
        <p:txBody>
          <a:bodyPr wrap="square" rtlCol="0">
            <a:spAutoFit/>
          </a:bodyPr>
          <a:lstStyle/>
          <a:p>
            <a:pPr algn="ctr"/>
            <a:r>
              <a:rPr lang="en-US" altLang="zh-TW" sz="2800" dirty="0">
                <a:solidFill>
                  <a:srgbClr val="0000FF"/>
                </a:solidFill>
              </a:rPr>
              <a:t>……</a:t>
            </a:r>
            <a:endParaRPr lang="zh-TW" altLang="en-US" sz="2800" baseline="-25000" dirty="0">
              <a:solidFill>
                <a:srgbClr val="0000FF"/>
              </a:solidFill>
            </a:endParaRPr>
          </a:p>
        </p:txBody>
      </p:sp>
      <p:sp>
        <p:nvSpPr>
          <p:cNvPr id="46" name="文字方塊 56">
            <a:extLst>
              <a:ext uri="{FF2B5EF4-FFF2-40B4-BE49-F238E27FC236}">
                <a16:creationId xmlns:a16="http://schemas.microsoft.com/office/drawing/2014/main" id="{B2E9ADD6-EB78-D282-2C1E-6BE416056796}"/>
              </a:ext>
            </a:extLst>
          </p:cNvPr>
          <p:cNvSpPr txBox="1"/>
          <p:nvPr/>
        </p:nvSpPr>
        <p:spPr>
          <a:xfrm>
            <a:off x="7710083" y="3394351"/>
            <a:ext cx="642010" cy="461665"/>
          </a:xfrm>
          <a:prstGeom prst="rect">
            <a:avLst/>
          </a:prstGeom>
          <a:noFill/>
        </p:spPr>
        <p:txBody>
          <a:bodyPr wrap="square" rtlCol="0">
            <a:spAutoFit/>
          </a:bodyPr>
          <a:lstStyle/>
          <a:p>
            <a:pPr algn="ctr"/>
            <a:r>
              <a:rPr lang="en-US" altLang="zh-TW" sz="2400" dirty="0" err="1"/>
              <a:t>W</a:t>
            </a:r>
            <a:r>
              <a:rPr lang="en-US" altLang="zh-TW" sz="2400" baseline="30000" dirty="0" err="1"/>
              <a:t>h</a:t>
            </a:r>
            <a:endParaRPr lang="zh-TW" altLang="en-US" sz="2400" baseline="30000" dirty="0"/>
          </a:p>
        </p:txBody>
      </p:sp>
      <p:sp>
        <p:nvSpPr>
          <p:cNvPr id="47" name="文字方塊 57">
            <a:extLst>
              <a:ext uri="{FF2B5EF4-FFF2-40B4-BE49-F238E27FC236}">
                <a16:creationId xmlns:a16="http://schemas.microsoft.com/office/drawing/2014/main" id="{937A78BF-9F8B-F5B2-22F9-87E022654C6E}"/>
              </a:ext>
            </a:extLst>
          </p:cNvPr>
          <p:cNvSpPr txBox="1"/>
          <p:nvPr/>
        </p:nvSpPr>
        <p:spPr>
          <a:xfrm>
            <a:off x="6923731" y="4838027"/>
            <a:ext cx="642010" cy="461665"/>
          </a:xfrm>
          <a:prstGeom prst="rect">
            <a:avLst/>
          </a:prstGeom>
          <a:noFill/>
        </p:spPr>
        <p:txBody>
          <a:bodyPr wrap="square" rtlCol="0">
            <a:spAutoFit/>
          </a:bodyPr>
          <a:lstStyle/>
          <a:p>
            <a:pPr algn="ctr"/>
            <a:r>
              <a:rPr lang="en-US" altLang="zh-TW" sz="2400" dirty="0"/>
              <a:t>W</a:t>
            </a:r>
            <a:r>
              <a:rPr lang="en-US" altLang="zh-TW" sz="2400" baseline="30000" dirty="0"/>
              <a:t>i</a:t>
            </a:r>
            <a:endParaRPr lang="zh-TW" altLang="en-US" sz="2400" baseline="30000" dirty="0"/>
          </a:p>
        </p:txBody>
      </p:sp>
      <p:sp>
        <p:nvSpPr>
          <p:cNvPr id="48" name="文字方塊 58">
            <a:extLst>
              <a:ext uri="{FF2B5EF4-FFF2-40B4-BE49-F238E27FC236}">
                <a16:creationId xmlns:a16="http://schemas.microsoft.com/office/drawing/2014/main" id="{7C5E6017-A701-64F6-475B-3E960C20492D}"/>
              </a:ext>
            </a:extLst>
          </p:cNvPr>
          <p:cNvSpPr txBox="1"/>
          <p:nvPr/>
        </p:nvSpPr>
        <p:spPr>
          <a:xfrm>
            <a:off x="6963742" y="3650875"/>
            <a:ext cx="631215" cy="461665"/>
          </a:xfrm>
          <a:prstGeom prst="rect">
            <a:avLst/>
          </a:prstGeom>
          <a:noFill/>
        </p:spPr>
        <p:txBody>
          <a:bodyPr wrap="square" rtlCol="0">
            <a:spAutoFit/>
          </a:bodyPr>
          <a:lstStyle/>
          <a:p>
            <a:pPr algn="ctr"/>
            <a:r>
              <a:rPr lang="en-US" altLang="zh-TW" sz="2400" dirty="0"/>
              <a:t>W</a:t>
            </a:r>
            <a:r>
              <a:rPr lang="en-US" altLang="zh-TW" sz="2400" baseline="30000" dirty="0"/>
              <a:t>o</a:t>
            </a:r>
            <a:endParaRPr lang="zh-TW" altLang="en-US" sz="2400" baseline="30000" dirty="0"/>
          </a:p>
        </p:txBody>
      </p:sp>
      <p:sp>
        <p:nvSpPr>
          <p:cNvPr id="49" name="文字方塊 59">
            <a:extLst>
              <a:ext uri="{FF2B5EF4-FFF2-40B4-BE49-F238E27FC236}">
                <a16:creationId xmlns:a16="http://schemas.microsoft.com/office/drawing/2014/main" id="{FDE545C9-CD07-3E81-D123-FC92FEDEE0BD}"/>
              </a:ext>
            </a:extLst>
          </p:cNvPr>
          <p:cNvSpPr txBox="1"/>
          <p:nvPr/>
        </p:nvSpPr>
        <p:spPr>
          <a:xfrm>
            <a:off x="8771903" y="4855929"/>
            <a:ext cx="642010" cy="461665"/>
          </a:xfrm>
          <a:prstGeom prst="rect">
            <a:avLst/>
          </a:prstGeom>
          <a:noFill/>
        </p:spPr>
        <p:txBody>
          <a:bodyPr wrap="square" rtlCol="0">
            <a:spAutoFit/>
          </a:bodyPr>
          <a:lstStyle/>
          <a:p>
            <a:pPr algn="ctr"/>
            <a:r>
              <a:rPr lang="en-US" altLang="zh-TW" sz="2400" dirty="0"/>
              <a:t>W</a:t>
            </a:r>
            <a:r>
              <a:rPr lang="en-US" altLang="zh-TW" sz="2400" baseline="30000" dirty="0"/>
              <a:t>i</a:t>
            </a:r>
            <a:endParaRPr lang="zh-TW" altLang="en-US" sz="2400" baseline="30000" dirty="0"/>
          </a:p>
        </p:txBody>
      </p:sp>
      <p:sp>
        <p:nvSpPr>
          <p:cNvPr id="50" name="文字方塊 60">
            <a:extLst>
              <a:ext uri="{FF2B5EF4-FFF2-40B4-BE49-F238E27FC236}">
                <a16:creationId xmlns:a16="http://schemas.microsoft.com/office/drawing/2014/main" id="{2708BA64-7170-CED7-0E73-BB7A66E4422A}"/>
              </a:ext>
            </a:extLst>
          </p:cNvPr>
          <p:cNvSpPr txBox="1"/>
          <p:nvPr/>
        </p:nvSpPr>
        <p:spPr>
          <a:xfrm>
            <a:off x="8811914" y="3668777"/>
            <a:ext cx="631215" cy="461665"/>
          </a:xfrm>
          <a:prstGeom prst="rect">
            <a:avLst/>
          </a:prstGeom>
          <a:noFill/>
        </p:spPr>
        <p:txBody>
          <a:bodyPr wrap="square" rtlCol="0">
            <a:spAutoFit/>
          </a:bodyPr>
          <a:lstStyle/>
          <a:p>
            <a:pPr algn="ctr"/>
            <a:r>
              <a:rPr lang="en-US" altLang="zh-TW" sz="2400" dirty="0"/>
              <a:t>W</a:t>
            </a:r>
            <a:r>
              <a:rPr lang="en-US" altLang="zh-TW" sz="2400" baseline="30000" dirty="0"/>
              <a:t>o</a:t>
            </a:r>
            <a:endParaRPr lang="zh-TW" altLang="en-US" sz="2400" baseline="30000" dirty="0"/>
          </a:p>
        </p:txBody>
      </p:sp>
      <p:sp>
        <p:nvSpPr>
          <p:cNvPr id="51" name="文字方塊 61">
            <a:extLst>
              <a:ext uri="{FF2B5EF4-FFF2-40B4-BE49-F238E27FC236}">
                <a16:creationId xmlns:a16="http://schemas.microsoft.com/office/drawing/2014/main" id="{4B3E32F9-FD27-8BC2-754D-147C7553DA5E}"/>
              </a:ext>
            </a:extLst>
          </p:cNvPr>
          <p:cNvSpPr txBox="1"/>
          <p:nvPr/>
        </p:nvSpPr>
        <p:spPr>
          <a:xfrm>
            <a:off x="9095649" y="4040108"/>
            <a:ext cx="890772" cy="523220"/>
          </a:xfrm>
          <a:prstGeom prst="rect">
            <a:avLst/>
          </a:prstGeom>
          <a:noFill/>
        </p:spPr>
        <p:txBody>
          <a:bodyPr wrap="square" rtlCol="0">
            <a:spAutoFit/>
          </a:bodyPr>
          <a:lstStyle/>
          <a:p>
            <a:pPr algn="ctr"/>
            <a:r>
              <a:rPr lang="en-US" altLang="zh-TW" sz="2800" dirty="0">
                <a:solidFill>
                  <a:srgbClr val="0000FF"/>
                </a:solidFill>
              </a:rPr>
              <a:t>……</a:t>
            </a:r>
            <a:endParaRPr lang="zh-TW" altLang="en-US" sz="2800" baseline="-25000" dirty="0">
              <a:solidFill>
                <a:srgbClr val="0000FF"/>
              </a:solidFill>
            </a:endParaRPr>
          </a:p>
        </p:txBody>
      </p:sp>
      <p:sp>
        <p:nvSpPr>
          <p:cNvPr id="52" name="文字方塊 62">
            <a:extLst>
              <a:ext uri="{FF2B5EF4-FFF2-40B4-BE49-F238E27FC236}">
                <a16:creationId xmlns:a16="http://schemas.microsoft.com/office/drawing/2014/main" id="{4BD12BB2-0B36-C25A-3F2A-A6694282FEAC}"/>
              </a:ext>
            </a:extLst>
          </p:cNvPr>
          <p:cNvSpPr txBox="1"/>
          <p:nvPr/>
        </p:nvSpPr>
        <p:spPr>
          <a:xfrm>
            <a:off x="2210978" y="2075304"/>
            <a:ext cx="2959603" cy="523220"/>
          </a:xfrm>
          <a:prstGeom prst="rect">
            <a:avLst/>
          </a:prstGeom>
          <a:noFill/>
        </p:spPr>
        <p:txBody>
          <a:bodyPr wrap="square" rtlCol="0">
            <a:spAutoFit/>
          </a:bodyPr>
          <a:lstStyle/>
          <a:p>
            <a:pPr algn="ctr"/>
            <a:r>
              <a:rPr lang="en-US" altLang="zh-TW" sz="2800" b="1" i="1" u="sng" dirty="0"/>
              <a:t>Elman Network</a:t>
            </a:r>
            <a:endParaRPr lang="zh-TW" altLang="en-US" sz="2800" b="1" i="1" u="sng" dirty="0"/>
          </a:p>
        </p:txBody>
      </p:sp>
      <p:sp>
        <p:nvSpPr>
          <p:cNvPr id="53" name="文字方塊 63">
            <a:extLst>
              <a:ext uri="{FF2B5EF4-FFF2-40B4-BE49-F238E27FC236}">
                <a16:creationId xmlns:a16="http://schemas.microsoft.com/office/drawing/2014/main" id="{CD2CFEDB-A6C4-FB7B-3A8C-3B09B4C1204B}"/>
              </a:ext>
            </a:extLst>
          </p:cNvPr>
          <p:cNvSpPr txBox="1"/>
          <p:nvPr/>
        </p:nvSpPr>
        <p:spPr>
          <a:xfrm>
            <a:off x="6363699" y="2038835"/>
            <a:ext cx="2959603" cy="523220"/>
          </a:xfrm>
          <a:prstGeom prst="rect">
            <a:avLst/>
          </a:prstGeom>
          <a:noFill/>
        </p:spPr>
        <p:txBody>
          <a:bodyPr wrap="square" rtlCol="0">
            <a:spAutoFit/>
          </a:bodyPr>
          <a:lstStyle/>
          <a:p>
            <a:pPr algn="ctr"/>
            <a:r>
              <a:rPr lang="en-US" altLang="zh-TW" sz="2800" b="1" i="1" u="sng" dirty="0"/>
              <a:t>Jordan Network</a:t>
            </a:r>
            <a:endParaRPr lang="zh-TW" altLang="en-US" sz="2800" b="1" i="1" u="sng" dirty="0"/>
          </a:p>
        </p:txBody>
      </p:sp>
      <p:sp>
        <p:nvSpPr>
          <p:cNvPr id="3" name="灯片编号占位符 2">
            <a:extLst>
              <a:ext uri="{FF2B5EF4-FFF2-40B4-BE49-F238E27FC236}">
                <a16:creationId xmlns:a16="http://schemas.microsoft.com/office/drawing/2014/main" id="{BD773497-14BA-4834-9DF1-33D88F3C7916}"/>
              </a:ext>
            </a:extLst>
          </p:cNvPr>
          <p:cNvSpPr>
            <a:spLocks noGrp="1"/>
          </p:cNvSpPr>
          <p:nvPr>
            <p:ph type="sldNum" sz="quarter" idx="14"/>
          </p:nvPr>
        </p:nvSpPr>
        <p:spPr/>
        <p:txBody>
          <a:bodyPr/>
          <a:lstStyle/>
          <a:p>
            <a:fld id="{AF69888C-E133-43D9-A638-B5C95925B91C}" type="slidenum">
              <a:rPr lang="zh-CN" altLang="en-US" smtClean="0"/>
              <a:t>18</a:t>
            </a:fld>
            <a:endParaRPr lang="zh-CN" altLang="en-US" dirty="0"/>
          </a:p>
        </p:txBody>
      </p:sp>
    </p:spTree>
    <p:extLst>
      <p:ext uri="{BB962C8B-B14F-4D97-AF65-F5344CB8AC3E}">
        <p14:creationId xmlns:p14="http://schemas.microsoft.com/office/powerpoint/2010/main" val="178819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2"/>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5"/>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7"/>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9"/>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0"/>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2"/>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43"/>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4"/>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45"/>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46"/>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47"/>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48"/>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49"/>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50"/>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51"/>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1" grpId="0" animBg="1"/>
      <p:bldP spid="12" grpId="0" animBg="1"/>
      <p:bldP spid="13" grpId="0" animBg="1"/>
      <p:bldP spid="14" grpId="0"/>
      <p:bldP spid="15" grpId="0"/>
      <p:bldP spid="16" grpId="0"/>
      <p:bldP spid="17" grpId="0"/>
      <p:bldP spid="18" grpId="0" animBg="1"/>
      <p:bldP spid="19" grpId="0" animBg="1"/>
      <p:bldP spid="20" grpId="0" animBg="1"/>
      <p:bldP spid="21" grpId="0" animBg="1"/>
      <p:bldP spid="22" grpId="0" animBg="1"/>
      <p:bldP spid="23" grpId="0"/>
      <p:bldP spid="24" grpId="0"/>
      <p:bldP spid="25" grpId="0"/>
      <p:bldP spid="26" grpId="0"/>
      <p:bldP spid="27" grpId="0"/>
      <p:bldP spid="28" grpId="0"/>
      <p:bldP spid="29" grpId="0"/>
      <p:bldP spid="30" grpId="0" animBg="1"/>
      <p:bldP spid="31" grpId="0" animBg="1"/>
      <p:bldP spid="32" grpId="0" animBg="1"/>
      <p:bldP spid="33" grpId="0" animBg="1"/>
      <p:bldP spid="34" grpId="0" animBg="1"/>
      <p:bldP spid="35" grpId="0" animBg="1"/>
      <p:bldP spid="36" grpId="0"/>
      <p:bldP spid="37" grpId="0"/>
      <p:bldP spid="38" grpId="0"/>
      <p:bldP spid="39" grpId="0"/>
      <p:bldP spid="40" grpId="0" animBg="1"/>
      <p:bldP spid="41" grpId="0" animBg="1"/>
      <p:bldP spid="42" grpId="0" animBg="1"/>
      <p:bldP spid="43" grpId="0" animBg="1"/>
      <p:bldP spid="44" grpId="0" animBg="1"/>
      <p:bldP spid="45" grpId="0"/>
      <p:bldP spid="46" grpId="0"/>
      <p:bldP spid="47" grpId="0"/>
      <p:bldP spid="48" grpId="0"/>
      <p:bldP spid="49" grpId="0"/>
      <p:bldP spid="50" grpId="0"/>
      <p:bldP spid="51" grpId="0"/>
      <p:bldP spid="52" grpId="0"/>
      <p:bldP spid="5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zh-CN" altLang="en-US" dirty="0"/>
              <a:t>循环神经网络的结构</a:t>
            </a:r>
          </a:p>
        </p:txBody>
      </p:sp>
      <p:sp>
        <p:nvSpPr>
          <p:cNvPr id="2" name="TextBox 1">
            <a:extLst>
              <a:ext uri="{FF2B5EF4-FFF2-40B4-BE49-F238E27FC236}">
                <a16:creationId xmlns:a16="http://schemas.microsoft.com/office/drawing/2014/main" id="{6B4B2227-CF16-844E-86FA-F9D7AFC4B6D2}"/>
              </a:ext>
            </a:extLst>
          </p:cNvPr>
          <p:cNvSpPr txBox="1"/>
          <p:nvPr/>
        </p:nvSpPr>
        <p:spPr>
          <a:xfrm>
            <a:off x="660400" y="716059"/>
            <a:ext cx="10858500" cy="1134349"/>
          </a:xfrm>
          <a:prstGeom prst="rect">
            <a:avLst/>
          </a:prstGeom>
          <a:noFill/>
        </p:spPr>
        <p:txBody>
          <a:bodyPr wrap="square" rtlCol="0">
            <a:spAutoFit/>
          </a:bodyPr>
          <a:lstStyle/>
          <a:p>
            <a:pPr>
              <a:lnSpc>
                <a:spcPct val="150000"/>
              </a:lnSpc>
            </a:pPr>
            <a:r>
              <a:rPr lang="zh-CN" altLang="en-CN" sz="2400" dirty="0"/>
              <a:t>前面</a:t>
            </a:r>
            <a:r>
              <a:rPr lang="zh-CN" altLang="en-US" sz="2400" dirty="0"/>
              <a:t>我们介绍的</a:t>
            </a:r>
            <a:r>
              <a:rPr lang="en-US" altLang="zh-CN" sz="2400" dirty="0"/>
              <a:t>RNN</a:t>
            </a:r>
            <a:r>
              <a:rPr lang="zh-CN" altLang="en-US" sz="2400" dirty="0"/>
              <a:t>也叫</a:t>
            </a:r>
            <a:r>
              <a:rPr lang="en-US" altLang="zh-CN" sz="2400" dirty="0"/>
              <a:t>Elman</a:t>
            </a:r>
            <a:r>
              <a:rPr lang="zh-CN" altLang="en-US" sz="2400" dirty="0"/>
              <a:t> </a:t>
            </a:r>
            <a:r>
              <a:rPr lang="en-US" altLang="zh-CN" sz="2400" dirty="0"/>
              <a:t>network</a:t>
            </a:r>
            <a:r>
              <a:rPr lang="zh-CN" altLang="en-US" sz="2400" dirty="0"/>
              <a:t>，</a:t>
            </a:r>
            <a:r>
              <a:rPr lang="en-US" sz="2400" dirty="0"/>
              <a:t>RNN</a:t>
            </a:r>
            <a:r>
              <a:rPr lang="zh-CN" altLang="en-US" sz="2400" dirty="0"/>
              <a:t>还有其他几种不同的结构类型，如</a:t>
            </a:r>
            <a:r>
              <a:rPr lang="en-CN" altLang="zh-CN" sz="2400" dirty="0"/>
              <a:t>Bidirectional</a:t>
            </a:r>
            <a:r>
              <a:rPr lang="zh-CN" altLang="en-US" sz="2400" dirty="0"/>
              <a:t> </a:t>
            </a:r>
            <a:r>
              <a:rPr lang="en-US" altLang="zh-CN" sz="2400" dirty="0"/>
              <a:t>RNN</a:t>
            </a:r>
            <a:r>
              <a:rPr lang="zh-CN" altLang="en-US" sz="2400" dirty="0"/>
              <a:t>：</a:t>
            </a:r>
            <a:endParaRPr lang="en-CN" sz="2400" dirty="0">
              <a:latin typeface="+mn-ea"/>
            </a:endParaRPr>
          </a:p>
        </p:txBody>
      </p:sp>
      <p:sp>
        <p:nvSpPr>
          <p:cNvPr id="3" name="矩形 44">
            <a:extLst>
              <a:ext uri="{FF2B5EF4-FFF2-40B4-BE49-F238E27FC236}">
                <a16:creationId xmlns:a16="http://schemas.microsoft.com/office/drawing/2014/main" id="{01C62BB5-FA9E-585B-F89B-12BA95EA4BA2}"/>
              </a:ext>
            </a:extLst>
          </p:cNvPr>
          <p:cNvSpPr/>
          <p:nvPr/>
        </p:nvSpPr>
        <p:spPr>
          <a:xfrm rot="5400000" flipH="1" flipV="1">
            <a:off x="4053178" y="3929473"/>
            <a:ext cx="1057792" cy="36111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TW" altLang="en-US"/>
          </a:p>
        </p:txBody>
      </p:sp>
      <p:sp>
        <p:nvSpPr>
          <p:cNvPr id="8" name="矩形 54">
            <a:extLst>
              <a:ext uri="{FF2B5EF4-FFF2-40B4-BE49-F238E27FC236}">
                <a16:creationId xmlns:a16="http://schemas.microsoft.com/office/drawing/2014/main" id="{3B3E864F-8A6E-7252-43C2-9B37C132FB02}"/>
              </a:ext>
            </a:extLst>
          </p:cNvPr>
          <p:cNvSpPr/>
          <p:nvPr/>
        </p:nvSpPr>
        <p:spPr>
          <a:xfrm rot="5400000" flipH="1" flipV="1">
            <a:off x="6297275" y="3952869"/>
            <a:ext cx="1057792" cy="36111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TW" altLang="en-US"/>
          </a:p>
        </p:txBody>
      </p:sp>
      <p:sp>
        <p:nvSpPr>
          <p:cNvPr id="9" name="矩形 57">
            <a:extLst>
              <a:ext uri="{FF2B5EF4-FFF2-40B4-BE49-F238E27FC236}">
                <a16:creationId xmlns:a16="http://schemas.microsoft.com/office/drawing/2014/main" id="{22565D0C-BEAE-722E-E3A9-36AFA3D1CE6B}"/>
              </a:ext>
            </a:extLst>
          </p:cNvPr>
          <p:cNvSpPr/>
          <p:nvPr/>
        </p:nvSpPr>
        <p:spPr>
          <a:xfrm rot="5400000" flipH="1" flipV="1">
            <a:off x="8568899" y="3927662"/>
            <a:ext cx="1057792" cy="36111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TW" altLang="en-US"/>
          </a:p>
        </p:txBody>
      </p:sp>
      <p:sp>
        <p:nvSpPr>
          <p:cNvPr id="10" name="文字方塊 3">
            <a:extLst>
              <a:ext uri="{FF2B5EF4-FFF2-40B4-BE49-F238E27FC236}">
                <a16:creationId xmlns:a16="http://schemas.microsoft.com/office/drawing/2014/main" id="{7A10D289-8CF3-515B-1854-D3CD4B12EE53}"/>
              </a:ext>
            </a:extLst>
          </p:cNvPr>
          <p:cNvSpPr txBox="1"/>
          <p:nvPr/>
        </p:nvSpPr>
        <p:spPr>
          <a:xfrm>
            <a:off x="6454937" y="3864058"/>
            <a:ext cx="907572" cy="461665"/>
          </a:xfrm>
          <a:prstGeom prst="rect">
            <a:avLst/>
          </a:prstGeom>
          <a:noFill/>
        </p:spPr>
        <p:txBody>
          <a:bodyPr wrap="square" rtlCol="0">
            <a:spAutoFit/>
          </a:bodyPr>
          <a:lstStyle/>
          <a:p>
            <a:pPr algn="ctr"/>
            <a:r>
              <a:rPr lang="en-US" altLang="zh-TW" sz="2400" dirty="0"/>
              <a:t>y</a:t>
            </a:r>
            <a:r>
              <a:rPr lang="en-US" altLang="zh-TW" sz="2400" baseline="30000" dirty="0"/>
              <a:t>t+1</a:t>
            </a:r>
            <a:endParaRPr lang="zh-TW" altLang="en-US" sz="2400" baseline="30000" dirty="0"/>
          </a:p>
        </p:txBody>
      </p:sp>
      <p:grpSp>
        <p:nvGrpSpPr>
          <p:cNvPr id="54" name="群組 7">
            <a:extLst>
              <a:ext uri="{FF2B5EF4-FFF2-40B4-BE49-F238E27FC236}">
                <a16:creationId xmlns:a16="http://schemas.microsoft.com/office/drawing/2014/main" id="{D1D0F40B-2811-E103-6408-E659582B46DE}"/>
              </a:ext>
            </a:extLst>
          </p:cNvPr>
          <p:cNvGrpSpPr/>
          <p:nvPr/>
        </p:nvGrpSpPr>
        <p:grpSpPr>
          <a:xfrm>
            <a:off x="1531484" y="4771464"/>
            <a:ext cx="9161758" cy="1358775"/>
            <a:chOff x="-79576" y="5208739"/>
            <a:chExt cx="9161758" cy="1358775"/>
          </a:xfrm>
        </p:grpSpPr>
        <p:sp>
          <p:nvSpPr>
            <p:cNvPr id="55" name="矩形 8">
              <a:extLst>
                <a:ext uri="{FF2B5EF4-FFF2-40B4-BE49-F238E27FC236}">
                  <a16:creationId xmlns:a16="http://schemas.microsoft.com/office/drawing/2014/main" id="{210DD6FD-F9D9-79A7-85A6-37A805A3D2D1}"/>
                </a:ext>
              </a:extLst>
            </p:cNvPr>
            <p:cNvSpPr/>
            <p:nvPr/>
          </p:nvSpPr>
          <p:spPr>
            <a:xfrm>
              <a:off x="1702360" y="6201250"/>
              <a:ext cx="1080000" cy="360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56" name="矩形 9">
              <a:extLst>
                <a:ext uri="{FF2B5EF4-FFF2-40B4-BE49-F238E27FC236}">
                  <a16:creationId xmlns:a16="http://schemas.microsoft.com/office/drawing/2014/main" id="{5415D087-613C-D88D-A5D3-8FBEFCB14AC8}"/>
                </a:ext>
              </a:extLst>
            </p:cNvPr>
            <p:cNvSpPr/>
            <p:nvPr/>
          </p:nvSpPr>
          <p:spPr>
            <a:xfrm>
              <a:off x="1723870" y="5356910"/>
              <a:ext cx="1080000" cy="360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57" name="矩形 10">
              <a:extLst>
                <a:ext uri="{FF2B5EF4-FFF2-40B4-BE49-F238E27FC236}">
                  <a16:creationId xmlns:a16="http://schemas.microsoft.com/office/drawing/2014/main" id="{8A11AE18-6A57-961D-C6AB-B2C085BFF08D}"/>
                </a:ext>
              </a:extLst>
            </p:cNvPr>
            <p:cNvSpPr/>
            <p:nvPr/>
          </p:nvSpPr>
          <p:spPr>
            <a:xfrm>
              <a:off x="3985589" y="6207514"/>
              <a:ext cx="1080000" cy="360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58" name="矩形 11">
              <a:extLst>
                <a:ext uri="{FF2B5EF4-FFF2-40B4-BE49-F238E27FC236}">
                  <a16:creationId xmlns:a16="http://schemas.microsoft.com/office/drawing/2014/main" id="{0A187F6B-0FDC-89AC-1F05-ED7C50C65C4A}"/>
                </a:ext>
              </a:extLst>
            </p:cNvPr>
            <p:cNvSpPr/>
            <p:nvPr/>
          </p:nvSpPr>
          <p:spPr>
            <a:xfrm>
              <a:off x="3969014" y="5356910"/>
              <a:ext cx="1080000" cy="360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59" name="向上箭號 12">
              <a:extLst>
                <a:ext uri="{FF2B5EF4-FFF2-40B4-BE49-F238E27FC236}">
                  <a16:creationId xmlns:a16="http://schemas.microsoft.com/office/drawing/2014/main" id="{1514FF82-8673-9956-E17E-4850A1C49B3D}"/>
                </a:ext>
              </a:extLst>
            </p:cNvPr>
            <p:cNvSpPr/>
            <p:nvPr/>
          </p:nvSpPr>
          <p:spPr>
            <a:xfrm>
              <a:off x="2049022" y="5758583"/>
              <a:ext cx="386677" cy="432000"/>
            </a:xfrm>
            <a:prstGeom prst="up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TW" altLang="en-US"/>
            </a:p>
          </p:txBody>
        </p:sp>
        <p:sp>
          <p:nvSpPr>
            <p:cNvPr id="60" name="向上箭號 13">
              <a:extLst>
                <a:ext uri="{FF2B5EF4-FFF2-40B4-BE49-F238E27FC236}">
                  <a16:creationId xmlns:a16="http://schemas.microsoft.com/office/drawing/2014/main" id="{466EFACD-E04D-1F11-8B15-9729B7889DBA}"/>
                </a:ext>
              </a:extLst>
            </p:cNvPr>
            <p:cNvSpPr/>
            <p:nvPr/>
          </p:nvSpPr>
          <p:spPr>
            <a:xfrm>
              <a:off x="4320008" y="5763162"/>
              <a:ext cx="386677" cy="432000"/>
            </a:xfrm>
            <a:prstGeom prst="up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TW" altLang="en-US"/>
            </a:p>
          </p:txBody>
        </p:sp>
        <p:sp>
          <p:nvSpPr>
            <p:cNvPr id="61" name="向右箭號 14">
              <a:extLst>
                <a:ext uri="{FF2B5EF4-FFF2-40B4-BE49-F238E27FC236}">
                  <a16:creationId xmlns:a16="http://schemas.microsoft.com/office/drawing/2014/main" id="{D1A340D2-EADB-3D21-D1D9-F1D02F1E14BB}"/>
                </a:ext>
              </a:extLst>
            </p:cNvPr>
            <p:cNvSpPr/>
            <p:nvPr/>
          </p:nvSpPr>
          <p:spPr>
            <a:xfrm>
              <a:off x="736084" y="5350776"/>
              <a:ext cx="900000" cy="432067"/>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zh-TW" altLang="en-US"/>
            </a:p>
          </p:txBody>
        </p:sp>
        <p:sp>
          <p:nvSpPr>
            <p:cNvPr id="62" name="向右箭號 15">
              <a:extLst>
                <a:ext uri="{FF2B5EF4-FFF2-40B4-BE49-F238E27FC236}">
                  <a16:creationId xmlns:a16="http://schemas.microsoft.com/office/drawing/2014/main" id="{22E74DE9-85E9-AE96-687C-59633F3D0B61}"/>
                </a:ext>
              </a:extLst>
            </p:cNvPr>
            <p:cNvSpPr/>
            <p:nvPr/>
          </p:nvSpPr>
          <p:spPr>
            <a:xfrm>
              <a:off x="2963677" y="5356875"/>
              <a:ext cx="900000" cy="432067"/>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zh-TW" altLang="en-US"/>
            </a:p>
          </p:txBody>
        </p:sp>
        <p:sp>
          <p:nvSpPr>
            <p:cNvPr id="63" name="文字方塊 16">
              <a:extLst>
                <a:ext uri="{FF2B5EF4-FFF2-40B4-BE49-F238E27FC236}">
                  <a16:creationId xmlns:a16="http://schemas.microsoft.com/office/drawing/2014/main" id="{D41AA363-3E18-AE07-E516-D731AE00F2B2}"/>
                </a:ext>
              </a:extLst>
            </p:cNvPr>
            <p:cNvSpPr txBox="1"/>
            <p:nvPr/>
          </p:nvSpPr>
          <p:spPr>
            <a:xfrm>
              <a:off x="-79576" y="5239981"/>
              <a:ext cx="890772" cy="523220"/>
            </a:xfrm>
            <a:prstGeom prst="rect">
              <a:avLst/>
            </a:prstGeom>
            <a:noFill/>
          </p:spPr>
          <p:txBody>
            <a:bodyPr wrap="square" rtlCol="0">
              <a:spAutoFit/>
            </a:bodyPr>
            <a:lstStyle/>
            <a:p>
              <a:pPr algn="ctr"/>
              <a:r>
                <a:rPr lang="en-US" altLang="zh-TW" sz="2800" dirty="0">
                  <a:solidFill>
                    <a:srgbClr val="0000FF"/>
                  </a:solidFill>
                </a:rPr>
                <a:t>……</a:t>
              </a:r>
              <a:endParaRPr lang="zh-TW" altLang="en-US" sz="2800" baseline="-25000" dirty="0">
                <a:solidFill>
                  <a:srgbClr val="0000FF"/>
                </a:solidFill>
              </a:endParaRPr>
            </a:p>
          </p:txBody>
        </p:sp>
        <p:sp>
          <p:nvSpPr>
            <p:cNvPr id="64" name="文字方塊 17">
              <a:extLst>
                <a:ext uri="{FF2B5EF4-FFF2-40B4-BE49-F238E27FC236}">
                  <a16:creationId xmlns:a16="http://schemas.microsoft.com/office/drawing/2014/main" id="{4B339296-1E51-5561-84E0-E33FEF97AB3B}"/>
                </a:ext>
              </a:extLst>
            </p:cNvPr>
            <p:cNvSpPr txBox="1"/>
            <p:nvPr/>
          </p:nvSpPr>
          <p:spPr>
            <a:xfrm>
              <a:off x="8191410" y="5208739"/>
              <a:ext cx="890772" cy="523220"/>
            </a:xfrm>
            <a:prstGeom prst="rect">
              <a:avLst/>
            </a:prstGeom>
            <a:noFill/>
          </p:spPr>
          <p:txBody>
            <a:bodyPr wrap="square" rtlCol="0">
              <a:spAutoFit/>
            </a:bodyPr>
            <a:lstStyle/>
            <a:p>
              <a:pPr algn="ctr"/>
              <a:r>
                <a:rPr lang="en-US" altLang="zh-TW" sz="2800" dirty="0">
                  <a:solidFill>
                    <a:srgbClr val="0000FF"/>
                  </a:solidFill>
                </a:rPr>
                <a:t>……</a:t>
              </a:r>
              <a:endParaRPr lang="zh-TW" altLang="en-US" sz="2800" baseline="-25000" dirty="0">
                <a:solidFill>
                  <a:srgbClr val="0000FF"/>
                </a:solidFill>
              </a:endParaRPr>
            </a:p>
          </p:txBody>
        </p:sp>
        <p:sp>
          <p:nvSpPr>
            <p:cNvPr id="65" name="矩形 18">
              <a:extLst>
                <a:ext uri="{FF2B5EF4-FFF2-40B4-BE49-F238E27FC236}">
                  <a16:creationId xmlns:a16="http://schemas.microsoft.com/office/drawing/2014/main" id="{12D0C451-6B4A-7FF3-7B40-4D7E90EB42D4}"/>
                </a:ext>
              </a:extLst>
            </p:cNvPr>
            <p:cNvSpPr/>
            <p:nvPr/>
          </p:nvSpPr>
          <p:spPr>
            <a:xfrm>
              <a:off x="6249783" y="6207514"/>
              <a:ext cx="1080000" cy="360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66" name="矩形 19">
              <a:extLst>
                <a:ext uri="{FF2B5EF4-FFF2-40B4-BE49-F238E27FC236}">
                  <a16:creationId xmlns:a16="http://schemas.microsoft.com/office/drawing/2014/main" id="{EDC8790D-C9EF-4E57-1E18-4E2B2432F663}"/>
                </a:ext>
              </a:extLst>
            </p:cNvPr>
            <p:cNvSpPr/>
            <p:nvPr/>
          </p:nvSpPr>
          <p:spPr>
            <a:xfrm>
              <a:off x="6233208" y="5356910"/>
              <a:ext cx="1080000" cy="360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67" name="向上箭號 20">
              <a:extLst>
                <a:ext uri="{FF2B5EF4-FFF2-40B4-BE49-F238E27FC236}">
                  <a16:creationId xmlns:a16="http://schemas.microsoft.com/office/drawing/2014/main" id="{641ADDF5-3BB9-5AB7-0605-D0E09DFE1F2E}"/>
                </a:ext>
              </a:extLst>
            </p:cNvPr>
            <p:cNvSpPr/>
            <p:nvPr/>
          </p:nvSpPr>
          <p:spPr>
            <a:xfrm>
              <a:off x="6584202" y="5763162"/>
              <a:ext cx="386677" cy="432000"/>
            </a:xfrm>
            <a:prstGeom prst="up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TW" altLang="en-US"/>
            </a:p>
          </p:txBody>
        </p:sp>
        <p:sp>
          <p:nvSpPr>
            <p:cNvPr id="68" name="向右箭號 21">
              <a:extLst>
                <a:ext uri="{FF2B5EF4-FFF2-40B4-BE49-F238E27FC236}">
                  <a16:creationId xmlns:a16="http://schemas.microsoft.com/office/drawing/2014/main" id="{697BF751-8C0C-6B6C-6B04-AAA0B9F5A166}"/>
                </a:ext>
              </a:extLst>
            </p:cNvPr>
            <p:cNvSpPr/>
            <p:nvPr/>
          </p:nvSpPr>
          <p:spPr>
            <a:xfrm>
              <a:off x="5227871" y="5356875"/>
              <a:ext cx="900000" cy="432067"/>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zh-TW" altLang="en-US"/>
            </a:p>
          </p:txBody>
        </p:sp>
        <p:sp>
          <p:nvSpPr>
            <p:cNvPr id="69" name="向右箭號 22">
              <a:extLst>
                <a:ext uri="{FF2B5EF4-FFF2-40B4-BE49-F238E27FC236}">
                  <a16:creationId xmlns:a16="http://schemas.microsoft.com/office/drawing/2014/main" id="{661235E5-D660-AB34-94D9-ABFA979C277A}"/>
                </a:ext>
              </a:extLst>
            </p:cNvPr>
            <p:cNvSpPr/>
            <p:nvPr/>
          </p:nvSpPr>
          <p:spPr>
            <a:xfrm>
              <a:off x="7368334" y="5350776"/>
              <a:ext cx="900000" cy="432067"/>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zh-TW" altLang="en-US"/>
            </a:p>
          </p:txBody>
        </p:sp>
      </p:grpSp>
      <p:grpSp>
        <p:nvGrpSpPr>
          <p:cNvPr id="70" name="群組 23">
            <a:extLst>
              <a:ext uri="{FF2B5EF4-FFF2-40B4-BE49-F238E27FC236}">
                <a16:creationId xmlns:a16="http://schemas.microsoft.com/office/drawing/2014/main" id="{7165ABF9-5FC5-525D-0D51-31BAEBA478F9}"/>
              </a:ext>
            </a:extLst>
          </p:cNvPr>
          <p:cNvGrpSpPr/>
          <p:nvPr/>
        </p:nvGrpSpPr>
        <p:grpSpPr>
          <a:xfrm rot="10800000">
            <a:off x="1531484" y="2029957"/>
            <a:ext cx="9161758" cy="1358775"/>
            <a:chOff x="-79576" y="5208739"/>
            <a:chExt cx="9161758" cy="1358775"/>
          </a:xfrm>
        </p:grpSpPr>
        <p:sp>
          <p:nvSpPr>
            <p:cNvPr id="71" name="矩形 24">
              <a:extLst>
                <a:ext uri="{FF2B5EF4-FFF2-40B4-BE49-F238E27FC236}">
                  <a16:creationId xmlns:a16="http://schemas.microsoft.com/office/drawing/2014/main" id="{805881C6-27BC-D174-6FD7-F0540F4678F5}"/>
                </a:ext>
              </a:extLst>
            </p:cNvPr>
            <p:cNvSpPr/>
            <p:nvPr/>
          </p:nvSpPr>
          <p:spPr>
            <a:xfrm>
              <a:off x="1702360" y="6201250"/>
              <a:ext cx="1080000" cy="360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72" name="矩形 25">
              <a:extLst>
                <a:ext uri="{FF2B5EF4-FFF2-40B4-BE49-F238E27FC236}">
                  <a16:creationId xmlns:a16="http://schemas.microsoft.com/office/drawing/2014/main" id="{4EFA7A07-2A7C-42C0-E173-2AC1E882A52F}"/>
                </a:ext>
              </a:extLst>
            </p:cNvPr>
            <p:cNvSpPr/>
            <p:nvPr/>
          </p:nvSpPr>
          <p:spPr>
            <a:xfrm>
              <a:off x="1723870" y="5356910"/>
              <a:ext cx="1080000" cy="360000"/>
            </a:xfrm>
            <a:prstGeom prst="rect">
              <a:avLst/>
            </a:prstGeom>
            <a:solidFill>
              <a:schemeClr val="accent6">
                <a:lumMod val="60000"/>
                <a:lumOff val="40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73" name="矩形 26">
              <a:extLst>
                <a:ext uri="{FF2B5EF4-FFF2-40B4-BE49-F238E27FC236}">
                  <a16:creationId xmlns:a16="http://schemas.microsoft.com/office/drawing/2014/main" id="{B565CFBA-5EA1-042C-8DBF-075EFA14DB63}"/>
                </a:ext>
              </a:extLst>
            </p:cNvPr>
            <p:cNvSpPr/>
            <p:nvPr/>
          </p:nvSpPr>
          <p:spPr>
            <a:xfrm>
              <a:off x="3985589" y="6207514"/>
              <a:ext cx="1080000" cy="360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74" name="矩形 27">
              <a:extLst>
                <a:ext uri="{FF2B5EF4-FFF2-40B4-BE49-F238E27FC236}">
                  <a16:creationId xmlns:a16="http://schemas.microsoft.com/office/drawing/2014/main" id="{2A522350-BEED-EDFD-505A-177B2AC7B1BE}"/>
                </a:ext>
              </a:extLst>
            </p:cNvPr>
            <p:cNvSpPr/>
            <p:nvPr/>
          </p:nvSpPr>
          <p:spPr>
            <a:xfrm>
              <a:off x="3969014" y="5356910"/>
              <a:ext cx="1080000" cy="360000"/>
            </a:xfrm>
            <a:prstGeom prst="rect">
              <a:avLst/>
            </a:prstGeom>
            <a:solidFill>
              <a:schemeClr val="accent6">
                <a:lumMod val="60000"/>
                <a:lumOff val="40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75" name="向上箭號 28">
              <a:extLst>
                <a:ext uri="{FF2B5EF4-FFF2-40B4-BE49-F238E27FC236}">
                  <a16:creationId xmlns:a16="http://schemas.microsoft.com/office/drawing/2014/main" id="{047773DD-9AD7-4008-A8B4-73D467A711DE}"/>
                </a:ext>
              </a:extLst>
            </p:cNvPr>
            <p:cNvSpPr/>
            <p:nvPr/>
          </p:nvSpPr>
          <p:spPr>
            <a:xfrm>
              <a:off x="2049022" y="5758583"/>
              <a:ext cx="386677" cy="432000"/>
            </a:xfrm>
            <a:prstGeom prst="upArrow">
              <a:avLst/>
            </a:prstGeom>
            <a:solidFill>
              <a:srgbClr val="FFFF00"/>
            </a:solidFill>
            <a:ln>
              <a:solidFill>
                <a:schemeClr val="accent4">
                  <a:lumMod val="40000"/>
                  <a:lumOff val="60000"/>
                </a:schemeClr>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zh-TW" altLang="en-US"/>
            </a:p>
          </p:txBody>
        </p:sp>
        <p:sp>
          <p:nvSpPr>
            <p:cNvPr id="76" name="向上箭號 29">
              <a:extLst>
                <a:ext uri="{FF2B5EF4-FFF2-40B4-BE49-F238E27FC236}">
                  <a16:creationId xmlns:a16="http://schemas.microsoft.com/office/drawing/2014/main" id="{F6ABB925-EB58-E41C-69CF-3FE44242D6BA}"/>
                </a:ext>
              </a:extLst>
            </p:cNvPr>
            <p:cNvSpPr/>
            <p:nvPr/>
          </p:nvSpPr>
          <p:spPr>
            <a:xfrm>
              <a:off x="4320008" y="5763162"/>
              <a:ext cx="386677" cy="432000"/>
            </a:xfrm>
            <a:prstGeom prst="upArrow">
              <a:avLst/>
            </a:prstGeom>
            <a:solidFill>
              <a:srgbClr val="FFFF00"/>
            </a:solidFill>
            <a:ln>
              <a:solidFill>
                <a:schemeClr val="accent4">
                  <a:lumMod val="40000"/>
                  <a:lumOff val="60000"/>
                </a:schemeClr>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zh-TW" altLang="en-US"/>
            </a:p>
          </p:txBody>
        </p:sp>
        <p:sp>
          <p:nvSpPr>
            <p:cNvPr id="77" name="向右箭號 30">
              <a:extLst>
                <a:ext uri="{FF2B5EF4-FFF2-40B4-BE49-F238E27FC236}">
                  <a16:creationId xmlns:a16="http://schemas.microsoft.com/office/drawing/2014/main" id="{BEC6C631-9389-4D62-76C7-FBF19109E051}"/>
                </a:ext>
              </a:extLst>
            </p:cNvPr>
            <p:cNvSpPr/>
            <p:nvPr/>
          </p:nvSpPr>
          <p:spPr>
            <a:xfrm>
              <a:off x="736084" y="5350776"/>
              <a:ext cx="900000" cy="432067"/>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zh-TW" altLang="en-US"/>
            </a:p>
          </p:txBody>
        </p:sp>
        <p:sp>
          <p:nvSpPr>
            <p:cNvPr id="78" name="向右箭號 31">
              <a:extLst>
                <a:ext uri="{FF2B5EF4-FFF2-40B4-BE49-F238E27FC236}">
                  <a16:creationId xmlns:a16="http://schemas.microsoft.com/office/drawing/2014/main" id="{1BDBE92C-4A41-D97C-7F27-A3C7EFCD04C4}"/>
                </a:ext>
              </a:extLst>
            </p:cNvPr>
            <p:cNvSpPr/>
            <p:nvPr/>
          </p:nvSpPr>
          <p:spPr>
            <a:xfrm>
              <a:off x="2963677" y="5356875"/>
              <a:ext cx="900000" cy="432067"/>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zh-TW" altLang="en-US"/>
            </a:p>
          </p:txBody>
        </p:sp>
        <p:sp>
          <p:nvSpPr>
            <p:cNvPr id="79" name="文字方塊 32">
              <a:extLst>
                <a:ext uri="{FF2B5EF4-FFF2-40B4-BE49-F238E27FC236}">
                  <a16:creationId xmlns:a16="http://schemas.microsoft.com/office/drawing/2014/main" id="{95A2C0C8-EE2B-C66B-C69C-B26844783E5A}"/>
                </a:ext>
              </a:extLst>
            </p:cNvPr>
            <p:cNvSpPr txBox="1"/>
            <p:nvPr/>
          </p:nvSpPr>
          <p:spPr>
            <a:xfrm>
              <a:off x="-79576" y="5239981"/>
              <a:ext cx="890772" cy="523220"/>
            </a:xfrm>
            <a:prstGeom prst="rect">
              <a:avLst/>
            </a:prstGeom>
            <a:noFill/>
          </p:spPr>
          <p:txBody>
            <a:bodyPr wrap="square" rtlCol="0">
              <a:spAutoFit/>
            </a:bodyPr>
            <a:lstStyle/>
            <a:p>
              <a:pPr algn="ctr"/>
              <a:r>
                <a:rPr lang="en-US" altLang="zh-TW" sz="2800" dirty="0">
                  <a:solidFill>
                    <a:srgbClr val="0000FF"/>
                  </a:solidFill>
                </a:rPr>
                <a:t>……</a:t>
              </a:r>
              <a:endParaRPr lang="zh-TW" altLang="en-US" sz="2800" baseline="-25000" dirty="0">
                <a:solidFill>
                  <a:srgbClr val="0000FF"/>
                </a:solidFill>
              </a:endParaRPr>
            </a:p>
          </p:txBody>
        </p:sp>
        <p:sp>
          <p:nvSpPr>
            <p:cNvPr id="80" name="文字方塊 33">
              <a:extLst>
                <a:ext uri="{FF2B5EF4-FFF2-40B4-BE49-F238E27FC236}">
                  <a16:creationId xmlns:a16="http://schemas.microsoft.com/office/drawing/2014/main" id="{09208033-8BE4-D8D5-1A9A-3A4328E972C0}"/>
                </a:ext>
              </a:extLst>
            </p:cNvPr>
            <p:cNvSpPr txBox="1"/>
            <p:nvPr/>
          </p:nvSpPr>
          <p:spPr>
            <a:xfrm>
              <a:off x="8191410" y="5208739"/>
              <a:ext cx="890772" cy="523220"/>
            </a:xfrm>
            <a:prstGeom prst="rect">
              <a:avLst/>
            </a:prstGeom>
            <a:noFill/>
          </p:spPr>
          <p:txBody>
            <a:bodyPr wrap="square" rtlCol="0">
              <a:spAutoFit/>
            </a:bodyPr>
            <a:lstStyle/>
            <a:p>
              <a:pPr algn="ctr"/>
              <a:r>
                <a:rPr lang="en-US" altLang="zh-TW" sz="2800" dirty="0">
                  <a:solidFill>
                    <a:srgbClr val="0000FF"/>
                  </a:solidFill>
                </a:rPr>
                <a:t>……</a:t>
              </a:r>
              <a:endParaRPr lang="zh-TW" altLang="en-US" sz="2800" baseline="-25000" dirty="0">
                <a:solidFill>
                  <a:srgbClr val="0000FF"/>
                </a:solidFill>
              </a:endParaRPr>
            </a:p>
          </p:txBody>
        </p:sp>
        <p:sp>
          <p:nvSpPr>
            <p:cNvPr id="81" name="矩形 34">
              <a:extLst>
                <a:ext uri="{FF2B5EF4-FFF2-40B4-BE49-F238E27FC236}">
                  <a16:creationId xmlns:a16="http://schemas.microsoft.com/office/drawing/2014/main" id="{690AD77C-4DE9-BA91-2561-A089F771CBA9}"/>
                </a:ext>
              </a:extLst>
            </p:cNvPr>
            <p:cNvSpPr/>
            <p:nvPr/>
          </p:nvSpPr>
          <p:spPr>
            <a:xfrm>
              <a:off x="6249783" y="6207514"/>
              <a:ext cx="1080000" cy="3600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82" name="矩形 35">
              <a:extLst>
                <a:ext uri="{FF2B5EF4-FFF2-40B4-BE49-F238E27FC236}">
                  <a16:creationId xmlns:a16="http://schemas.microsoft.com/office/drawing/2014/main" id="{A0679EB7-ED8C-B97B-EDA4-FC5E7A5410EA}"/>
                </a:ext>
              </a:extLst>
            </p:cNvPr>
            <p:cNvSpPr/>
            <p:nvPr/>
          </p:nvSpPr>
          <p:spPr>
            <a:xfrm>
              <a:off x="6233208" y="5356910"/>
              <a:ext cx="1080000" cy="360000"/>
            </a:xfrm>
            <a:prstGeom prst="rect">
              <a:avLst/>
            </a:prstGeom>
            <a:solidFill>
              <a:schemeClr val="accent6">
                <a:lumMod val="60000"/>
                <a:lumOff val="40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83" name="向上箭號 36">
              <a:extLst>
                <a:ext uri="{FF2B5EF4-FFF2-40B4-BE49-F238E27FC236}">
                  <a16:creationId xmlns:a16="http://schemas.microsoft.com/office/drawing/2014/main" id="{319E0B8A-F2E9-0BFB-2AC4-CD8AB4FEDB11}"/>
                </a:ext>
              </a:extLst>
            </p:cNvPr>
            <p:cNvSpPr/>
            <p:nvPr/>
          </p:nvSpPr>
          <p:spPr>
            <a:xfrm>
              <a:off x="6584202" y="5763162"/>
              <a:ext cx="386677" cy="432000"/>
            </a:xfrm>
            <a:prstGeom prst="upArrow">
              <a:avLst/>
            </a:prstGeom>
            <a:solidFill>
              <a:srgbClr val="FFFF00"/>
            </a:solidFill>
            <a:ln>
              <a:solidFill>
                <a:schemeClr val="accent4">
                  <a:lumMod val="40000"/>
                  <a:lumOff val="60000"/>
                </a:schemeClr>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zh-TW" altLang="en-US"/>
            </a:p>
          </p:txBody>
        </p:sp>
        <p:sp>
          <p:nvSpPr>
            <p:cNvPr id="84" name="向右箭號 37">
              <a:extLst>
                <a:ext uri="{FF2B5EF4-FFF2-40B4-BE49-F238E27FC236}">
                  <a16:creationId xmlns:a16="http://schemas.microsoft.com/office/drawing/2014/main" id="{8917C705-2FF0-9A53-E400-E72E5BC4CF87}"/>
                </a:ext>
              </a:extLst>
            </p:cNvPr>
            <p:cNvSpPr/>
            <p:nvPr/>
          </p:nvSpPr>
          <p:spPr>
            <a:xfrm>
              <a:off x="5227871" y="5356875"/>
              <a:ext cx="900000" cy="432067"/>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zh-TW" altLang="en-US"/>
            </a:p>
          </p:txBody>
        </p:sp>
        <p:sp>
          <p:nvSpPr>
            <p:cNvPr id="85" name="向右箭號 38">
              <a:extLst>
                <a:ext uri="{FF2B5EF4-FFF2-40B4-BE49-F238E27FC236}">
                  <a16:creationId xmlns:a16="http://schemas.microsoft.com/office/drawing/2014/main" id="{D322A4E0-25E5-6345-56F6-0E98AD32E74B}"/>
                </a:ext>
              </a:extLst>
            </p:cNvPr>
            <p:cNvSpPr/>
            <p:nvPr/>
          </p:nvSpPr>
          <p:spPr>
            <a:xfrm>
              <a:off x="7368334" y="5350776"/>
              <a:ext cx="900000" cy="432067"/>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zh-TW" altLang="en-US"/>
            </a:p>
          </p:txBody>
        </p:sp>
      </p:grpSp>
      <p:sp>
        <p:nvSpPr>
          <p:cNvPr id="86" name="文字方塊 39">
            <a:extLst>
              <a:ext uri="{FF2B5EF4-FFF2-40B4-BE49-F238E27FC236}">
                <a16:creationId xmlns:a16="http://schemas.microsoft.com/office/drawing/2014/main" id="{D7A263BB-163A-FD52-39F5-C2379F625B4B}"/>
              </a:ext>
            </a:extLst>
          </p:cNvPr>
          <p:cNvSpPr txBox="1"/>
          <p:nvPr/>
        </p:nvSpPr>
        <p:spPr>
          <a:xfrm>
            <a:off x="8758325" y="3877387"/>
            <a:ext cx="907572" cy="461665"/>
          </a:xfrm>
          <a:prstGeom prst="rect">
            <a:avLst/>
          </a:prstGeom>
          <a:noFill/>
        </p:spPr>
        <p:txBody>
          <a:bodyPr wrap="square" rtlCol="0">
            <a:spAutoFit/>
          </a:bodyPr>
          <a:lstStyle/>
          <a:p>
            <a:pPr algn="ctr"/>
            <a:r>
              <a:rPr lang="en-US" altLang="zh-TW" sz="2400" dirty="0"/>
              <a:t>y</a:t>
            </a:r>
            <a:r>
              <a:rPr lang="en-US" altLang="zh-TW" sz="2400" baseline="30000" dirty="0"/>
              <a:t>t+2</a:t>
            </a:r>
            <a:endParaRPr lang="zh-TW" altLang="en-US" sz="2400" baseline="30000" dirty="0"/>
          </a:p>
        </p:txBody>
      </p:sp>
      <p:sp>
        <p:nvSpPr>
          <p:cNvPr id="87" name="文字方塊 43">
            <a:extLst>
              <a:ext uri="{FF2B5EF4-FFF2-40B4-BE49-F238E27FC236}">
                <a16:creationId xmlns:a16="http://schemas.microsoft.com/office/drawing/2014/main" id="{D2AC1C1A-09A5-6AF1-CC4C-6512D03BBE3C}"/>
              </a:ext>
            </a:extLst>
          </p:cNvPr>
          <p:cNvSpPr txBox="1"/>
          <p:nvPr/>
        </p:nvSpPr>
        <p:spPr>
          <a:xfrm>
            <a:off x="4151549" y="3877387"/>
            <a:ext cx="907572" cy="461665"/>
          </a:xfrm>
          <a:prstGeom prst="rect">
            <a:avLst/>
          </a:prstGeom>
          <a:noFill/>
        </p:spPr>
        <p:txBody>
          <a:bodyPr wrap="square" rtlCol="0">
            <a:spAutoFit/>
          </a:bodyPr>
          <a:lstStyle/>
          <a:p>
            <a:pPr algn="ctr"/>
            <a:r>
              <a:rPr lang="en-US" altLang="zh-TW" sz="2400" dirty="0" err="1"/>
              <a:t>y</a:t>
            </a:r>
            <a:r>
              <a:rPr lang="en-US" altLang="zh-TW" sz="2400" baseline="30000" dirty="0" err="1"/>
              <a:t>t</a:t>
            </a:r>
            <a:endParaRPr lang="zh-TW" altLang="en-US" sz="2400" baseline="30000" dirty="0"/>
          </a:p>
        </p:txBody>
      </p:sp>
      <p:sp>
        <p:nvSpPr>
          <p:cNvPr id="88" name="右彎箭號 45">
            <a:extLst>
              <a:ext uri="{FF2B5EF4-FFF2-40B4-BE49-F238E27FC236}">
                <a16:creationId xmlns:a16="http://schemas.microsoft.com/office/drawing/2014/main" id="{5CD1153B-B928-B845-7749-070B74B35050}"/>
              </a:ext>
            </a:extLst>
          </p:cNvPr>
          <p:cNvSpPr/>
          <p:nvPr/>
        </p:nvSpPr>
        <p:spPr>
          <a:xfrm>
            <a:off x="3756514" y="4129292"/>
            <a:ext cx="620509" cy="699345"/>
          </a:xfrm>
          <a:prstGeom prst="bentArrow">
            <a:avLst>
              <a:gd name="adj1" fmla="val 35233"/>
              <a:gd name="adj2" fmla="val 36257"/>
              <a:gd name="adj3" fmla="val 25000"/>
              <a:gd name="adj4" fmla="val 43750"/>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solidFill>
                <a:schemeClr val="tx1"/>
              </a:solidFill>
            </a:endParaRPr>
          </a:p>
        </p:txBody>
      </p:sp>
      <p:sp>
        <p:nvSpPr>
          <p:cNvPr id="89" name="文字方塊 47">
            <a:extLst>
              <a:ext uri="{FF2B5EF4-FFF2-40B4-BE49-F238E27FC236}">
                <a16:creationId xmlns:a16="http://schemas.microsoft.com/office/drawing/2014/main" id="{C9418890-FF9B-606E-A4C1-ED3E02B2956A}"/>
              </a:ext>
            </a:extLst>
          </p:cNvPr>
          <p:cNvSpPr txBox="1"/>
          <p:nvPr/>
        </p:nvSpPr>
        <p:spPr>
          <a:xfrm>
            <a:off x="3417910" y="5724280"/>
            <a:ext cx="907572" cy="461665"/>
          </a:xfrm>
          <a:prstGeom prst="rect">
            <a:avLst/>
          </a:prstGeom>
          <a:noFill/>
        </p:spPr>
        <p:txBody>
          <a:bodyPr wrap="square" rtlCol="0">
            <a:spAutoFit/>
          </a:bodyPr>
          <a:lstStyle/>
          <a:p>
            <a:pPr algn="ctr"/>
            <a:r>
              <a:rPr lang="en-US" altLang="zh-TW" sz="2400" dirty="0" err="1"/>
              <a:t>x</a:t>
            </a:r>
            <a:r>
              <a:rPr lang="en-US" altLang="zh-TW" sz="2400" baseline="30000" dirty="0" err="1"/>
              <a:t>t</a:t>
            </a:r>
            <a:endParaRPr lang="zh-TW" altLang="en-US" sz="2400" baseline="30000" dirty="0"/>
          </a:p>
        </p:txBody>
      </p:sp>
      <p:sp>
        <p:nvSpPr>
          <p:cNvPr id="90" name="文字方塊 48">
            <a:extLst>
              <a:ext uri="{FF2B5EF4-FFF2-40B4-BE49-F238E27FC236}">
                <a16:creationId xmlns:a16="http://schemas.microsoft.com/office/drawing/2014/main" id="{8EB94778-8D68-B11F-4ECA-C71E0824828D}"/>
              </a:ext>
            </a:extLst>
          </p:cNvPr>
          <p:cNvSpPr txBox="1"/>
          <p:nvPr/>
        </p:nvSpPr>
        <p:spPr>
          <a:xfrm>
            <a:off x="5719163" y="5726371"/>
            <a:ext cx="907572" cy="461665"/>
          </a:xfrm>
          <a:prstGeom prst="rect">
            <a:avLst/>
          </a:prstGeom>
          <a:noFill/>
        </p:spPr>
        <p:txBody>
          <a:bodyPr wrap="square" rtlCol="0">
            <a:spAutoFit/>
          </a:bodyPr>
          <a:lstStyle/>
          <a:p>
            <a:pPr algn="ctr"/>
            <a:r>
              <a:rPr lang="en-US" altLang="zh-TW" sz="2400" dirty="0"/>
              <a:t>x</a:t>
            </a:r>
            <a:r>
              <a:rPr lang="en-US" altLang="zh-TW" sz="2400" baseline="30000" dirty="0"/>
              <a:t>t+1</a:t>
            </a:r>
            <a:endParaRPr lang="zh-TW" altLang="en-US" sz="2400" baseline="30000" dirty="0"/>
          </a:p>
        </p:txBody>
      </p:sp>
      <p:sp>
        <p:nvSpPr>
          <p:cNvPr id="91" name="文字方塊 49">
            <a:extLst>
              <a:ext uri="{FF2B5EF4-FFF2-40B4-BE49-F238E27FC236}">
                <a16:creationId xmlns:a16="http://schemas.microsoft.com/office/drawing/2014/main" id="{52347DCE-E355-C907-80B7-39496E10F850}"/>
              </a:ext>
            </a:extLst>
          </p:cNvPr>
          <p:cNvSpPr txBox="1"/>
          <p:nvPr/>
        </p:nvSpPr>
        <p:spPr>
          <a:xfrm>
            <a:off x="8013586" y="5724279"/>
            <a:ext cx="907572" cy="461665"/>
          </a:xfrm>
          <a:prstGeom prst="rect">
            <a:avLst/>
          </a:prstGeom>
          <a:noFill/>
        </p:spPr>
        <p:txBody>
          <a:bodyPr wrap="square" rtlCol="0">
            <a:spAutoFit/>
          </a:bodyPr>
          <a:lstStyle/>
          <a:p>
            <a:pPr algn="ctr"/>
            <a:r>
              <a:rPr lang="en-US" altLang="zh-TW" sz="2400" dirty="0"/>
              <a:t>x</a:t>
            </a:r>
            <a:r>
              <a:rPr lang="en-US" altLang="zh-TW" sz="2400" baseline="30000" dirty="0"/>
              <a:t>t+2</a:t>
            </a:r>
            <a:endParaRPr lang="zh-TW" altLang="en-US" sz="2400" baseline="30000" dirty="0"/>
          </a:p>
        </p:txBody>
      </p:sp>
      <p:sp>
        <p:nvSpPr>
          <p:cNvPr id="92" name="文字方塊 50">
            <a:extLst>
              <a:ext uri="{FF2B5EF4-FFF2-40B4-BE49-F238E27FC236}">
                <a16:creationId xmlns:a16="http://schemas.microsoft.com/office/drawing/2014/main" id="{0310CA58-5AF0-2810-7A0D-4EF21E10BC41}"/>
              </a:ext>
            </a:extLst>
          </p:cNvPr>
          <p:cNvSpPr txBox="1"/>
          <p:nvPr/>
        </p:nvSpPr>
        <p:spPr>
          <a:xfrm>
            <a:off x="3418459" y="1979750"/>
            <a:ext cx="907572" cy="461665"/>
          </a:xfrm>
          <a:prstGeom prst="rect">
            <a:avLst/>
          </a:prstGeom>
          <a:noFill/>
        </p:spPr>
        <p:txBody>
          <a:bodyPr wrap="square" rtlCol="0">
            <a:spAutoFit/>
          </a:bodyPr>
          <a:lstStyle/>
          <a:p>
            <a:pPr algn="ctr"/>
            <a:r>
              <a:rPr lang="en-US" altLang="zh-TW" sz="2400" dirty="0" err="1"/>
              <a:t>x</a:t>
            </a:r>
            <a:r>
              <a:rPr lang="en-US" altLang="zh-TW" sz="2400" baseline="30000" dirty="0" err="1"/>
              <a:t>t</a:t>
            </a:r>
            <a:endParaRPr lang="zh-TW" altLang="en-US" sz="2400" baseline="30000" dirty="0"/>
          </a:p>
        </p:txBody>
      </p:sp>
      <p:sp>
        <p:nvSpPr>
          <p:cNvPr id="93" name="文字方塊 51">
            <a:extLst>
              <a:ext uri="{FF2B5EF4-FFF2-40B4-BE49-F238E27FC236}">
                <a16:creationId xmlns:a16="http://schemas.microsoft.com/office/drawing/2014/main" id="{A2FE4F7A-4778-43E4-E7AB-DBE03EABD0BE}"/>
              </a:ext>
            </a:extLst>
          </p:cNvPr>
          <p:cNvSpPr txBox="1"/>
          <p:nvPr/>
        </p:nvSpPr>
        <p:spPr>
          <a:xfrm>
            <a:off x="5690684" y="1996355"/>
            <a:ext cx="907572" cy="461665"/>
          </a:xfrm>
          <a:prstGeom prst="rect">
            <a:avLst/>
          </a:prstGeom>
          <a:noFill/>
        </p:spPr>
        <p:txBody>
          <a:bodyPr wrap="square" rtlCol="0">
            <a:spAutoFit/>
          </a:bodyPr>
          <a:lstStyle/>
          <a:p>
            <a:pPr algn="ctr"/>
            <a:r>
              <a:rPr lang="en-US" altLang="zh-TW" sz="2400" dirty="0"/>
              <a:t>x</a:t>
            </a:r>
            <a:r>
              <a:rPr lang="en-US" altLang="zh-TW" sz="2400" baseline="30000" dirty="0"/>
              <a:t>t+1</a:t>
            </a:r>
            <a:endParaRPr lang="zh-TW" altLang="en-US" sz="2400" baseline="30000" dirty="0"/>
          </a:p>
        </p:txBody>
      </p:sp>
      <p:sp>
        <p:nvSpPr>
          <p:cNvPr id="94" name="文字方塊 52">
            <a:extLst>
              <a:ext uri="{FF2B5EF4-FFF2-40B4-BE49-F238E27FC236}">
                <a16:creationId xmlns:a16="http://schemas.microsoft.com/office/drawing/2014/main" id="{5B33E25A-CA9D-859C-0261-02C6D889D913}"/>
              </a:ext>
            </a:extLst>
          </p:cNvPr>
          <p:cNvSpPr txBox="1"/>
          <p:nvPr/>
        </p:nvSpPr>
        <p:spPr>
          <a:xfrm>
            <a:off x="8014135" y="1979749"/>
            <a:ext cx="907572" cy="461665"/>
          </a:xfrm>
          <a:prstGeom prst="rect">
            <a:avLst/>
          </a:prstGeom>
          <a:noFill/>
        </p:spPr>
        <p:txBody>
          <a:bodyPr wrap="square" rtlCol="0">
            <a:spAutoFit/>
          </a:bodyPr>
          <a:lstStyle/>
          <a:p>
            <a:pPr algn="ctr"/>
            <a:r>
              <a:rPr lang="en-US" altLang="zh-TW" sz="2400" dirty="0"/>
              <a:t>x</a:t>
            </a:r>
            <a:r>
              <a:rPr lang="en-US" altLang="zh-TW" sz="2400" baseline="30000" dirty="0"/>
              <a:t>t+2</a:t>
            </a:r>
            <a:endParaRPr lang="zh-TW" altLang="en-US" sz="2400" baseline="30000" dirty="0"/>
          </a:p>
        </p:txBody>
      </p:sp>
      <p:sp>
        <p:nvSpPr>
          <p:cNvPr id="95" name="右彎箭號 53">
            <a:extLst>
              <a:ext uri="{FF2B5EF4-FFF2-40B4-BE49-F238E27FC236}">
                <a16:creationId xmlns:a16="http://schemas.microsoft.com/office/drawing/2014/main" id="{247849DB-DA70-D676-CC66-9B448DF81C2E}"/>
              </a:ext>
            </a:extLst>
          </p:cNvPr>
          <p:cNvSpPr/>
          <p:nvPr/>
        </p:nvSpPr>
        <p:spPr>
          <a:xfrm flipV="1">
            <a:off x="3766879" y="3338949"/>
            <a:ext cx="620509" cy="699345"/>
          </a:xfrm>
          <a:prstGeom prst="bentArrow">
            <a:avLst>
              <a:gd name="adj1" fmla="val 35233"/>
              <a:gd name="adj2" fmla="val 36257"/>
              <a:gd name="adj3" fmla="val 25000"/>
              <a:gd name="adj4" fmla="val 43750"/>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solidFill>
                <a:schemeClr val="tx1"/>
              </a:solidFill>
            </a:endParaRPr>
          </a:p>
        </p:txBody>
      </p:sp>
      <p:sp>
        <p:nvSpPr>
          <p:cNvPr id="96" name="右彎箭號 55">
            <a:extLst>
              <a:ext uri="{FF2B5EF4-FFF2-40B4-BE49-F238E27FC236}">
                <a16:creationId xmlns:a16="http://schemas.microsoft.com/office/drawing/2014/main" id="{109ADC2A-9A94-4A78-B3BB-156F889276A6}"/>
              </a:ext>
            </a:extLst>
          </p:cNvPr>
          <p:cNvSpPr/>
          <p:nvPr/>
        </p:nvSpPr>
        <p:spPr>
          <a:xfrm>
            <a:off x="6000611" y="4152688"/>
            <a:ext cx="620509" cy="699345"/>
          </a:xfrm>
          <a:prstGeom prst="bentArrow">
            <a:avLst>
              <a:gd name="adj1" fmla="val 35233"/>
              <a:gd name="adj2" fmla="val 36257"/>
              <a:gd name="adj3" fmla="val 25000"/>
              <a:gd name="adj4" fmla="val 43750"/>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solidFill>
                <a:schemeClr val="tx1"/>
              </a:solidFill>
            </a:endParaRPr>
          </a:p>
        </p:txBody>
      </p:sp>
      <p:sp>
        <p:nvSpPr>
          <p:cNvPr id="97" name="右彎箭號 56">
            <a:extLst>
              <a:ext uri="{FF2B5EF4-FFF2-40B4-BE49-F238E27FC236}">
                <a16:creationId xmlns:a16="http://schemas.microsoft.com/office/drawing/2014/main" id="{BE38967C-4ACE-E457-A275-5215B1030441}"/>
              </a:ext>
            </a:extLst>
          </p:cNvPr>
          <p:cNvSpPr/>
          <p:nvPr/>
        </p:nvSpPr>
        <p:spPr>
          <a:xfrm flipV="1">
            <a:off x="6010976" y="3362345"/>
            <a:ext cx="620509" cy="699345"/>
          </a:xfrm>
          <a:prstGeom prst="bentArrow">
            <a:avLst>
              <a:gd name="adj1" fmla="val 35233"/>
              <a:gd name="adj2" fmla="val 36257"/>
              <a:gd name="adj3" fmla="val 25000"/>
              <a:gd name="adj4" fmla="val 43750"/>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solidFill>
                <a:schemeClr val="tx1"/>
              </a:solidFill>
            </a:endParaRPr>
          </a:p>
        </p:txBody>
      </p:sp>
      <p:sp>
        <p:nvSpPr>
          <p:cNvPr id="98" name="右彎箭號 58">
            <a:extLst>
              <a:ext uri="{FF2B5EF4-FFF2-40B4-BE49-F238E27FC236}">
                <a16:creationId xmlns:a16="http://schemas.microsoft.com/office/drawing/2014/main" id="{769AAA42-C8A4-4CC1-5777-61ECB43BBCC7}"/>
              </a:ext>
            </a:extLst>
          </p:cNvPr>
          <p:cNvSpPr/>
          <p:nvPr/>
        </p:nvSpPr>
        <p:spPr>
          <a:xfrm>
            <a:off x="8272235" y="4127481"/>
            <a:ext cx="620509" cy="699345"/>
          </a:xfrm>
          <a:prstGeom prst="bentArrow">
            <a:avLst>
              <a:gd name="adj1" fmla="val 35233"/>
              <a:gd name="adj2" fmla="val 36257"/>
              <a:gd name="adj3" fmla="val 25000"/>
              <a:gd name="adj4" fmla="val 43750"/>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solidFill>
                <a:schemeClr val="tx1"/>
              </a:solidFill>
            </a:endParaRPr>
          </a:p>
        </p:txBody>
      </p:sp>
      <p:sp>
        <p:nvSpPr>
          <p:cNvPr id="99" name="右彎箭號 59">
            <a:extLst>
              <a:ext uri="{FF2B5EF4-FFF2-40B4-BE49-F238E27FC236}">
                <a16:creationId xmlns:a16="http://schemas.microsoft.com/office/drawing/2014/main" id="{8F459105-5EE7-9FDA-FC02-B20C789FE154}"/>
              </a:ext>
            </a:extLst>
          </p:cNvPr>
          <p:cNvSpPr/>
          <p:nvPr/>
        </p:nvSpPr>
        <p:spPr>
          <a:xfrm flipV="1">
            <a:off x="8282600" y="3337138"/>
            <a:ext cx="620509" cy="699345"/>
          </a:xfrm>
          <a:prstGeom prst="bentArrow">
            <a:avLst>
              <a:gd name="adj1" fmla="val 35233"/>
              <a:gd name="adj2" fmla="val 36257"/>
              <a:gd name="adj3" fmla="val 25000"/>
              <a:gd name="adj4" fmla="val 43750"/>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solidFill>
                <a:schemeClr val="tx1"/>
              </a:solidFill>
            </a:endParaRPr>
          </a:p>
        </p:txBody>
      </p:sp>
      <p:sp>
        <p:nvSpPr>
          <p:cNvPr id="5" name="灯片编号占位符 4">
            <a:extLst>
              <a:ext uri="{FF2B5EF4-FFF2-40B4-BE49-F238E27FC236}">
                <a16:creationId xmlns:a16="http://schemas.microsoft.com/office/drawing/2014/main" id="{51B2CBC4-2E29-4511-9474-516D2AB7320E}"/>
              </a:ext>
            </a:extLst>
          </p:cNvPr>
          <p:cNvSpPr>
            <a:spLocks noGrp="1"/>
          </p:cNvSpPr>
          <p:nvPr>
            <p:ph type="sldNum" sz="quarter" idx="14"/>
          </p:nvPr>
        </p:nvSpPr>
        <p:spPr/>
        <p:txBody>
          <a:bodyPr/>
          <a:lstStyle/>
          <a:p>
            <a:fld id="{AF69888C-E133-43D9-A638-B5C95925B91C}" type="slidenum">
              <a:rPr lang="zh-CN" altLang="en-US" smtClean="0"/>
              <a:t>19</a:t>
            </a:fld>
            <a:endParaRPr lang="zh-CN" altLang="en-US" dirty="0"/>
          </a:p>
        </p:txBody>
      </p:sp>
    </p:spTree>
    <p:extLst>
      <p:ext uri="{BB962C8B-B14F-4D97-AF65-F5344CB8AC3E}">
        <p14:creationId xmlns:p14="http://schemas.microsoft.com/office/powerpoint/2010/main" val="1224998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9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9" grpId="0" animBg="1"/>
      <p:bldP spid="10" grpId="0"/>
      <p:bldP spid="86" grpId="0"/>
      <p:bldP spid="87" grpId="0"/>
      <p:bldP spid="88" grpId="0" animBg="1"/>
      <p:bldP spid="89" grpId="0"/>
      <p:bldP spid="90" grpId="0"/>
      <p:bldP spid="91" grpId="0"/>
      <p:bldP spid="92" grpId="0"/>
      <p:bldP spid="93" grpId="0"/>
      <p:bldP spid="94" grpId="0"/>
      <p:bldP spid="95" grpId="0" animBg="1"/>
      <p:bldP spid="96" grpId="0" animBg="1"/>
      <p:bldP spid="97" grpId="0" animBg="1"/>
      <p:bldP spid="98" grpId="0" animBg="1"/>
      <p:bldP spid="9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4" y="0"/>
            <a:ext cx="12192001" cy="6858000"/>
          </a:xfrm>
          <a:prstGeom prst="rect">
            <a:avLst/>
          </a:prstGeom>
        </p:spPr>
      </p:pic>
      <p:sp>
        <p:nvSpPr>
          <p:cNvPr id="4" name="矩形 28"/>
          <p:cNvSpPr/>
          <p:nvPr/>
        </p:nvSpPr>
        <p:spPr bwMode="auto">
          <a:xfrm>
            <a:off x="2203" y="2611341"/>
            <a:ext cx="4836318" cy="1711958"/>
          </a:xfrm>
          <a:custGeom>
            <a:avLst/>
            <a:gdLst/>
            <a:ahLst/>
            <a:cxnLst/>
            <a:rect l="l" t="t" r="r" b="b"/>
            <a:pathLst>
              <a:path w="4310745" h="1283968">
                <a:moveTo>
                  <a:pt x="1089668" y="0"/>
                </a:moveTo>
                <a:lnTo>
                  <a:pt x="3526973" y="0"/>
                </a:lnTo>
                <a:lnTo>
                  <a:pt x="4310745" y="1269454"/>
                </a:lnTo>
                <a:lnTo>
                  <a:pt x="1089668" y="1283968"/>
                </a:lnTo>
                <a:close/>
                <a:moveTo>
                  <a:pt x="0" y="0"/>
                </a:moveTo>
                <a:lnTo>
                  <a:pt x="1089667" y="0"/>
                </a:lnTo>
                <a:lnTo>
                  <a:pt x="1089667" y="1283968"/>
                </a:lnTo>
                <a:lnTo>
                  <a:pt x="0" y="1283968"/>
                </a:lnTo>
                <a:close/>
              </a:path>
            </a:pathLst>
          </a:custGeom>
          <a:solidFill>
            <a:schemeClr val="accent1"/>
          </a:solidFill>
          <a:ln w="9525" cap="flat" cmpd="sng" algn="ctr">
            <a:noFill/>
            <a:prstDash val="solid"/>
            <a:round/>
            <a:headEnd type="none" w="med" len="med"/>
            <a:tailEnd type="none" w="med" len="med"/>
          </a:ln>
          <a:effectLst/>
        </p:spPr>
        <p:txBody>
          <a:bodyPr vert="horz" wrap="square" lIns="121889" tIns="60944" rIns="121889" bIns="60944" numCol="1" rtlCol="0" anchor="t" anchorCtr="0" compatLnSpc="1">
            <a:prstTxWarp prst="textNoShape">
              <a:avLst/>
            </a:prstTxWarp>
          </a:bodyPr>
          <a:lstStyle/>
          <a:p>
            <a:pPr fontAlgn="base">
              <a:spcBef>
                <a:spcPct val="0"/>
              </a:spcBef>
              <a:spcAft>
                <a:spcPct val="0"/>
              </a:spcAft>
            </a:pPr>
            <a:endParaRPr lang="zh-CN" altLang="en-US">
              <a:latin typeface="Arial" panose="020B0604020202020204" pitchFamily="34" charset="0"/>
              <a:ea typeface="宋体" pitchFamily="2" charset="-122"/>
            </a:endParaRPr>
          </a:p>
        </p:txBody>
      </p:sp>
      <p:sp>
        <p:nvSpPr>
          <p:cNvPr id="5" name="TextBox 4"/>
          <p:cNvSpPr txBox="1"/>
          <p:nvPr/>
        </p:nvSpPr>
        <p:spPr bwMode="auto">
          <a:xfrm>
            <a:off x="1531702" y="2801518"/>
            <a:ext cx="1562256" cy="943849"/>
          </a:xfrm>
          <a:prstGeom prst="rect">
            <a:avLst/>
          </a:prstGeom>
          <a:noFill/>
        </p:spPr>
        <p:txBody>
          <a:bodyPr wrap="none" lIns="121889" tIns="60944" rIns="121889" bIns="60944">
            <a:spAutoFit/>
          </a:bodyPr>
          <a:lstStyle/>
          <a:p>
            <a:pPr>
              <a:defRPr/>
            </a:pPr>
            <a:r>
              <a:rPr lang="zh-CN" altLang="en-US" sz="5299" kern="0" spc="-200">
                <a:ln w="1905">
                  <a:noFill/>
                </a:ln>
                <a:solidFill>
                  <a:schemeClr val="bg1"/>
                </a:solidFill>
                <a:latin typeface="方正大黑简体" pitchFamily="65" charset="-122"/>
                <a:ea typeface="方正大黑简体" pitchFamily="65" charset="-122"/>
              </a:rPr>
              <a:t>目录</a:t>
            </a:r>
          </a:p>
        </p:txBody>
      </p:sp>
      <p:sp>
        <p:nvSpPr>
          <p:cNvPr id="6" name="TextBox 5"/>
          <p:cNvSpPr txBox="1"/>
          <p:nvPr/>
        </p:nvSpPr>
        <p:spPr bwMode="auto">
          <a:xfrm>
            <a:off x="1282941" y="3567616"/>
            <a:ext cx="2183997" cy="538480"/>
          </a:xfrm>
          <a:prstGeom prst="rect">
            <a:avLst/>
          </a:prstGeom>
          <a:noFill/>
        </p:spPr>
        <p:txBody>
          <a:bodyPr wrap="none" lIns="121889" tIns="60944" rIns="121889" bIns="60944">
            <a:spAutoFit/>
          </a:bodyPr>
          <a:lstStyle/>
          <a:p>
            <a:pPr algn="ctr"/>
            <a:r>
              <a:rPr lang="en-US" altLang="zh-CN" sz="2699" b="1">
                <a:solidFill>
                  <a:schemeClr val="bg1"/>
                </a:solidFill>
                <a:latin typeface="微软雅黑" panose="020B0503020204020204" pitchFamily="34" charset="-122"/>
                <a:ea typeface="微软雅黑" panose="020B0503020204020204" pitchFamily="34" charset="-122"/>
              </a:rPr>
              <a:t>CONTENTS</a:t>
            </a:r>
            <a:endParaRPr lang="zh-CN" altLang="en-US" sz="2699" b="1">
              <a:solidFill>
                <a:schemeClr val="bg1"/>
              </a:solidFill>
              <a:latin typeface="微软雅黑" panose="020B0503020204020204" pitchFamily="34" charset="-122"/>
              <a:ea typeface="微软雅黑" panose="020B0503020204020204" pitchFamily="34" charset="-122"/>
            </a:endParaRPr>
          </a:p>
        </p:txBody>
      </p:sp>
      <p:sp>
        <p:nvSpPr>
          <p:cNvPr id="8" name="TextBox 7"/>
          <p:cNvSpPr txBox="1"/>
          <p:nvPr/>
        </p:nvSpPr>
        <p:spPr bwMode="auto">
          <a:xfrm>
            <a:off x="4618136" y="1263419"/>
            <a:ext cx="2806155" cy="538448"/>
          </a:xfrm>
          <a:prstGeom prst="rect">
            <a:avLst/>
          </a:prstGeom>
          <a:noFill/>
        </p:spPr>
        <p:txBody>
          <a:bodyPr wrap="none" lIns="121889" tIns="60944" rIns="121889" bIns="60944">
            <a:spAutoFit/>
          </a:bodyPr>
          <a:lstStyle/>
          <a:p>
            <a:pPr>
              <a:defRPr/>
            </a:pPr>
            <a:r>
              <a:rPr lang="zh-CN" altLang="en-US" sz="2699" b="1" kern="0" dirty="0">
                <a:solidFill>
                  <a:schemeClr val="tx1">
                    <a:lumMod val="75000"/>
                    <a:lumOff val="25000"/>
                  </a:schemeClr>
                </a:solidFill>
                <a:latin typeface="微软雅黑" panose="020B0503020204020204" pitchFamily="34" charset="-122"/>
                <a:ea typeface="微软雅黑" panose="020B0503020204020204" pitchFamily="34" charset="-122"/>
              </a:rPr>
              <a:t>为什么需要</a:t>
            </a:r>
            <a:r>
              <a:rPr lang="en-US" altLang="zh-CN" sz="2699" b="1" kern="0" dirty="0">
                <a:solidFill>
                  <a:schemeClr val="tx1">
                    <a:lumMod val="75000"/>
                    <a:lumOff val="25000"/>
                  </a:schemeClr>
                </a:solidFill>
                <a:latin typeface="微软雅黑" panose="020B0503020204020204" pitchFamily="34" charset="-122"/>
                <a:ea typeface="微软雅黑" panose="020B0503020204020204" pitchFamily="34" charset="-122"/>
              </a:rPr>
              <a:t>RNN</a:t>
            </a:r>
            <a:endParaRPr lang="zh-CN" altLang="en-US" sz="2699"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TextBox 8"/>
          <p:cNvSpPr txBox="1"/>
          <p:nvPr/>
        </p:nvSpPr>
        <p:spPr bwMode="auto">
          <a:xfrm>
            <a:off x="4630833" y="1796819"/>
            <a:ext cx="1740157" cy="369300"/>
          </a:xfrm>
          <a:prstGeom prst="rect">
            <a:avLst/>
          </a:prstGeom>
          <a:noFill/>
        </p:spPr>
        <p:txBody>
          <a:bodyPr wrap="none" lIns="121889" tIns="60944" rIns="121889" bIns="60944">
            <a:spAutoFit/>
          </a:bodyPr>
          <a:lstStyle/>
          <a:p>
            <a:pPr>
              <a:defRPr/>
            </a:pP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RNN</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rPr>
              <a:t>的基本结构</a:t>
            </a:r>
          </a:p>
        </p:txBody>
      </p:sp>
      <p:sp>
        <p:nvSpPr>
          <p:cNvPr id="10" name="TextBox 9"/>
          <p:cNvSpPr txBox="1"/>
          <p:nvPr/>
        </p:nvSpPr>
        <p:spPr bwMode="auto">
          <a:xfrm>
            <a:off x="5936688" y="3717443"/>
            <a:ext cx="2806155" cy="538448"/>
          </a:xfrm>
          <a:prstGeom prst="rect">
            <a:avLst/>
          </a:prstGeom>
          <a:noFill/>
        </p:spPr>
        <p:txBody>
          <a:bodyPr wrap="none" lIns="121889" tIns="60944" rIns="121889" bIns="60944">
            <a:spAutoFit/>
          </a:bodyPr>
          <a:lstStyle/>
          <a:p>
            <a:pPr lvl="0">
              <a:defRPr/>
            </a:pPr>
            <a:r>
              <a:rPr lang="en-US" altLang="zh-CN" sz="2699" b="1" kern="0" dirty="0">
                <a:solidFill>
                  <a:schemeClr val="tx1">
                    <a:lumMod val="75000"/>
                    <a:lumOff val="25000"/>
                  </a:schemeClr>
                </a:solidFill>
                <a:latin typeface="微软雅黑" panose="020B0503020204020204" pitchFamily="34" charset="-122"/>
                <a:ea typeface="微软雅黑" panose="020B0503020204020204" pitchFamily="34" charset="-122"/>
              </a:rPr>
              <a:t>RNN</a:t>
            </a:r>
            <a:r>
              <a:rPr lang="zh-CN" altLang="en-US" sz="2699" b="1" kern="0" dirty="0">
                <a:solidFill>
                  <a:schemeClr val="tx1">
                    <a:lumMod val="75000"/>
                    <a:lumOff val="25000"/>
                  </a:schemeClr>
                </a:solidFill>
                <a:latin typeface="微软雅黑" panose="020B0503020204020204" pitchFamily="34" charset="-122"/>
                <a:ea typeface="微软雅黑" panose="020B0503020204020204" pitchFamily="34" charset="-122"/>
              </a:rPr>
              <a:t>的训练方法</a:t>
            </a:r>
          </a:p>
        </p:txBody>
      </p:sp>
      <p:sp>
        <p:nvSpPr>
          <p:cNvPr id="11" name="TextBox 10"/>
          <p:cNvSpPr txBox="1"/>
          <p:nvPr/>
        </p:nvSpPr>
        <p:spPr bwMode="auto">
          <a:xfrm>
            <a:off x="5949385" y="4201632"/>
            <a:ext cx="2092818" cy="369300"/>
          </a:xfrm>
          <a:prstGeom prst="rect">
            <a:avLst/>
          </a:prstGeom>
          <a:noFill/>
        </p:spPr>
        <p:txBody>
          <a:bodyPr wrap="none" lIns="121889" tIns="60944" rIns="121889" bIns="60944">
            <a:spAutoFit/>
          </a:bodyPr>
          <a:lstStyle/>
          <a:p>
            <a:pPr>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rPr>
              <a:t>基于时间的反向传播</a:t>
            </a:r>
          </a:p>
        </p:txBody>
      </p:sp>
      <p:sp>
        <p:nvSpPr>
          <p:cNvPr id="12" name="TextBox 11"/>
          <p:cNvSpPr txBox="1"/>
          <p:nvPr/>
        </p:nvSpPr>
        <p:spPr bwMode="auto">
          <a:xfrm>
            <a:off x="5285453" y="2667328"/>
            <a:ext cx="3498652" cy="538448"/>
          </a:xfrm>
          <a:prstGeom prst="rect">
            <a:avLst/>
          </a:prstGeom>
          <a:noFill/>
        </p:spPr>
        <p:txBody>
          <a:bodyPr wrap="none" lIns="121889" tIns="60944" rIns="121889" bIns="60944">
            <a:spAutoFit/>
          </a:bodyPr>
          <a:lstStyle/>
          <a:p>
            <a:pPr lvl="0">
              <a:defRPr/>
            </a:pPr>
            <a:r>
              <a:rPr lang="zh-CN" altLang="en-US" sz="2699" b="1" kern="0" dirty="0">
                <a:solidFill>
                  <a:schemeClr val="tx1">
                    <a:lumMod val="75000"/>
                    <a:lumOff val="25000"/>
                  </a:schemeClr>
                </a:solidFill>
                <a:latin typeface="微软雅黑" panose="020B0503020204020204" pitchFamily="34" charset="-122"/>
                <a:ea typeface="微软雅黑" panose="020B0503020204020204" pitchFamily="34" charset="-122"/>
              </a:rPr>
              <a:t>图解</a:t>
            </a:r>
            <a:r>
              <a:rPr lang="en-US" altLang="zh-CN" sz="2699" b="1" kern="0" dirty="0">
                <a:solidFill>
                  <a:schemeClr val="tx1">
                    <a:lumMod val="75000"/>
                    <a:lumOff val="25000"/>
                  </a:schemeClr>
                </a:solidFill>
                <a:latin typeface="微软雅黑" panose="020B0503020204020204" pitchFamily="34" charset="-122"/>
                <a:ea typeface="微软雅黑" panose="020B0503020204020204" pitchFamily="34" charset="-122"/>
              </a:rPr>
              <a:t>RNN</a:t>
            </a:r>
            <a:r>
              <a:rPr lang="zh-CN" altLang="en-US" sz="2699" b="1" kern="0" dirty="0">
                <a:solidFill>
                  <a:schemeClr val="tx1">
                    <a:lumMod val="75000"/>
                    <a:lumOff val="25000"/>
                  </a:schemeClr>
                </a:solidFill>
                <a:latin typeface="微软雅黑" panose="020B0503020204020204" pitchFamily="34" charset="-122"/>
                <a:ea typeface="微软雅黑" panose="020B0503020204020204" pitchFamily="34" charset="-122"/>
              </a:rPr>
              <a:t>的基本结构</a:t>
            </a:r>
          </a:p>
        </p:txBody>
      </p:sp>
      <p:sp>
        <p:nvSpPr>
          <p:cNvPr id="14" name="TextBox 13"/>
          <p:cNvSpPr txBox="1"/>
          <p:nvPr/>
        </p:nvSpPr>
        <p:spPr bwMode="auto">
          <a:xfrm>
            <a:off x="6534750" y="5005463"/>
            <a:ext cx="3362396" cy="538448"/>
          </a:xfrm>
          <a:prstGeom prst="rect">
            <a:avLst/>
          </a:prstGeom>
          <a:noFill/>
        </p:spPr>
        <p:txBody>
          <a:bodyPr wrap="none" lIns="121889" tIns="60944" rIns="121889" bIns="60944">
            <a:spAutoFit/>
          </a:bodyPr>
          <a:lstStyle/>
          <a:p>
            <a:pPr lvl="0">
              <a:defRPr/>
            </a:pPr>
            <a:r>
              <a:rPr lang="zh-CN" altLang="en-US" sz="2699" b="1" kern="0" dirty="0">
                <a:solidFill>
                  <a:schemeClr val="tx1">
                    <a:lumMod val="75000"/>
                    <a:lumOff val="25000"/>
                  </a:schemeClr>
                </a:solidFill>
                <a:latin typeface="微软雅黑" panose="020B0503020204020204" pitchFamily="34" charset="-122"/>
                <a:ea typeface="微软雅黑" panose="020B0503020204020204" pitchFamily="34" charset="-122"/>
              </a:rPr>
              <a:t>长短期记忆神经网络</a:t>
            </a:r>
          </a:p>
        </p:txBody>
      </p:sp>
      <p:sp>
        <p:nvSpPr>
          <p:cNvPr id="16" name="TextBox 15"/>
          <p:cNvSpPr txBox="1"/>
          <p:nvPr/>
        </p:nvSpPr>
        <p:spPr>
          <a:xfrm>
            <a:off x="3725156" y="1220754"/>
            <a:ext cx="874283" cy="943849"/>
          </a:xfrm>
          <a:prstGeom prst="rect">
            <a:avLst/>
          </a:prstGeom>
          <a:noFill/>
        </p:spPr>
        <p:txBody>
          <a:bodyPr wrap="none" lIns="121889" tIns="60944" rIns="121889" bIns="60944" rtlCol="0">
            <a:spAutoFit/>
          </a:bodyPr>
          <a:lstStyle/>
          <a:p>
            <a:r>
              <a:rPr lang="en-US" altLang="zh-CN" sz="5299">
                <a:solidFill>
                  <a:schemeClr val="accent1"/>
                </a:solidFill>
                <a:latin typeface="Impact" pitchFamily="34" charset="0"/>
              </a:rPr>
              <a:t>01</a:t>
            </a:r>
            <a:endParaRPr lang="zh-CN" altLang="en-US" sz="5299">
              <a:solidFill>
                <a:schemeClr val="accent1"/>
              </a:solidFill>
              <a:latin typeface="Impact" pitchFamily="34" charset="0"/>
            </a:endParaRPr>
          </a:p>
        </p:txBody>
      </p:sp>
      <p:sp>
        <p:nvSpPr>
          <p:cNvPr id="17" name="TextBox 16"/>
          <p:cNvSpPr txBox="1"/>
          <p:nvPr/>
        </p:nvSpPr>
        <p:spPr>
          <a:xfrm>
            <a:off x="4416398" y="2473265"/>
            <a:ext cx="957608" cy="943849"/>
          </a:xfrm>
          <a:prstGeom prst="rect">
            <a:avLst/>
          </a:prstGeom>
          <a:noFill/>
        </p:spPr>
        <p:txBody>
          <a:bodyPr wrap="none" lIns="121889" tIns="60944" rIns="121889" bIns="60944" rtlCol="0">
            <a:spAutoFit/>
          </a:bodyPr>
          <a:lstStyle/>
          <a:p>
            <a:r>
              <a:rPr lang="en-US" altLang="zh-CN" sz="5299">
                <a:solidFill>
                  <a:schemeClr val="accent1"/>
                </a:solidFill>
                <a:latin typeface="Impact" pitchFamily="34" charset="0"/>
              </a:rPr>
              <a:t>02</a:t>
            </a:r>
            <a:endParaRPr lang="zh-CN" altLang="en-US" sz="5299">
              <a:solidFill>
                <a:schemeClr val="accent1"/>
              </a:solidFill>
              <a:latin typeface="Impact" pitchFamily="34" charset="0"/>
            </a:endParaRPr>
          </a:p>
        </p:txBody>
      </p:sp>
      <p:sp>
        <p:nvSpPr>
          <p:cNvPr id="18" name="TextBox 17"/>
          <p:cNvSpPr txBox="1"/>
          <p:nvPr/>
        </p:nvSpPr>
        <p:spPr>
          <a:xfrm>
            <a:off x="5129806" y="3621022"/>
            <a:ext cx="976837" cy="943849"/>
          </a:xfrm>
          <a:prstGeom prst="rect">
            <a:avLst/>
          </a:prstGeom>
          <a:noFill/>
        </p:spPr>
        <p:txBody>
          <a:bodyPr wrap="none" lIns="121889" tIns="60944" rIns="121889" bIns="60944" rtlCol="0">
            <a:spAutoFit/>
          </a:bodyPr>
          <a:lstStyle/>
          <a:p>
            <a:r>
              <a:rPr lang="en-US" altLang="zh-CN" sz="5299">
                <a:solidFill>
                  <a:schemeClr val="accent1"/>
                </a:solidFill>
                <a:latin typeface="Impact" pitchFamily="34" charset="0"/>
              </a:rPr>
              <a:t>03</a:t>
            </a:r>
            <a:endParaRPr lang="zh-CN" altLang="en-US" sz="5299">
              <a:solidFill>
                <a:schemeClr val="accent1"/>
              </a:solidFill>
              <a:latin typeface="Impact" pitchFamily="34" charset="0"/>
            </a:endParaRPr>
          </a:p>
        </p:txBody>
      </p:sp>
      <p:sp>
        <p:nvSpPr>
          <p:cNvPr id="19" name="TextBox 18"/>
          <p:cNvSpPr txBox="1"/>
          <p:nvPr/>
        </p:nvSpPr>
        <p:spPr>
          <a:xfrm>
            <a:off x="5500911" y="4833447"/>
            <a:ext cx="955472" cy="943849"/>
          </a:xfrm>
          <a:prstGeom prst="rect">
            <a:avLst/>
          </a:prstGeom>
          <a:noFill/>
        </p:spPr>
        <p:txBody>
          <a:bodyPr wrap="none" lIns="121889" tIns="60944" rIns="121889" bIns="60944" rtlCol="0">
            <a:spAutoFit/>
          </a:bodyPr>
          <a:lstStyle/>
          <a:p>
            <a:r>
              <a:rPr lang="en-US" altLang="zh-CN" sz="5299" dirty="0">
                <a:solidFill>
                  <a:schemeClr val="accent1"/>
                </a:solidFill>
                <a:latin typeface="Impact" pitchFamily="34" charset="0"/>
              </a:rPr>
              <a:t>04</a:t>
            </a:r>
            <a:endParaRPr lang="zh-CN" altLang="en-US" sz="5299" dirty="0">
              <a:solidFill>
                <a:schemeClr val="accent1"/>
              </a:solidFill>
              <a:latin typeface="Impact" pitchFamily="34" charset="0"/>
            </a:endParaRPr>
          </a:p>
        </p:txBody>
      </p:sp>
      <p:sp>
        <p:nvSpPr>
          <p:cNvPr id="21" name="TextBox 20"/>
          <p:cNvSpPr txBox="1"/>
          <p:nvPr/>
        </p:nvSpPr>
        <p:spPr>
          <a:xfrm>
            <a:off x="10022756" y="3073012"/>
            <a:ext cx="2023754" cy="656591"/>
          </a:xfrm>
          <a:prstGeom prst="rect">
            <a:avLst/>
          </a:prstGeom>
          <a:noFill/>
        </p:spPr>
        <p:txBody>
          <a:bodyPr wrap="none" lIns="121889" tIns="60944" rIns="121889" bIns="60944" rtlCol="0">
            <a:spAutoFit/>
          </a:bodyPr>
          <a:lstStyle/>
          <a:p>
            <a:r>
              <a:rPr lang="zh-CN" altLang="en-US" sz="3499" b="1">
                <a:solidFill>
                  <a:schemeClr val="bg1"/>
                </a:solidFill>
                <a:latin typeface="Eras Bold ITC" panose="020B0907030504020204" pitchFamily="34" charset="0"/>
                <a:ea typeface="微软雅黑" panose="020B0503020204020204" pitchFamily="34" charset="-122"/>
              </a:rPr>
              <a:t>为人师表</a:t>
            </a:r>
          </a:p>
        </p:txBody>
      </p:sp>
      <p:sp>
        <p:nvSpPr>
          <p:cNvPr id="23" name="TextBox 22">
            <a:extLst>
              <a:ext uri="{FF2B5EF4-FFF2-40B4-BE49-F238E27FC236}">
                <a16:creationId xmlns:a16="http://schemas.microsoft.com/office/drawing/2014/main" id="{AE1C5088-1625-F84F-8A48-98EE7AC1147E}"/>
              </a:ext>
            </a:extLst>
          </p:cNvPr>
          <p:cNvSpPr txBox="1"/>
          <p:nvPr/>
        </p:nvSpPr>
        <p:spPr bwMode="auto">
          <a:xfrm>
            <a:off x="501919" y="373301"/>
            <a:ext cx="5375768" cy="738631"/>
          </a:xfrm>
          <a:prstGeom prst="rect">
            <a:avLst/>
          </a:prstGeom>
          <a:noFill/>
        </p:spPr>
        <p:txBody>
          <a:bodyPr wrap="none" lIns="121889" tIns="60944" rIns="121889" bIns="60944">
            <a:spAutoFit/>
          </a:bodyPr>
          <a:lstStyle/>
          <a:p>
            <a:pPr>
              <a:defRPr/>
            </a:pPr>
            <a:r>
              <a:rPr lang="zh-CN" altLang="en-US" sz="4000" b="1" kern="0" dirty="0">
                <a:solidFill>
                  <a:schemeClr val="tx1">
                    <a:lumMod val="75000"/>
                    <a:lumOff val="25000"/>
                  </a:schemeClr>
                </a:solidFill>
                <a:latin typeface="微软雅黑" panose="020B0503020204020204" pitchFamily="34" charset="-122"/>
                <a:ea typeface="微软雅黑" panose="020B0503020204020204" pitchFamily="34" charset="-122"/>
              </a:rPr>
              <a:t>第八章</a:t>
            </a:r>
            <a:r>
              <a:rPr lang="zh-CN" altLang="en-US" sz="4000" b="1" kern="0">
                <a:solidFill>
                  <a:schemeClr val="tx1">
                    <a:lumMod val="75000"/>
                    <a:lumOff val="25000"/>
                  </a:schemeClr>
                </a:solidFill>
                <a:latin typeface="微软雅黑" panose="020B0503020204020204" pitchFamily="34" charset="-122"/>
                <a:ea typeface="微软雅黑" panose="020B0503020204020204" pitchFamily="34" charset="-122"/>
              </a:rPr>
              <a:t>：循环神经网络</a:t>
            </a:r>
            <a:endParaRPr lang="zh-CN" altLang="en-US" sz="40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8674372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withEffec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nodeType="withGroup">
                            <p:stCondLst>
                              <p:cond delay="500"/>
                            </p:stCondLst>
                            <p:childTnLst>
                              <p:par>
                                <p:cTn id="9" presetID="42" presetClass="entr" presetSubtype="0" fill="hold" grpId="0" nodeType="afterEffec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anim calcmode="lin" valueType="num">
                                      <p:cBhvr>
                                        <p:cTn id="12" dur="500" fill="hold"/>
                                        <p:tgtEl>
                                          <p:spTgt spid="5"/>
                                        </p:tgtEl>
                                        <p:attrNameLst>
                                          <p:attrName>ppt_x</p:attrName>
                                        </p:attrNameLst>
                                      </p:cBhvr>
                                      <p:tavLst>
                                        <p:tav tm="0">
                                          <p:val>
                                            <p:strVal val="#ppt_x"/>
                                          </p:val>
                                        </p:tav>
                                        <p:tav tm="100000">
                                          <p:val>
                                            <p:strVal val="#ppt_x"/>
                                          </p:val>
                                        </p:tav>
                                      </p:tavLst>
                                    </p:anim>
                                    <p:anim calcmode="lin" valueType="num">
                                      <p:cBhvr>
                                        <p:cTn id="13" dur="500" fill="hold"/>
                                        <p:tgtEl>
                                          <p:spTgt spid="5"/>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anim calcmode="lin" valueType="num">
                                      <p:cBhvr>
                                        <p:cTn id="17" dur="500" fill="hold"/>
                                        <p:tgtEl>
                                          <p:spTgt spid="6"/>
                                        </p:tgtEl>
                                        <p:attrNameLst>
                                          <p:attrName>ppt_x</p:attrName>
                                        </p:attrNameLst>
                                      </p:cBhvr>
                                      <p:tavLst>
                                        <p:tav tm="0">
                                          <p:val>
                                            <p:strVal val="#ppt_x"/>
                                          </p:val>
                                        </p:tav>
                                        <p:tav tm="100000">
                                          <p:val>
                                            <p:strVal val="#ppt_x"/>
                                          </p:val>
                                        </p:tav>
                                      </p:tavLst>
                                    </p:anim>
                                    <p:anim calcmode="lin" valueType="num">
                                      <p:cBhvr>
                                        <p:cTn id="18" dur="500" fill="hold"/>
                                        <p:tgtEl>
                                          <p:spTgt spid="6"/>
                                        </p:tgtEl>
                                        <p:attrNameLst>
                                          <p:attrName>ppt_y</p:attrName>
                                        </p:attrNameLst>
                                      </p:cBhvr>
                                      <p:tavLst>
                                        <p:tav tm="0">
                                          <p:val>
                                            <p:strVal val="#ppt_y+.1"/>
                                          </p:val>
                                        </p:tav>
                                        <p:tav tm="100000">
                                          <p:val>
                                            <p:strVal val="#ppt_y"/>
                                          </p:val>
                                        </p:tav>
                                      </p:tavLst>
                                    </p:anim>
                                  </p:childTnLst>
                                </p:cTn>
                              </p:par>
                            </p:childTnLst>
                          </p:cTn>
                        </p:par>
                        <p:par>
                          <p:cTn id="19" fill="hold" nodeType="withGroup">
                            <p:stCondLst>
                              <p:cond delay="1000"/>
                            </p:stCondLst>
                            <p:childTnLst>
                              <p:par>
                                <p:cTn id="20" presetID="42" presetClass="entr" presetSubtype="0" fill="hold" grpId="0" nodeType="afterEffect">
                                  <p:childTnLst>
                                    <p:set>
                                      <p:cBhvr>
                                        <p:cTn id="21" dur="1" fill="hold">
                                          <p:stCondLst>
                                            <p:cond delay="0"/>
                                          </p:stCondLst>
                                        </p:cTn>
                                        <p:tgtEl>
                                          <p:spTgt spid="21"/>
                                        </p:tgtEl>
                                        <p:attrNameLst>
                                          <p:attrName>style.visibility</p:attrName>
                                        </p:attrNameLst>
                                      </p:cBhvr>
                                      <p:to>
                                        <p:strVal val="visible"/>
                                      </p:to>
                                    </p:set>
                                    <p:animEffect transition="in" filter="fade">
                                      <p:cBhvr>
                                        <p:cTn id="22" dur="1000"/>
                                        <p:tgtEl>
                                          <p:spTgt spid="21"/>
                                        </p:tgtEl>
                                      </p:cBhvr>
                                    </p:animEffect>
                                    <p:anim calcmode="lin" valueType="num">
                                      <p:cBhvr>
                                        <p:cTn id="23" dur="1000" fill="hold"/>
                                        <p:tgtEl>
                                          <p:spTgt spid="21"/>
                                        </p:tgtEl>
                                        <p:attrNameLst>
                                          <p:attrName>ppt_x</p:attrName>
                                        </p:attrNameLst>
                                      </p:cBhvr>
                                      <p:tavLst>
                                        <p:tav tm="0">
                                          <p:val>
                                            <p:strVal val="#ppt_x"/>
                                          </p:val>
                                        </p:tav>
                                        <p:tav tm="100000">
                                          <p:val>
                                            <p:strVal val="#ppt_x"/>
                                          </p:val>
                                        </p:tav>
                                      </p:tavLst>
                                    </p:anim>
                                    <p:anim calcmode="lin" valueType="num">
                                      <p:cBhvr>
                                        <p:cTn id="24" dur="1000" fill="hold"/>
                                        <p:tgtEl>
                                          <p:spTgt spid="21"/>
                                        </p:tgtEl>
                                        <p:attrNameLst>
                                          <p:attrName>ppt_y</p:attrName>
                                        </p:attrNameLst>
                                      </p:cBhvr>
                                      <p:tavLst>
                                        <p:tav tm="0">
                                          <p:val>
                                            <p:strVal val="#ppt_y+.1"/>
                                          </p:val>
                                        </p:tav>
                                        <p:tav tm="100000">
                                          <p:val>
                                            <p:strVal val="#ppt_y"/>
                                          </p:val>
                                        </p:tav>
                                      </p:tavLst>
                                    </p:anim>
                                  </p:childTnLst>
                                </p:cTn>
                              </p:par>
                            </p:childTnLst>
                          </p:cTn>
                        </p:par>
                        <p:par>
                          <p:cTn id="25" fill="hold" nodeType="withGroup">
                            <p:stCondLst>
                              <p:cond delay="2000"/>
                            </p:stCondLst>
                            <p:childTnLst>
                              <p:par>
                                <p:cTn id="26" presetID="49" presetClass="entr" presetSubtype="0" decel="100000" fill="hold" grpId="0" nodeType="afterEffect">
                                  <p:childTnLst>
                                    <p:set>
                                      <p:cBhvr>
                                        <p:cTn id="27" dur="1" fill="hold">
                                          <p:stCondLst>
                                            <p:cond delay="0"/>
                                          </p:stCondLst>
                                        </p:cTn>
                                        <p:tgtEl>
                                          <p:spTgt spid="16"/>
                                        </p:tgtEl>
                                        <p:attrNameLst>
                                          <p:attrName>style.visibility</p:attrName>
                                        </p:attrNameLst>
                                      </p:cBhvr>
                                      <p:to>
                                        <p:strVal val="visible"/>
                                      </p:to>
                                    </p:set>
                                    <p:anim calcmode="lin" valueType="num">
                                      <p:cBhvr>
                                        <p:cTn id="28" dur="500" fill="hold"/>
                                        <p:tgtEl>
                                          <p:spTgt spid="16"/>
                                        </p:tgtEl>
                                        <p:attrNameLst>
                                          <p:attrName>ppt_w</p:attrName>
                                        </p:attrNameLst>
                                      </p:cBhvr>
                                      <p:tavLst>
                                        <p:tav tm="0">
                                          <p:val>
                                            <p:fltVal val="0"/>
                                          </p:val>
                                        </p:tav>
                                        <p:tav tm="100000">
                                          <p:val>
                                            <p:strVal val="#ppt_w"/>
                                          </p:val>
                                        </p:tav>
                                      </p:tavLst>
                                    </p:anim>
                                    <p:anim calcmode="lin" valueType="num">
                                      <p:cBhvr>
                                        <p:cTn id="29" dur="500" fill="hold"/>
                                        <p:tgtEl>
                                          <p:spTgt spid="16"/>
                                        </p:tgtEl>
                                        <p:attrNameLst>
                                          <p:attrName>ppt_h</p:attrName>
                                        </p:attrNameLst>
                                      </p:cBhvr>
                                      <p:tavLst>
                                        <p:tav tm="0">
                                          <p:val>
                                            <p:fltVal val="0"/>
                                          </p:val>
                                        </p:tav>
                                        <p:tav tm="100000">
                                          <p:val>
                                            <p:strVal val="#ppt_h"/>
                                          </p:val>
                                        </p:tav>
                                      </p:tavLst>
                                    </p:anim>
                                    <p:anim calcmode="lin" valueType="num">
                                      <p:cBhvr>
                                        <p:cTn id="30" dur="500" fill="hold"/>
                                        <p:tgtEl>
                                          <p:spTgt spid="16"/>
                                        </p:tgtEl>
                                        <p:attrNameLst>
                                          <p:attrName>style.rotation</p:attrName>
                                        </p:attrNameLst>
                                      </p:cBhvr>
                                      <p:tavLst>
                                        <p:tav tm="0">
                                          <p:val>
                                            <p:fltVal val="360"/>
                                          </p:val>
                                        </p:tav>
                                        <p:tav tm="100000">
                                          <p:val>
                                            <p:fltVal val="0"/>
                                          </p:val>
                                        </p:tav>
                                      </p:tavLst>
                                    </p:anim>
                                    <p:animEffect transition="in" filter="fade">
                                      <p:cBhvr>
                                        <p:cTn id="31" dur="500"/>
                                        <p:tgtEl>
                                          <p:spTgt spid="16"/>
                                        </p:tgtEl>
                                      </p:cBhvr>
                                    </p:animEffect>
                                  </p:childTnLst>
                                </p:cTn>
                              </p:par>
                            </p:childTnLst>
                          </p:cTn>
                        </p:par>
                        <p:par>
                          <p:cTn id="32" fill="hold" nodeType="withGroup">
                            <p:stCondLst>
                              <p:cond delay="2500"/>
                            </p:stCondLst>
                            <p:childTnLst>
                              <p:par>
                                <p:cTn id="33" presetID="42" presetClass="entr" presetSubtype="0" fill="hold" grpId="0" nodeType="afterEffec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anim calcmode="lin" valueType="num">
                                      <p:cBhvr>
                                        <p:cTn id="36" dur="500" fill="hold"/>
                                        <p:tgtEl>
                                          <p:spTgt spid="8"/>
                                        </p:tgtEl>
                                        <p:attrNameLst>
                                          <p:attrName>ppt_x</p:attrName>
                                        </p:attrNameLst>
                                      </p:cBhvr>
                                      <p:tavLst>
                                        <p:tav tm="0">
                                          <p:val>
                                            <p:strVal val="#ppt_x"/>
                                          </p:val>
                                        </p:tav>
                                        <p:tav tm="100000">
                                          <p:val>
                                            <p:strVal val="#ppt_x"/>
                                          </p:val>
                                        </p:tav>
                                      </p:tavLst>
                                    </p:anim>
                                    <p:anim calcmode="lin" valueType="num">
                                      <p:cBhvr>
                                        <p:cTn id="37" dur="500" fill="hold"/>
                                        <p:tgtEl>
                                          <p:spTgt spid="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anim calcmode="lin" valueType="num">
                                      <p:cBhvr>
                                        <p:cTn id="41" dur="500" fill="hold"/>
                                        <p:tgtEl>
                                          <p:spTgt spid="9"/>
                                        </p:tgtEl>
                                        <p:attrNameLst>
                                          <p:attrName>ppt_x</p:attrName>
                                        </p:attrNameLst>
                                      </p:cBhvr>
                                      <p:tavLst>
                                        <p:tav tm="0">
                                          <p:val>
                                            <p:strVal val="#ppt_x"/>
                                          </p:val>
                                        </p:tav>
                                        <p:tav tm="100000">
                                          <p:val>
                                            <p:strVal val="#ppt_x"/>
                                          </p:val>
                                        </p:tav>
                                      </p:tavLst>
                                    </p:anim>
                                    <p:anim calcmode="lin" valueType="num">
                                      <p:cBhvr>
                                        <p:cTn id="42" dur="500" fill="hold"/>
                                        <p:tgtEl>
                                          <p:spTgt spid="9"/>
                                        </p:tgtEl>
                                        <p:attrNameLst>
                                          <p:attrName>ppt_y</p:attrName>
                                        </p:attrNameLst>
                                      </p:cBhvr>
                                      <p:tavLst>
                                        <p:tav tm="0">
                                          <p:val>
                                            <p:strVal val="#ppt_y+.1"/>
                                          </p:val>
                                        </p:tav>
                                        <p:tav tm="100000">
                                          <p:val>
                                            <p:strVal val="#ppt_y"/>
                                          </p:val>
                                        </p:tav>
                                      </p:tavLst>
                                    </p:anim>
                                  </p:childTnLst>
                                </p:cTn>
                              </p:par>
                            </p:childTnLst>
                          </p:cTn>
                        </p:par>
                        <p:par>
                          <p:cTn id="43" fill="hold" nodeType="withGroup">
                            <p:stCondLst>
                              <p:cond delay="3000"/>
                            </p:stCondLst>
                            <p:childTnLst>
                              <p:par>
                                <p:cTn id="44" presetID="49" presetClass="entr" presetSubtype="0" decel="100000" fill="hold" grpId="0" nodeType="afterEffect">
                                  <p:childTnLst>
                                    <p:set>
                                      <p:cBhvr>
                                        <p:cTn id="45" dur="1" fill="hold">
                                          <p:stCondLst>
                                            <p:cond delay="0"/>
                                          </p:stCondLst>
                                        </p:cTn>
                                        <p:tgtEl>
                                          <p:spTgt spid="17"/>
                                        </p:tgtEl>
                                        <p:attrNameLst>
                                          <p:attrName>style.visibility</p:attrName>
                                        </p:attrNameLst>
                                      </p:cBhvr>
                                      <p:to>
                                        <p:strVal val="visible"/>
                                      </p:to>
                                    </p:set>
                                    <p:anim calcmode="lin" valueType="num">
                                      <p:cBhvr>
                                        <p:cTn id="46" dur="500" fill="hold"/>
                                        <p:tgtEl>
                                          <p:spTgt spid="17"/>
                                        </p:tgtEl>
                                        <p:attrNameLst>
                                          <p:attrName>ppt_w</p:attrName>
                                        </p:attrNameLst>
                                      </p:cBhvr>
                                      <p:tavLst>
                                        <p:tav tm="0">
                                          <p:val>
                                            <p:fltVal val="0"/>
                                          </p:val>
                                        </p:tav>
                                        <p:tav tm="100000">
                                          <p:val>
                                            <p:strVal val="#ppt_w"/>
                                          </p:val>
                                        </p:tav>
                                      </p:tavLst>
                                    </p:anim>
                                    <p:anim calcmode="lin" valueType="num">
                                      <p:cBhvr>
                                        <p:cTn id="47" dur="500" fill="hold"/>
                                        <p:tgtEl>
                                          <p:spTgt spid="17"/>
                                        </p:tgtEl>
                                        <p:attrNameLst>
                                          <p:attrName>ppt_h</p:attrName>
                                        </p:attrNameLst>
                                      </p:cBhvr>
                                      <p:tavLst>
                                        <p:tav tm="0">
                                          <p:val>
                                            <p:fltVal val="0"/>
                                          </p:val>
                                        </p:tav>
                                        <p:tav tm="100000">
                                          <p:val>
                                            <p:strVal val="#ppt_h"/>
                                          </p:val>
                                        </p:tav>
                                      </p:tavLst>
                                    </p:anim>
                                    <p:anim calcmode="lin" valueType="num">
                                      <p:cBhvr>
                                        <p:cTn id="48" dur="500" fill="hold"/>
                                        <p:tgtEl>
                                          <p:spTgt spid="17"/>
                                        </p:tgtEl>
                                        <p:attrNameLst>
                                          <p:attrName>style.rotation</p:attrName>
                                        </p:attrNameLst>
                                      </p:cBhvr>
                                      <p:tavLst>
                                        <p:tav tm="0">
                                          <p:val>
                                            <p:fltVal val="360"/>
                                          </p:val>
                                        </p:tav>
                                        <p:tav tm="100000">
                                          <p:val>
                                            <p:fltVal val="0"/>
                                          </p:val>
                                        </p:tav>
                                      </p:tavLst>
                                    </p:anim>
                                    <p:animEffect transition="in" filter="fade">
                                      <p:cBhvr>
                                        <p:cTn id="49" dur="500"/>
                                        <p:tgtEl>
                                          <p:spTgt spid="17"/>
                                        </p:tgtEl>
                                      </p:cBhvr>
                                    </p:animEffect>
                                  </p:childTnLst>
                                </p:cTn>
                              </p:par>
                              <p:par>
                                <p:cTn id="50" presetID="42" presetClass="entr" presetSubtype="0" fill="hold" grpId="0" nodeType="withEffec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anim calcmode="lin" valueType="num">
                                      <p:cBhvr>
                                        <p:cTn id="53" dur="500" fill="hold"/>
                                        <p:tgtEl>
                                          <p:spTgt spid="12"/>
                                        </p:tgtEl>
                                        <p:attrNameLst>
                                          <p:attrName>ppt_x</p:attrName>
                                        </p:attrNameLst>
                                      </p:cBhvr>
                                      <p:tavLst>
                                        <p:tav tm="0">
                                          <p:val>
                                            <p:strVal val="#ppt_x"/>
                                          </p:val>
                                        </p:tav>
                                        <p:tav tm="100000">
                                          <p:val>
                                            <p:strVal val="#ppt_x"/>
                                          </p:val>
                                        </p:tav>
                                      </p:tavLst>
                                    </p:anim>
                                    <p:anim calcmode="lin" valueType="num">
                                      <p:cBhvr>
                                        <p:cTn id="54" dur="500" fill="hold"/>
                                        <p:tgtEl>
                                          <p:spTgt spid="12"/>
                                        </p:tgtEl>
                                        <p:attrNameLst>
                                          <p:attrName>ppt_y</p:attrName>
                                        </p:attrNameLst>
                                      </p:cBhvr>
                                      <p:tavLst>
                                        <p:tav tm="0">
                                          <p:val>
                                            <p:strVal val="#ppt_y+.1"/>
                                          </p:val>
                                        </p:tav>
                                        <p:tav tm="100000">
                                          <p:val>
                                            <p:strVal val="#ppt_y"/>
                                          </p:val>
                                        </p:tav>
                                      </p:tavLst>
                                    </p:anim>
                                  </p:childTnLst>
                                </p:cTn>
                              </p:par>
                            </p:childTnLst>
                          </p:cTn>
                        </p:par>
                        <p:par>
                          <p:cTn id="55" fill="hold" nodeType="withGroup">
                            <p:stCondLst>
                              <p:cond delay="3500"/>
                            </p:stCondLst>
                            <p:childTnLst>
                              <p:par>
                                <p:cTn id="56" presetID="49" presetClass="entr" presetSubtype="0" decel="100000" fill="hold" grpId="0" nodeType="afterEffect">
                                  <p:childTnLst>
                                    <p:set>
                                      <p:cBhvr>
                                        <p:cTn id="57" dur="1" fill="hold">
                                          <p:stCondLst>
                                            <p:cond delay="0"/>
                                          </p:stCondLst>
                                        </p:cTn>
                                        <p:tgtEl>
                                          <p:spTgt spid="18"/>
                                        </p:tgtEl>
                                        <p:attrNameLst>
                                          <p:attrName>style.visibility</p:attrName>
                                        </p:attrNameLst>
                                      </p:cBhvr>
                                      <p:to>
                                        <p:strVal val="visible"/>
                                      </p:to>
                                    </p:set>
                                    <p:anim calcmode="lin" valueType="num">
                                      <p:cBhvr>
                                        <p:cTn id="58" dur="500" fill="hold"/>
                                        <p:tgtEl>
                                          <p:spTgt spid="18"/>
                                        </p:tgtEl>
                                        <p:attrNameLst>
                                          <p:attrName>ppt_w</p:attrName>
                                        </p:attrNameLst>
                                      </p:cBhvr>
                                      <p:tavLst>
                                        <p:tav tm="0">
                                          <p:val>
                                            <p:fltVal val="0"/>
                                          </p:val>
                                        </p:tav>
                                        <p:tav tm="100000">
                                          <p:val>
                                            <p:strVal val="#ppt_w"/>
                                          </p:val>
                                        </p:tav>
                                      </p:tavLst>
                                    </p:anim>
                                    <p:anim calcmode="lin" valueType="num">
                                      <p:cBhvr>
                                        <p:cTn id="59" dur="500" fill="hold"/>
                                        <p:tgtEl>
                                          <p:spTgt spid="18"/>
                                        </p:tgtEl>
                                        <p:attrNameLst>
                                          <p:attrName>ppt_h</p:attrName>
                                        </p:attrNameLst>
                                      </p:cBhvr>
                                      <p:tavLst>
                                        <p:tav tm="0">
                                          <p:val>
                                            <p:fltVal val="0"/>
                                          </p:val>
                                        </p:tav>
                                        <p:tav tm="100000">
                                          <p:val>
                                            <p:strVal val="#ppt_h"/>
                                          </p:val>
                                        </p:tav>
                                      </p:tavLst>
                                    </p:anim>
                                    <p:anim calcmode="lin" valueType="num">
                                      <p:cBhvr>
                                        <p:cTn id="60" dur="500" fill="hold"/>
                                        <p:tgtEl>
                                          <p:spTgt spid="18"/>
                                        </p:tgtEl>
                                        <p:attrNameLst>
                                          <p:attrName>style.rotation</p:attrName>
                                        </p:attrNameLst>
                                      </p:cBhvr>
                                      <p:tavLst>
                                        <p:tav tm="0">
                                          <p:val>
                                            <p:fltVal val="360"/>
                                          </p:val>
                                        </p:tav>
                                        <p:tav tm="100000">
                                          <p:val>
                                            <p:fltVal val="0"/>
                                          </p:val>
                                        </p:tav>
                                      </p:tavLst>
                                    </p:anim>
                                    <p:animEffect transition="in" filter="fade">
                                      <p:cBhvr>
                                        <p:cTn id="61" dur="500"/>
                                        <p:tgtEl>
                                          <p:spTgt spid="18"/>
                                        </p:tgtEl>
                                      </p:cBhvr>
                                    </p:animEffect>
                                  </p:childTnLst>
                                </p:cTn>
                              </p:par>
                              <p:par>
                                <p:cTn id="62" presetID="42" presetClass="entr" presetSubtype="0" fill="hold" grpId="0" nodeType="withEffect">
                                  <p:childTnLst>
                                    <p:set>
                                      <p:cBhvr>
                                        <p:cTn id="63" dur="1" fill="hold">
                                          <p:stCondLst>
                                            <p:cond delay="0"/>
                                          </p:stCondLst>
                                        </p:cTn>
                                        <p:tgtEl>
                                          <p:spTgt spid="10"/>
                                        </p:tgtEl>
                                        <p:attrNameLst>
                                          <p:attrName>style.visibility</p:attrName>
                                        </p:attrNameLst>
                                      </p:cBhvr>
                                      <p:to>
                                        <p:strVal val="visible"/>
                                      </p:to>
                                    </p:set>
                                    <p:animEffect transition="in" filter="fade">
                                      <p:cBhvr>
                                        <p:cTn id="64" dur="500"/>
                                        <p:tgtEl>
                                          <p:spTgt spid="10"/>
                                        </p:tgtEl>
                                      </p:cBhvr>
                                    </p:animEffect>
                                    <p:anim calcmode="lin" valueType="num">
                                      <p:cBhvr>
                                        <p:cTn id="65" dur="500" fill="hold"/>
                                        <p:tgtEl>
                                          <p:spTgt spid="10"/>
                                        </p:tgtEl>
                                        <p:attrNameLst>
                                          <p:attrName>ppt_x</p:attrName>
                                        </p:attrNameLst>
                                      </p:cBhvr>
                                      <p:tavLst>
                                        <p:tav tm="0">
                                          <p:val>
                                            <p:strVal val="#ppt_x"/>
                                          </p:val>
                                        </p:tav>
                                        <p:tav tm="100000">
                                          <p:val>
                                            <p:strVal val="#ppt_x"/>
                                          </p:val>
                                        </p:tav>
                                      </p:tavLst>
                                    </p:anim>
                                    <p:anim calcmode="lin" valueType="num">
                                      <p:cBhvr>
                                        <p:cTn id="66" dur="500" fill="hold"/>
                                        <p:tgtEl>
                                          <p:spTgt spid="10"/>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childTnLst>
                                    <p:set>
                                      <p:cBhvr>
                                        <p:cTn id="68" dur="1" fill="hold">
                                          <p:stCondLst>
                                            <p:cond delay="0"/>
                                          </p:stCondLst>
                                        </p:cTn>
                                        <p:tgtEl>
                                          <p:spTgt spid="11"/>
                                        </p:tgtEl>
                                        <p:attrNameLst>
                                          <p:attrName>style.visibility</p:attrName>
                                        </p:attrNameLst>
                                      </p:cBhvr>
                                      <p:to>
                                        <p:strVal val="visible"/>
                                      </p:to>
                                    </p:set>
                                    <p:animEffect transition="in" filter="fade">
                                      <p:cBhvr>
                                        <p:cTn id="69" dur="500"/>
                                        <p:tgtEl>
                                          <p:spTgt spid="11"/>
                                        </p:tgtEl>
                                      </p:cBhvr>
                                    </p:animEffect>
                                    <p:anim calcmode="lin" valueType="num">
                                      <p:cBhvr>
                                        <p:cTn id="70" dur="500" fill="hold"/>
                                        <p:tgtEl>
                                          <p:spTgt spid="11"/>
                                        </p:tgtEl>
                                        <p:attrNameLst>
                                          <p:attrName>ppt_x</p:attrName>
                                        </p:attrNameLst>
                                      </p:cBhvr>
                                      <p:tavLst>
                                        <p:tav tm="0">
                                          <p:val>
                                            <p:strVal val="#ppt_x"/>
                                          </p:val>
                                        </p:tav>
                                        <p:tav tm="100000">
                                          <p:val>
                                            <p:strVal val="#ppt_x"/>
                                          </p:val>
                                        </p:tav>
                                      </p:tavLst>
                                    </p:anim>
                                    <p:anim calcmode="lin" valueType="num">
                                      <p:cBhvr>
                                        <p:cTn id="71" dur="500" fill="hold"/>
                                        <p:tgtEl>
                                          <p:spTgt spid="11"/>
                                        </p:tgtEl>
                                        <p:attrNameLst>
                                          <p:attrName>ppt_y</p:attrName>
                                        </p:attrNameLst>
                                      </p:cBhvr>
                                      <p:tavLst>
                                        <p:tav tm="0">
                                          <p:val>
                                            <p:strVal val="#ppt_y+.1"/>
                                          </p:val>
                                        </p:tav>
                                        <p:tav tm="100000">
                                          <p:val>
                                            <p:strVal val="#ppt_y"/>
                                          </p:val>
                                        </p:tav>
                                      </p:tavLst>
                                    </p:anim>
                                  </p:childTnLst>
                                </p:cTn>
                              </p:par>
                            </p:childTnLst>
                          </p:cTn>
                        </p:par>
                        <p:par>
                          <p:cTn id="72" fill="hold" nodeType="withGroup">
                            <p:stCondLst>
                              <p:cond delay="4000"/>
                            </p:stCondLst>
                            <p:childTnLst>
                              <p:par>
                                <p:cTn id="73" presetID="49" presetClass="entr" presetSubtype="0" decel="100000" fill="hold" grpId="0" nodeType="afterEffect">
                                  <p:childTnLst>
                                    <p:set>
                                      <p:cBhvr>
                                        <p:cTn id="74" dur="1" fill="hold">
                                          <p:stCondLst>
                                            <p:cond delay="0"/>
                                          </p:stCondLst>
                                        </p:cTn>
                                        <p:tgtEl>
                                          <p:spTgt spid="19"/>
                                        </p:tgtEl>
                                        <p:attrNameLst>
                                          <p:attrName>style.visibility</p:attrName>
                                        </p:attrNameLst>
                                      </p:cBhvr>
                                      <p:to>
                                        <p:strVal val="visible"/>
                                      </p:to>
                                    </p:set>
                                    <p:anim calcmode="lin" valueType="num">
                                      <p:cBhvr>
                                        <p:cTn id="75" dur="500" fill="hold"/>
                                        <p:tgtEl>
                                          <p:spTgt spid="19"/>
                                        </p:tgtEl>
                                        <p:attrNameLst>
                                          <p:attrName>ppt_w</p:attrName>
                                        </p:attrNameLst>
                                      </p:cBhvr>
                                      <p:tavLst>
                                        <p:tav tm="0">
                                          <p:val>
                                            <p:fltVal val="0"/>
                                          </p:val>
                                        </p:tav>
                                        <p:tav tm="100000">
                                          <p:val>
                                            <p:strVal val="#ppt_w"/>
                                          </p:val>
                                        </p:tav>
                                      </p:tavLst>
                                    </p:anim>
                                    <p:anim calcmode="lin" valueType="num">
                                      <p:cBhvr>
                                        <p:cTn id="76" dur="500" fill="hold"/>
                                        <p:tgtEl>
                                          <p:spTgt spid="19"/>
                                        </p:tgtEl>
                                        <p:attrNameLst>
                                          <p:attrName>ppt_h</p:attrName>
                                        </p:attrNameLst>
                                      </p:cBhvr>
                                      <p:tavLst>
                                        <p:tav tm="0">
                                          <p:val>
                                            <p:fltVal val="0"/>
                                          </p:val>
                                        </p:tav>
                                        <p:tav tm="100000">
                                          <p:val>
                                            <p:strVal val="#ppt_h"/>
                                          </p:val>
                                        </p:tav>
                                      </p:tavLst>
                                    </p:anim>
                                    <p:anim calcmode="lin" valueType="num">
                                      <p:cBhvr>
                                        <p:cTn id="77" dur="500" fill="hold"/>
                                        <p:tgtEl>
                                          <p:spTgt spid="19"/>
                                        </p:tgtEl>
                                        <p:attrNameLst>
                                          <p:attrName>style.rotation</p:attrName>
                                        </p:attrNameLst>
                                      </p:cBhvr>
                                      <p:tavLst>
                                        <p:tav tm="0">
                                          <p:val>
                                            <p:fltVal val="360"/>
                                          </p:val>
                                        </p:tav>
                                        <p:tav tm="100000">
                                          <p:val>
                                            <p:fltVal val="0"/>
                                          </p:val>
                                        </p:tav>
                                      </p:tavLst>
                                    </p:anim>
                                    <p:animEffect transition="in" filter="fade">
                                      <p:cBhvr>
                                        <p:cTn id="78" dur="500"/>
                                        <p:tgtEl>
                                          <p:spTgt spid="19"/>
                                        </p:tgtEl>
                                      </p:cBhvr>
                                    </p:animEffect>
                                  </p:childTnLst>
                                </p:cTn>
                              </p:par>
                              <p:par>
                                <p:cTn id="79" presetID="42" presetClass="entr" presetSubtype="0" fill="hold" grpId="0" nodeType="withEffect">
                                  <p:childTnLst>
                                    <p:set>
                                      <p:cBhvr>
                                        <p:cTn id="80" dur="1" fill="hold">
                                          <p:stCondLst>
                                            <p:cond delay="0"/>
                                          </p:stCondLst>
                                        </p:cTn>
                                        <p:tgtEl>
                                          <p:spTgt spid="14"/>
                                        </p:tgtEl>
                                        <p:attrNameLst>
                                          <p:attrName>style.visibility</p:attrName>
                                        </p:attrNameLst>
                                      </p:cBhvr>
                                      <p:to>
                                        <p:strVal val="visible"/>
                                      </p:to>
                                    </p:set>
                                    <p:animEffect transition="in" filter="fade">
                                      <p:cBhvr>
                                        <p:cTn id="81" dur="500"/>
                                        <p:tgtEl>
                                          <p:spTgt spid="14"/>
                                        </p:tgtEl>
                                      </p:cBhvr>
                                    </p:animEffect>
                                    <p:anim calcmode="lin" valueType="num">
                                      <p:cBhvr>
                                        <p:cTn id="82" dur="500" fill="hold"/>
                                        <p:tgtEl>
                                          <p:spTgt spid="14"/>
                                        </p:tgtEl>
                                        <p:attrNameLst>
                                          <p:attrName>ppt_x</p:attrName>
                                        </p:attrNameLst>
                                      </p:cBhvr>
                                      <p:tavLst>
                                        <p:tav tm="0">
                                          <p:val>
                                            <p:strVal val="#ppt_x"/>
                                          </p:val>
                                        </p:tav>
                                        <p:tav tm="100000">
                                          <p:val>
                                            <p:strVal val="#ppt_x"/>
                                          </p:val>
                                        </p:tav>
                                      </p:tavLst>
                                    </p:anim>
                                    <p:anim calcmode="lin" valueType="num">
                                      <p:cBhvr>
                                        <p:cTn id="83" dur="500" fill="hold"/>
                                        <p:tgtEl>
                                          <p:spTgt spid="14"/>
                                        </p:tgtEl>
                                        <p:attrNameLst>
                                          <p:attrName>ppt_y</p:attrName>
                                        </p:attrNameLst>
                                      </p:cBhvr>
                                      <p:tavLst>
                                        <p:tav tm="0">
                                          <p:val>
                                            <p:strVal val="#ppt_y+.1"/>
                                          </p:val>
                                        </p:tav>
                                        <p:tav tm="100000">
                                          <p:val>
                                            <p:strVal val="#ppt_y"/>
                                          </p:val>
                                        </p:tav>
                                      </p:tavLst>
                                    </p:anim>
                                  </p:childTnLst>
                                </p:cTn>
                              </p:par>
                            </p:childTnLst>
                          </p:cTn>
                        </p:par>
                        <p:par>
                          <p:cTn id="84" fill="hold">
                            <p:stCondLst>
                              <p:cond delay="4500"/>
                            </p:stCondLst>
                            <p:childTnLst>
                              <p:par>
                                <p:cTn id="85" presetID="42" presetClass="entr" presetSubtype="0" fill="hold" grpId="0" nodeType="afterEffect">
                                  <p:stCondLst>
                                    <p:cond delay="0"/>
                                  </p:stCondLst>
                                  <p:childTnLst>
                                    <p:set>
                                      <p:cBhvr>
                                        <p:cTn id="86" dur="1" fill="hold">
                                          <p:stCondLst>
                                            <p:cond delay="0"/>
                                          </p:stCondLst>
                                        </p:cTn>
                                        <p:tgtEl>
                                          <p:spTgt spid="23"/>
                                        </p:tgtEl>
                                        <p:attrNameLst>
                                          <p:attrName>style.visibility</p:attrName>
                                        </p:attrNameLst>
                                      </p:cBhvr>
                                      <p:to>
                                        <p:strVal val="visible"/>
                                      </p:to>
                                    </p:set>
                                    <p:animEffect transition="in" filter="fade">
                                      <p:cBhvr>
                                        <p:cTn id="87" dur="500"/>
                                        <p:tgtEl>
                                          <p:spTgt spid="23"/>
                                        </p:tgtEl>
                                      </p:cBhvr>
                                    </p:animEffect>
                                    <p:anim calcmode="lin" valueType="num">
                                      <p:cBhvr>
                                        <p:cTn id="88" dur="500" fill="hold"/>
                                        <p:tgtEl>
                                          <p:spTgt spid="23"/>
                                        </p:tgtEl>
                                        <p:attrNameLst>
                                          <p:attrName>ppt_x</p:attrName>
                                        </p:attrNameLst>
                                      </p:cBhvr>
                                      <p:tavLst>
                                        <p:tav tm="0">
                                          <p:val>
                                            <p:strVal val="#ppt_x"/>
                                          </p:val>
                                        </p:tav>
                                        <p:tav tm="100000">
                                          <p:val>
                                            <p:strVal val="#ppt_x"/>
                                          </p:val>
                                        </p:tav>
                                      </p:tavLst>
                                    </p:anim>
                                    <p:anim calcmode="lin" valueType="num">
                                      <p:cBhvr>
                                        <p:cTn id="89" dur="5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P spid="8" grpId="0"/>
      <p:bldP spid="9" grpId="0"/>
      <p:bldP spid="10" grpId="0"/>
      <p:bldP spid="11" grpId="0"/>
      <p:bldP spid="12" grpId="0"/>
      <p:bldP spid="14" grpId="0"/>
      <p:bldP spid="16" grpId="0"/>
      <p:bldP spid="17" grpId="0"/>
      <p:bldP spid="18" grpId="0"/>
      <p:bldP spid="19" grpId="0"/>
      <p:bldP spid="21" grpId="0"/>
      <p:bldP spid="2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zh-CN" altLang="en-US" dirty="0"/>
              <a:t>循环神经网络的其他结构</a:t>
            </a:r>
          </a:p>
        </p:txBody>
      </p:sp>
      <p:sp>
        <p:nvSpPr>
          <p:cNvPr id="2" name="TextBox 1">
            <a:extLst>
              <a:ext uri="{FF2B5EF4-FFF2-40B4-BE49-F238E27FC236}">
                <a16:creationId xmlns:a16="http://schemas.microsoft.com/office/drawing/2014/main" id="{6B4B2227-CF16-844E-86FA-F9D7AFC4B6D2}"/>
              </a:ext>
            </a:extLst>
          </p:cNvPr>
          <p:cNvSpPr txBox="1"/>
          <p:nvPr/>
        </p:nvSpPr>
        <p:spPr>
          <a:xfrm>
            <a:off x="655562" y="835980"/>
            <a:ext cx="10858500" cy="961225"/>
          </a:xfrm>
          <a:prstGeom prst="rect">
            <a:avLst/>
          </a:prstGeom>
          <a:noFill/>
        </p:spPr>
        <p:txBody>
          <a:bodyPr wrap="square" rtlCol="0">
            <a:spAutoFit/>
          </a:bodyPr>
          <a:lstStyle/>
          <a:p>
            <a:pPr>
              <a:lnSpc>
                <a:spcPct val="150000"/>
              </a:lnSpc>
            </a:pPr>
            <a:r>
              <a:rPr lang="zh-CN" altLang="en-US" sz="2000" dirty="0"/>
              <a:t>除了上面的经典结构（又称为</a:t>
            </a:r>
            <a:r>
              <a:rPr lang="en-US" sz="2000" dirty="0"/>
              <a:t>Many-to-many</a:t>
            </a:r>
            <a:r>
              <a:rPr lang="zh-CN" altLang="en-US" sz="2000" dirty="0"/>
              <a:t>结构），</a:t>
            </a:r>
            <a:r>
              <a:rPr lang="en-US" sz="2000" dirty="0"/>
              <a:t>RNN</a:t>
            </a:r>
            <a:r>
              <a:rPr lang="zh-CN" altLang="en-US" sz="2000" dirty="0"/>
              <a:t>还有其他几种不同的结构类型用来解决不同需求下的序列问题。下表中列出了常见的几种结构类型：</a:t>
            </a:r>
            <a:endParaRPr lang="en-CN" sz="2000" dirty="0">
              <a:latin typeface="+mn-ea"/>
            </a:endParaRPr>
          </a:p>
        </p:txBody>
      </p:sp>
      <p:graphicFrame>
        <p:nvGraphicFramePr>
          <p:cNvPr id="11" name="Table 2">
            <a:extLst>
              <a:ext uri="{FF2B5EF4-FFF2-40B4-BE49-F238E27FC236}">
                <a16:creationId xmlns:a16="http://schemas.microsoft.com/office/drawing/2014/main" id="{3DA6C458-7E0F-2445-A6AC-0FC9DE5401F8}"/>
              </a:ext>
            </a:extLst>
          </p:cNvPr>
          <p:cNvGraphicFramePr>
            <a:graphicFrameLocks noGrp="1"/>
          </p:cNvGraphicFramePr>
          <p:nvPr/>
        </p:nvGraphicFramePr>
        <p:xfrm>
          <a:off x="83642" y="1797205"/>
          <a:ext cx="12002341" cy="4966875"/>
        </p:xfrm>
        <a:graphic>
          <a:graphicData uri="http://schemas.openxmlformats.org/drawingml/2006/table">
            <a:tbl>
              <a:tblPr firstRow="1" firstCol="1" bandRow="1">
                <a:tableStyleId>{5C22544A-7EE6-4342-B048-85BDC9FD1C3A}</a:tableStyleId>
              </a:tblPr>
              <a:tblGrid>
                <a:gridCol w="1734673">
                  <a:extLst>
                    <a:ext uri="{9D8B030D-6E8A-4147-A177-3AD203B41FA5}">
                      <a16:colId xmlns:a16="http://schemas.microsoft.com/office/drawing/2014/main" val="3917167889"/>
                    </a:ext>
                  </a:extLst>
                </a:gridCol>
                <a:gridCol w="4357198">
                  <a:extLst>
                    <a:ext uri="{9D8B030D-6E8A-4147-A177-3AD203B41FA5}">
                      <a16:colId xmlns:a16="http://schemas.microsoft.com/office/drawing/2014/main" val="4058605650"/>
                    </a:ext>
                  </a:extLst>
                </a:gridCol>
                <a:gridCol w="5910470">
                  <a:extLst>
                    <a:ext uri="{9D8B030D-6E8A-4147-A177-3AD203B41FA5}">
                      <a16:colId xmlns:a16="http://schemas.microsoft.com/office/drawing/2014/main" val="1178855273"/>
                    </a:ext>
                  </a:extLst>
                </a:gridCol>
              </a:tblGrid>
              <a:tr h="384058">
                <a:tc>
                  <a:txBody>
                    <a:bodyPr/>
                    <a:lstStyle/>
                    <a:p>
                      <a:pPr algn="ctr">
                        <a:lnSpc>
                          <a:spcPct val="150000"/>
                        </a:lnSpc>
                        <a:spcBef>
                          <a:spcPts val="900"/>
                        </a:spcBef>
                        <a:spcAft>
                          <a:spcPts val="900"/>
                        </a:spcAft>
                      </a:pPr>
                      <a:r>
                        <a:rPr lang="zh-CN" sz="2000" dirty="0">
                          <a:effectLst/>
                        </a:rPr>
                        <a:t>网络结构</a:t>
                      </a:r>
                      <a:endParaRPr lang="en-CN" sz="2000" dirty="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tc>
                  <a:txBody>
                    <a:bodyPr/>
                    <a:lstStyle/>
                    <a:p>
                      <a:pPr algn="ctr">
                        <a:lnSpc>
                          <a:spcPct val="150000"/>
                        </a:lnSpc>
                        <a:spcBef>
                          <a:spcPts val="900"/>
                        </a:spcBef>
                        <a:spcAft>
                          <a:spcPts val="900"/>
                        </a:spcAft>
                      </a:pPr>
                      <a:r>
                        <a:rPr lang="zh-CN" sz="2000" dirty="0">
                          <a:effectLst/>
                        </a:rPr>
                        <a:t>结构视图</a:t>
                      </a:r>
                      <a:endParaRPr lang="en-CN" sz="2000" dirty="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tc>
                  <a:txBody>
                    <a:bodyPr/>
                    <a:lstStyle/>
                    <a:p>
                      <a:pPr algn="ctr">
                        <a:lnSpc>
                          <a:spcPct val="150000"/>
                        </a:lnSpc>
                        <a:spcBef>
                          <a:spcPts val="900"/>
                        </a:spcBef>
                        <a:spcAft>
                          <a:spcPts val="900"/>
                        </a:spcAft>
                      </a:pPr>
                      <a:r>
                        <a:rPr lang="zh-CN" sz="2000" dirty="0">
                          <a:effectLst/>
                        </a:rPr>
                        <a:t>应用场景举例</a:t>
                      </a:r>
                      <a:endParaRPr lang="en-CN" sz="2000" dirty="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extLst>
                  <a:ext uri="{0D108BD9-81ED-4DB2-BD59-A6C34878D82A}">
                    <a16:rowId xmlns:a16="http://schemas.microsoft.com/office/drawing/2014/main" val="580104149"/>
                  </a:ext>
                </a:extLst>
              </a:tr>
              <a:tr h="1340582">
                <a:tc>
                  <a:txBody>
                    <a:bodyPr/>
                    <a:lstStyle/>
                    <a:p>
                      <a:pPr algn="ctr">
                        <a:lnSpc>
                          <a:spcPct val="150000"/>
                        </a:lnSpc>
                        <a:spcBef>
                          <a:spcPts val="900"/>
                        </a:spcBef>
                        <a:spcAft>
                          <a:spcPts val="900"/>
                        </a:spcAft>
                      </a:pPr>
                      <a:r>
                        <a:rPr lang="en-US" sz="2400" dirty="0">
                          <a:effectLst/>
                        </a:rPr>
                        <a:t>1 to Many</a:t>
                      </a:r>
                      <a:endParaRPr lang="en-CN" sz="2400" dirty="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tc>
                  <a:txBody>
                    <a:bodyPr/>
                    <a:lstStyle/>
                    <a:p>
                      <a:pPr>
                        <a:lnSpc>
                          <a:spcPct val="150000"/>
                        </a:lnSpc>
                        <a:spcBef>
                          <a:spcPts val="900"/>
                        </a:spcBef>
                        <a:spcAft>
                          <a:spcPts val="900"/>
                        </a:spcAft>
                      </a:pPr>
                      <a:endParaRPr lang="en-US" sz="1800" dirty="0">
                        <a:solidFill>
                          <a:srgbClr val="000000"/>
                        </a:solidFill>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tc>
                  <a:txBody>
                    <a:bodyPr/>
                    <a:lstStyle/>
                    <a:p>
                      <a:pPr>
                        <a:lnSpc>
                          <a:spcPct val="100000"/>
                        </a:lnSpc>
                        <a:spcBef>
                          <a:spcPts val="300"/>
                        </a:spcBef>
                        <a:spcAft>
                          <a:spcPts val="300"/>
                        </a:spcAft>
                      </a:pPr>
                      <a:r>
                        <a:rPr lang="en-US" sz="1800" dirty="0">
                          <a:effectLst/>
                        </a:rPr>
                        <a:t>1</a:t>
                      </a:r>
                      <a:r>
                        <a:rPr lang="zh-CN" sz="1800" dirty="0">
                          <a:effectLst/>
                        </a:rPr>
                        <a:t>、从图像生成文字，输入为图像的特征，输出为一段句子</a:t>
                      </a:r>
                      <a:endParaRPr lang="en-CN" sz="1800" dirty="0">
                        <a:effectLst/>
                      </a:endParaRPr>
                    </a:p>
                    <a:p>
                      <a:pPr>
                        <a:lnSpc>
                          <a:spcPct val="100000"/>
                        </a:lnSpc>
                        <a:spcBef>
                          <a:spcPts val="300"/>
                        </a:spcBef>
                        <a:spcAft>
                          <a:spcPts val="300"/>
                        </a:spcAft>
                      </a:pPr>
                      <a:r>
                        <a:rPr lang="en-US" sz="1800" dirty="0">
                          <a:effectLst/>
                        </a:rPr>
                        <a:t>2</a:t>
                      </a:r>
                      <a:r>
                        <a:rPr lang="zh-CN" sz="1800" dirty="0">
                          <a:effectLst/>
                        </a:rPr>
                        <a:t>、根据图像生成语音或音乐，输入为图像特征，输出为一段语音或音乐</a:t>
                      </a:r>
                      <a:endParaRPr lang="en-CN" sz="1800" dirty="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extLst>
                  <a:ext uri="{0D108BD9-81ED-4DB2-BD59-A6C34878D82A}">
                    <a16:rowId xmlns:a16="http://schemas.microsoft.com/office/drawing/2014/main" val="4072167103"/>
                  </a:ext>
                </a:extLst>
              </a:tr>
              <a:tr h="1345778">
                <a:tc>
                  <a:txBody>
                    <a:bodyPr/>
                    <a:lstStyle/>
                    <a:p>
                      <a:pPr algn="ctr">
                        <a:lnSpc>
                          <a:spcPct val="150000"/>
                        </a:lnSpc>
                        <a:spcBef>
                          <a:spcPts val="900"/>
                        </a:spcBef>
                        <a:spcAft>
                          <a:spcPts val="900"/>
                        </a:spcAft>
                      </a:pPr>
                      <a:r>
                        <a:rPr lang="en-US" sz="2400" dirty="0">
                          <a:effectLst/>
                        </a:rPr>
                        <a:t>Many to 1</a:t>
                      </a:r>
                      <a:endParaRPr lang="en-CN" sz="2400" dirty="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tc>
                  <a:txBody>
                    <a:bodyPr/>
                    <a:lstStyle/>
                    <a:p>
                      <a:pPr algn="ctr">
                        <a:lnSpc>
                          <a:spcPct val="150000"/>
                        </a:lnSpc>
                        <a:spcBef>
                          <a:spcPts val="900"/>
                        </a:spcBef>
                        <a:spcAft>
                          <a:spcPts val="900"/>
                        </a:spcAft>
                      </a:pPr>
                      <a:endParaRPr lang="en-US" sz="140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tc>
                  <a:txBody>
                    <a:bodyPr/>
                    <a:lstStyle/>
                    <a:p>
                      <a:pPr>
                        <a:lnSpc>
                          <a:spcPct val="100000"/>
                        </a:lnSpc>
                        <a:spcBef>
                          <a:spcPts val="300"/>
                        </a:spcBef>
                        <a:spcAft>
                          <a:spcPts val="300"/>
                        </a:spcAft>
                      </a:pPr>
                      <a:r>
                        <a:rPr lang="en-US" sz="1800" dirty="0">
                          <a:effectLst/>
                        </a:rPr>
                        <a:t>1</a:t>
                      </a:r>
                      <a:r>
                        <a:rPr lang="zh-CN" sz="1800" dirty="0">
                          <a:effectLst/>
                        </a:rPr>
                        <a:t>、输</a:t>
                      </a:r>
                      <a:r>
                        <a:rPr lang="zh-CN" altLang="en-US" sz="1800" dirty="0">
                          <a:effectLst/>
                        </a:rPr>
                        <a:t>入</a:t>
                      </a:r>
                      <a:r>
                        <a:rPr lang="zh-CN" sz="1800" dirty="0">
                          <a:effectLst/>
                        </a:rPr>
                        <a:t>一段文字，判断其所属类别</a:t>
                      </a:r>
                      <a:endParaRPr lang="en-CN" sz="1800" dirty="0">
                        <a:effectLst/>
                      </a:endParaRPr>
                    </a:p>
                    <a:p>
                      <a:pPr>
                        <a:lnSpc>
                          <a:spcPct val="100000"/>
                        </a:lnSpc>
                        <a:spcBef>
                          <a:spcPts val="300"/>
                        </a:spcBef>
                        <a:spcAft>
                          <a:spcPts val="300"/>
                        </a:spcAft>
                      </a:pPr>
                      <a:r>
                        <a:rPr lang="en-US" sz="1800" dirty="0">
                          <a:effectLst/>
                        </a:rPr>
                        <a:t>2</a:t>
                      </a:r>
                      <a:r>
                        <a:rPr lang="zh-CN" sz="1800" dirty="0">
                          <a:effectLst/>
                        </a:rPr>
                        <a:t>、输入一个句子，判断其情感倾向</a:t>
                      </a:r>
                      <a:endParaRPr lang="en-CN" sz="1800" dirty="0">
                        <a:effectLst/>
                      </a:endParaRPr>
                    </a:p>
                    <a:p>
                      <a:pPr>
                        <a:lnSpc>
                          <a:spcPct val="100000"/>
                        </a:lnSpc>
                        <a:spcBef>
                          <a:spcPts val="300"/>
                        </a:spcBef>
                        <a:spcAft>
                          <a:spcPts val="300"/>
                        </a:spcAft>
                      </a:pPr>
                      <a:r>
                        <a:rPr lang="en-US" sz="1800" dirty="0">
                          <a:effectLst/>
                        </a:rPr>
                        <a:t>3</a:t>
                      </a:r>
                      <a:r>
                        <a:rPr lang="zh-CN" sz="1800" dirty="0">
                          <a:effectLst/>
                        </a:rPr>
                        <a:t>、输入一段视频，判断其所属类别</a:t>
                      </a:r>
                      <a:endParaRPr lang="en-CN" sz="1800" dirty="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extLst>
                  <a:ext uri="{0D108BD9-81ED-4DB2-BD59-A6C34878D82A}">
                    <a16:rowId xmlns:a16="http://schemas.microsoft.com/office/drawing/2014/main" val="3730099977"/>
                  </a:ext>
                </a:extLst>
              </a:tr>
              <a:tr h="1877734">
                <a:tc>
                  <a:txBody>
                    <a:bodyPr/>
                    <a:lstStyle/>
                    <a:p>
                      <a:pPr algn="ctr">
                        <a:lnSpc>
                          <a:spcPct val="150000"/>
                        </a:lnSpc>
                        <a:spcBef>
                          <a:spcPts val="900"/>
                        </a:spcBef>
                        <a:spcAft>
                          <a:spcPts val="900"/>
                        </a:spcAft>
                      </a:pPr>
                      <a:r>
                        <a:rPr lang="en-US" sz="2400" dirty="0">
                          <a:effectLst/>
                        </a:rPr>
                        <a:t>Sequence to Sequence</a:t>
                      </a:r>
                      <a:endParaRPr lang="en-CN" sz="2400" dirty="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tc>
                  <a:txBody>
                    <a:bodyPr/>
                    <a:lstStyle/>
                    <a:p>
                      <a:pPr algn="ctr">
                        <a:lnSpc>
                          <a:spcPct val="150000"/>
                        </a:lnSpc>
                        <a:spcBef>
                          <a:spcPts val="900"/>
                        </a:spcBef>
                        <a:spcAft>
                          <a:spcPts val="900"/>
                        </a:spcAft>
                      </a:pPr>
                      <a:endParaRPr lang="en-US" sz="900" dirty="0">
                        <a:solidFill>
                          <a:srgbClr val="000000"/>
                        </a:solidFill>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tc>
                  <a:txBody>
                    <a:bodyPr/>
                    <a:lstStyle/>
                    <a:p>
                      <a:pPr>
                        <a:lnSpc>
                          <a:spcPct val="100000"/>
                        </a:lnSpc>
                        <a:spcBef>
                          <a:spcPts val="300"/>
                        </a:spcBef>
                        <a:spcAft>
                          <a:spcPts val="300"/>
                        </a:spcAft>
                      </a:pPr>
                      <a:r>
                        <a:rPr lang="en-CN" sz="1800" dirty="0">
                          <a:effectLst/>
                        </a:rPr>
                        <a:t>1</a:t>
                      </a:r>
                      <a:r>
                        <a:rPr lang="zh-CN" sz="1800" dirty="0">
                          <a:effectLst/>
                        </a:rPr>
                        <a:t>、机器翻译，输入一种语言文本序列，输出另外一种语言的文本序列 </a:t>
                      </a:r>
                      <a:endParaRPr lang="en-CN" sz="1800" dirty="0">
                        <a:effectLst/>
                      </a:endParaRPr>
                    </a:p>
                    <a:p>
                      <a:pPr>
                        <a:lnSpc>
                          <a:spcPct val="100000"/>
                        </a:lnSpc>
                        <a:spcBef>
                          <a:spcPts val="300"/>
                        </a:spcBef>
                        <a:spcAft>
                          <a:spcPts val="300"/>
                        </a:spcAft>
                      </a:pPr>
                      <a:r>
                        <a:rPr lang="en-CN" sz="1800" dirty="0">
                          <a:effectLst/>
                        </a:rPr>
                        <a:t>2</a:t>
                      </a:r>
                      <a:r>
                        <a:rPr lang="zh-CN" sz="1800" dirty="0">
                          <a:effectLst/>
                        </a:rPr>
                        <a:t>、文本摘要，输入文本序列，输出这段文本序列摘要 </a:t>
                      </a:r>
                      <a:endParaRPr lang="en-CN" sz="1800" dirty="0">
                        <a:effectLst/>
                      </a:endParaRPr>
                    </a:p>
                    <a:p>
                      <a:pPr>
                        <a:lnSpc>
                          <a:spcPct val="100000"/>
                        </a:lnSpc>
                        <a:spcBef>
                          <a:spcPts val="300"/>
                        </a:spcBef>
                        <a:spcAft>
                          <a:spcPts val="300"/>
                        </a:spcAft>
                      </a:pPr>
                      <a:r>
                        <a:rPr lang="en-CN" sz="1800" dirty="0">
                          <a:effectLst/>
                        </a:rPr>
                        <a:t>3</a:t>
                      </a:r>
                      <a:r>
                        <a:rPr lang="zh-CN" sz="1800" dirty="0">
                          <a:effectLst/>
                        </a:rPr>
                        <a:t>、阅读理解，输入文章，输出问题答案 </a:t>
                      </a:r>
                      <a:endParaRPr lang="en-CN" altLang="zh-CN" sz="1800" dirty="0">
                        <a:effectLst/>
                      </a:endParaRPr>
                    </a:p>
                    <a:p>
                      <a:pPr>
                        <a:lnSpc>
                          <a:spcPct val="100000"/>
                        </a:lnSpc>
                        <a:spcBef>
                          <a:spcPts val="300"/>
                        </a:spcBef>
                        <a:spcAft>
                          <a:spcPts val="300"/>
                        </a:spcAft>
                      </a:pPr>
                      <a:r>
                        <a:rPr lang="en-CN" sz="1800" dirty="0">
                          <a:effectLst/>
                        </a:rPr>
                        <a:t>4</a:t>
                      </a:r>
                      <a:r>
                        <a:rPr lang="zh-CN" sz="1800" dirty="0">
                          <a:effectLst/>
                        </a:rPr>
                        <a:t>、语音识别，输入语音序列信息，输出文字序列</a:t>
                      </a:r>
                      <a:endParaRPr lang="en-CN" sz="1800" dirty="0">
                        <a:effectLst/>
                        <a:latin typeface="Cambria" panose="02040503050406030204" pitchFamily="18" charset="0"/>
                        <a:ea typeface="SimSun" panose="02010600030101010101" pitchFamily="2" charset="-122"/>
                        <a:cs typeface="Times New Roman" panose="02020603050405020304" pitchFamily="18" charset="0"/>
                      </a:endParaRPr>
                    </a:p>
                  </a:txBody>
                  <a:tcPr marL="55932" marR="55932" marT="0" marB="0" anchor="ctr"/>
                </a:tc>
                <a:extLst>
                  <a:ext uri="{0D108BD9-81ED-4DB2-BD59-A6C34878D82A}">
                    <a16:rowId xmlns:a16="http://schemas.microsoft.com/office/drawing/2014/main" val="1900683964"/>
                  </a:ext>
                </a:extLst>
              </a:tr>
            </a:tbl>
          </a:graphicData>
        </a:graphic>
      </p:graphicFrame>
      <p:pic>
        <p:nvPicPr>
          <p:cNvPr id="12" name="Picture 503">
            <a:extLst>
              <a:ext uri="{FF2B5EF4-FFF2-40B4-BE49-F238E27FC236}">
                <a16:creationId xmlns:a16="http://schemas.microsoft.com/office/drawing/2014/main" id="{C9AB0343-D51A-F84C-A002-253F18476B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1731" y="2240285"/>
            <a:ext cx="2311552" cy="135057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547">
            <a:extLst>
              <a:ext uri="{FF2B5EF4-FFF2-40B4-BE49-F238E27FC236}">
                <a16:creationId xmlns:a16="http://schemas.microsoft.com/office/drawing/2014/main" id="{8AC3972D-57D5-0D49-96E7-D0F3BB80B8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1731" y="3569514"/>
            <a:ext cx="2311552" cy="135156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14">
            <a:extLst>
              <a:ext uri="{FF2B5EF4-FFF2-40B4-BE49-F238E27FC236}">
                <a16:creationId xmlns:a16="http://schemas.microsoft.com/office/drawing/2014/main" id="{78BA7544-9031-F14D-B9D2-0625AEA685D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78347" y="5397049"/>
            <a:ext cx="3906465" cy="1203507"/>
          </a:xfrm>
          <a:prstGeom prst="rect">
            <a:avLst/>
          </a:prstGeom>
          <a:noFill/>
          <a:extLst>
            <a:ext uri="{909E8E84-426E-40DD-AFC4-6F175D3DCCD1}">
              <a14:hiddenFill xmlns:a14="http://schemas.microsoft.com/office/drawing/2010/main">
                <a:solidFill>
                  <a:srgbClr val="FFFFFF"/>
                </a:solidFill>
              </a14:hiddenFill>
            </a:ext>
          </a:extLst>
        </p:spPr>
      </p:pic>
      <p:sp>
        <p:nvSpPr>
          <p:cNvPr id="3" name="灯片编号占位符 2">
            <a:extLst>
              <a:ext uri="{FF2B5EF4-FFF2-40B4-BE49-F238E27FC236}">
                <a16:creationId xmlns:a16="http://schemas.microsoft.com/office/drawing/2014/main" id="{8A8C08A3-7E7A-4831-A4C4-2303B820E46C}"/>
              </a:ext>
            </a:extLst>
          </p:cNvPr>
          <p:cNvSpPr>
            <a:spLocks noGrp="1"/>
          </p:cNvSpPr>
          <p:nvPr>
            <p:ph type="sldNum" sz="quarter" idx="14"/>
          </p:nvPr>
        </p:nvSpPr>
        <p:spPr/>
        <p:txBody>
          <a:bodyPr/>
          <a:lstStyle/>
          <a:p>
            <a:fld id="{AF69888C-E133-43D9-A638-B5C95925B91C}" type="slidenum">
              <a:rPr lang="zh-CN" altLang="en-US" smtClean="0"/>
              <a:t>20</a:t>
            </a:fld>
            <a:endParaRPr lang="zh-CN" altLang="en-US" dirty="0"/>
          </a:p>
        </p:txBody>
      </p:sp>
    </p:spTree>
    <p:extLst>
      <p:ext uri="{BB962C8B-B14F-4D97-AF65-F5344CB8AC3E}">
        <p14:creationId xmlns:p14="http://schemas.microsoft.com/office/powerpoint/2010/main" val="4068700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linds(horizont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linds(horizontal)">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循环神经网络与</a:t>
            </a:r>
            <a:r>
              <a:rPr lang="en-US" altLang="zh-CN" dirty="0"/>
              <a:t>CNN</a:t>
            </a:r>
            <a:r>
              <a:rPr lang="zh-CN" altLang="en-US" dirty="0"/>
              <a:t>比较</a:t>
            </a:r>
          </a:p>
        </p:txBody>
      </p:sp>
      <p:graphicFrame>
        <p:nvGraphicFramePr>
          <p:cNvPr id="7" name="Table 6">
            <a:extLst>
              <a:ext uri="{FF2B5EF4-FFF2-40B4-BE49-F238E27FC236}">
                <a16:creationId xmlns:a16="http://schemas.microsoft.com/office/drawing/2014/main" id="{8E699E2A-AABA-3B43-A14A-661FBC018FC9}"/>
              </a:ext>
            </a:extLst>
          </p:cNvPr>
          <p:cNvGraphicFramePr>
            <a:graphicFrameLocks noGrp="1"/>
          </p:cNvGraphicFramePr>
          <p:nvPr/>
        </p:nvGraphicFramePr>
        <p:xfrm>
          <a:off x="1504950" y="2907824"/>
          <a:ext cx="9182100" cy="3086100"/>
        </p:xfrm>
        <a:graphic>
          <a:graphicData uri="http://schemas.openxmlformats.org/drawingml/2006/table">
            <a:tbl>
              <a:tblPr>
                <a:tableStyleId>{FABFCF23-3B69-468F-B69F-88F6DE6A72F2}</a:tableStyleId>
              </a:tblPr>
              <a:tblGrid>
                <a:gridCol w="4591050">
                  <a:extLst>
                    <a:ext uri="{9D8B030D-6E8A-4147-A177-3AD203B41FA5}">
                      <a16:colId xmlns:a16="http://schemas.microsoft.com/office/drawing/2014/main" val="2022356399"/>
                    </a:ext>
                  </a:extLst>
                </a:gridCol>
                <a:gridCol w="4591050">
                  <a:extLst>
                    <a:ext uri="{9D8B030D-6E8A-4147-A177-3AD203B41FA5}">
                      <a16:colId xmlns:a16="http://schemas.microsoft.com/office/drawing/2014/main" val="2603473598"/>
                    </a:ext>
                  </a:extLst>
                </a:gridCol>
              </a:tblGrid>
              <a:tr h="0">
                <a:tc>
                  <a:txBody>
                    <a:bodyPr/>
                    <a:lstStyle/>
                    <a:p>
                      <a:pPr algn="ctr"/>
                      <a:r>
                        <a:rPr lang="zh-CN" altLang="en-US" b="1">
                          <a:effectLst/>
                        </a:rPr>
                        <a:t>类别</a:t>
                      </a:r>
                    </a:p>
                  </a:txBody>
                  <a:tcPr marL="123825" marR="123825" marT="57150" marB="57150" anchor="ctr"/>
                </a:tc>
                <a:tc>
                  <a:txBody>
                    <a:bodyPr/>
                    <a:lstStyle/>
                    <a:p>
                      <a:pPr algn="l"/>
                      <a:r>
                        <a:rPr lang="zh-CN" altLang="en-US" b="1" dirty="0">
                          <a:effectLst/>
                        </a:rPr>
                        <a:t>特点描述</a:t>
                      </a:r>
                    </a:p>
                  </a:txBody>
                  <a:tcPr marL="123825" marR="123825" marT="57150" marB="57150" anchor="ctr"/>
                </a:tc>
                <a:extLst>
                  <a:ext uri="{0D108BD9-81ED-4DB2-BD59-A6C34878D82A}">
                    <a16:rowId xmlns:a16="http://schemas.microsoft.com/office/drawing/2014/main" val="2992098081"/>
                  </a:ext>
                </a:extLst>
              </a:tr>
              <a:tr h="0">
                <a:tc>
                  <a:txBody>
                    <a:bodyPr/>
                    <a:lstStyle/>
                    <a:p>
                      <a:pPr algn="ctr"/>
                      <a:r>
                        <a:rPr lang="zh-CN" altLang="en-US">
                          <a:effectLst/>
                        </a:rPr>
                        <a:t>相同点</a:t>
                      </a:r>
                    </a:p>
                  </a:txBody>
                  <a:tcPr marL="123825" marR="123825" marT="57150" marB="57150" anchor="ctr"/>
                </a:tc>
                <a:tc>
                  <a:txBody>
                    <a:bodyPr/>
                    <a:lstStyle/>
                    <a:p>
                      <a:pPr algn="l"/>
                      <a:r>
                        <a:rPr lang="en-US" altLang="zh-CN" dirty="0">
                          <a:effectLst/>
                        </a:rPr>
                        <a:t>1</a:t>
                      </a:r>
                      <a:r>
                        <a:rPr lang="zh-CN" altLang="en-US" dirty="0">
                          <a:effectLst/>
                        </a:rPr>
                        <a:t>、传统神经网络的扩展。</a:t>
                      </a:r>
                      <a:endParaRPr lang="en-US" altLang="zh-CN" dirty="0">
                        <a:effectLst/>
                      </a:endParaRPr>
                    </a:p>
                    <a:p>
                      <a:pPr algn="l"/>
                      <a:r>
                        <a:rPr lang="en-US" altLang="zh-CN" dirty="0">
                          <a:effectLst/>
                        </a:rPr>
                        <a:t>2</a:t>
                      </a:r>
                      <a:r>
                        <a:rPr lang="zh-CN" altLang="en-US" dirty="0">
                          <a:effectLst/>
                        </a:rPr>
                        <a:t>、前向计算产生结果，反向计算模型更新。</a:t>
                      </a:r>
                      <a:r>
                        <a:rPr lang="zh-CN" altLang="en-US" dirty="0">
                          <a:solidFill>
                            <a:srgbClr val="A7A7A7"/>
                          </a:solidFill>
                          <a:effectLst/>
                        </a:rPr>
                        <a:t> </a:t>
                      </a:r>
                      <a:r>
                        <a:rPr lang="en-US" altLang="zh-CN" dirty="0">
                          <a:effectLst/>
                        </a:rPr>
                        <a:t>3</a:t>
                      </a:r>
                      <a:r>
                        <a:rPr lang="zh-CN" altLang="en-US" dirty="0">
                          <a:effectLst/>
                        </a:rPr>
                        <a:t>、每层神经网络横向可以多个神经元共存</a:t>
                      </a:r>
                      <a:r>
                        <a:rPr lang="en-US" altLang="zh-CN" dirty="0">
                          <a:effectLst/>
                        </a:rPr>
                        <a:t>,</a:t>
                      </a:r>
                      <a:r>
                        <a:rPr lang="zh-CN" altLang="en-US" dirty="0">
                          <a:effectLst/>
                        </a:rPr>
                        <a:t>纵向可以有多层神经网络连接。</a:t>
                      </a:r>
                    </a:p>
                  </a:txBody>
                  <a:tcPr marL="123825" marR="123825" marT="57150" marB="57150" anchor="ctr"/>
                </a:tc>
                <a:extLst>
                  <a:ext uri="{0D108BD9-81ED-4DB2-BD59-A6C34878D82A}">
                    <a16:rowId xmlns:a16="http://schemas.microsoft.com/office/drawing/2014/main" val="1350366390"/>
                  </a:ext>
                </a:extLst>
              </a:tr>
              <a:tr h="0">
                <a:tc>
                  <a:txBody>
                    <a:bodyPr/>
                    <a:lstStyle/>
                    <a:p>
                      <a:pPr algn="ctr"/>
                      <a:r>
                        <a:rPr lang="zh-CN" altLang="en-US">
                          <a:effectLst/>
                        </a:rPr>
                        <a:t>不同点</a:t>
                      </a:r>
                    </a:p>
                  </a:txBody>
                  <a:tcPr marL="123825" marR="123825" marT="57150" marB="57150" anchor="ctr"/>
                </a:tc>
                <a:tc>
                  <a:txBody>
                    <a:bodyPr/>
                    <a:lstStyle/>
                    <a:p>
                      <a:pPr algn="l"/>
                      <a:r>
                        <a:rPr lang="en-GB" dirty="0">
                          <a:effectLst/>
                        </a:rPr>
                        <a:t>1、CNN</a:t>
                      </a:r>
                      <a:r>
                        <a:rPr lang="zh-CN" altLang="en-US" dirty="0">
                          <a:effectLst/>
                        </a:rPr>
                        <a:t>空间扩展，神经元与特征卷积；</a:t>
                      </a:r>
                      <a:r>
                        <a:rPr lang="en-GB" dirty="0">
                          <a:effectLst/>
                        </a:rPr>
                        <a:t>RNN</a:t>
                      </a:r>
                      <a:r>
                        <a:rPr lang="zh-CN" altLang="en-US" dirty="0">
                          <a:effectLst/>
                        </a:rPr>
                        <a:t>时间扩展，神经元与多个时间输出计算</a:t>
                      </a:r>
                      <a:r>
                        <a:rPr lang="zh-CN" altLang="en-US" dirty="0">
                          <a:solidFill>
                            <a:schemeClr val="tx1"/>
                          </a:solidFill>
                          <a:effectLst/>
                        </a:rPr>
                        <a:t>。</a:t>
                      </a:r>
                      <a:endParaRPr lang="en-US" altLang="zh-CN" dirty="0">
                        <a:solidFill>
                          <a:schemeClr val="tx1"/>
                        </a:solidFill>
                        <a:effectLst/>
                      </a:endParaRPr>
                    </a:p>
                    <a:p>
                      <a:pPr algn="l"/>
                      <a:r>
                        <a:rPr lang="en-US" altLang="zh-CN" dirty="0">
                          <a:effectLst/>
                        </a:rPr>
                        <a:t>2</a:t>
                      </a:r>
                      <a:r>
                        <a:rPr lang="zh-CN" altLang="en-US" dirty="0">
                          <a:effectLst/>
                        </a:rPr>
                        <a:t>、</a:t>
                      </a:r>
                      <a:r>
                        <a:rPr lang="en-GB" dirty="0">
                          <a:effectLst/>
                        </a:rPr>
                        <a:t>RNN</a:t>
                      </a:r>
                      <a:r>
                        <a:rPr lang="zh-CN" altLang="en-US" dirty="0">
                          <a:effectLst/>
                        </a:rPr>
                        <a:t>可以用于描述时间上连续状态的输出，有记忆功能，</a:t>
                      </a:r>
                      <a:r>
                        <a:rPr lang="en-GB" dirty="0">
                          <a:effectLst/>
                        </a:rPr>
                        <a:t>CNN</a:t>
                      </a:r>
                      <a:r>
                        <a:rPr lang="zh-CN" altLang="en-US" dirty="0">
                          <a:effectLst/>
                        </a:rPr>
                        <a:t>用于静态输出。</a:t>
                      </a:r>
                    </a:p>
                  </a:txBody>
                  <a:tcPr marL="123825" marR="123825" marT="57150" marB="57150" anchor="ctr"/>
                </a:tc>
                <a:extLst>
                  <a:ext uri="{0D108BD9-81ED-4DB2-BD59-A6C34878D82A}">
                    <a16:rowId xmlns:a16="http://schemas.microsoft.com/office/drawing/2014/main" val="312165289"/>
                  </a:ext>
                </a:extLst>
              </a:tr>
            </a:tbl>
          </a:graphicData>
        </a:graphic>
      </p:graphicFrame>
      <p:pic>
        <p:nvPicPr>
          <p:cNvPr id="8" name="Picture 7">
            <a:extLst>
              <a:ext uri="{FF2B5EF4-FFF2-40B4-BE49-F238E27FC236}">
                <a16:creationId xmlns:a16="http://schemas.microsoft.com/office/drawing/2014/main" id="{80016D7E-59B6-0149-BAB7-3000516C2769}"/>
              </a:ext>
            </a:extLst>
          </p:cNvPr>
          <p:cNvPicPr>
            <a:picLocks noChangeAspect="1"/>
          </p:cNvPicPr>
          <p:nvPr/>
        </p:nvPicPr>
        <p:blipFill>
          <a:blip r:embed="rId3"/>
          <a:stretch>
            <a:fillRect/>
          </a:stretch>
        </p:blipFill>
        <p:spPr>
          <a:xfrm>
            <a:off x="6972300" y="1130300"/>
            <a:ext cx="3606800" cy="1681106"/>
          </a:xfrm>
          <a:prstGeom prst="rect">
            <a:avLst/>
          </a:prstGeom>
        </p:spPr>
      </p:pic>
      <p:pic>
        <p:nvPicPr>
          <p:cNvPr id="9" name="Picture 8">
            <a:extLst>
              <a:ext uri="{FF2B5EF4-FFF2-40B4-BE49-F238E27FC236}">
                <a16:creationId xmlns:a16="http://schemas.microsoft.com/office/drawing/2014/main" id="{380DF3A5-6FE7-654F-99A7-368FC50D431C}"/>
              </a:ext>
            </a:extLst>
          </p:cNvPr>
          <p:cNvPicPr>
            <a:picLocks noChangeAspect="1"/>
          </p:cNvPicPr>
          <p:nvPr/>
        </p:nvPicPr>
        <p:blipFill>
          <a:blip r:embed="rId4"/>
          <a:stretch>
            <a:fillRect/>
          </a:stretch>
        </p:blipFill>
        <p:spPr>
          <a:xfrm>
            <a:off x="1504950" y="1285053"/>
            <a:ext cx="5283200" cy="1371600"/>
          </a:xfrm>
          <a:prstGeom prst="rect">
            <a:avLst/>
          </a:prstGeom>
        </p:spPr>
      </p:pic>
      <p:sp>
        <p:nvSpPr>
          <p:cNvPr id="2" name="灯片编号占位符 1">
            <a:extLst>
              <a:ext uri="{FF2B5EF4-FFF2-40B4-BE49-F238E27FC236}">
                <a16:creationId xmlns:a16="http://schemas.microsoft.com/office/drawing/2014/main" id="{25888828-4480-43EC-B746-62A246F3000D}"/>
              </a:ext>
            </a:extLst>
          </p:cNvPr>
          <p:cNvSpPr>
            <a:spLocks noGrp="1"/>
          </p:cNvSpPr>
          <p:nvPr>
            <p:ph type="sldNum" sz="quarter" idx="14"/>
          </p:nvPr>
        </p:nvSpPr>
        <p:spPr/>
        <p:txBody>
          <a:bodyPr/>
          <a:lstStyle/>
          <a:p>
            <a:fld id="{AF69888C-E133-43D9-A638-B5C95925B91C}" type="slidenum">
              <a:rPr lang="zh-CN" altLang="en-US" smtClean="0"/>
              <a:t>21</a:t>
            </a:fld>
            <a:endParaRPr lang="zh-CN" altLang="en-US" dirty="0"/>
          </a:p>
        </p:txBody>
      </p:sp>
    </p:spTree>
    <p:extLst>
      <p:ext uri="{BB962C8B-B14F-4D97-AF65-F5344CB8AC3E}">
        <p14:creationId xmlns:p14="http://schemas.microsoft.com/office/powerpoint/2010/main" val="31687501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1" y="265803"/>
            <a:ext cx="9117951" cy="426497"/>
          </a:xfrm>
        </p:spPr>
        <p:txBody>
          <a:bodyPr/>
          <a:lstStyle/>
          <a:p>
            <a:pPr marL="0" indent="0">
              <a:buNone/>
            </a:pPr>
            <a:r>
              <a:rPr lang="en-US" altLang="zh-CN" dirty="0"/>
              <a:t>3.</a:t>
            </a:r>
            <a:r>
              <a:rPr lang="zh-CN" altLang="en-US" dirty="0"/>
              <a:t> </a:t>
            </a:r>
            <a:r>
              <a:rPr lang="en-GB" altLang="en-US" dirty="0" err="1"/>
              <a:t>BPTT（back-propagation</a:t>
            </a:r>
            <a:r>
              <a:rPr lang="en-GB" altLang="en-US" dirty="0"/>
              <a:t> through time）</a:t>
            </a:r>
            <a:r>
              <a:rPr lang="zh-CN" altLang="en-US" dirty="0"/>
              <a:t>算法</a:t>
            </a:r>
          </a:p>
        </p:txBody>
      </p:sp>
      <p:sp>
        <p:nvSpPr>
          <p:cNvPr id="5" name="TextBox 4">
            <a:extLst>
              <a:ext uri="{FF2B5EF4-FFF2-40B4-BE49-F238E27FC236}">
                <a16:creationId xmlns:a16="http://schemas.microsoft.com/office/drawing/2014/main" id="{0B5C739A-6F36-8546-8E1C-DB6EF2188732}"/>
              </a:ext>
            </a:extLst>
          </p:cNvPr>
          <p:cNvSpPr txBox="1"/>
          <p:nvPr/>
        </p:nvSpPr>
        <p:spPr>
          <a:xfrm>
            <a:off x="566962" y="1020826"/>
            <a:ext cx="10578618" cy="707886"/>
          </a:xfrm>
          <a:prstGeom prst="rect">
            <a:avLst/>
          </a:prstGeom>
          <a:noFill/>
        </p:spPr>
        <p:txBody>
          <a:bodyPr wrap="square">
            <a:spAutoFit/>
          </a:bodyPr>
          <a:lstStyle/>
          <a:p>
            <a:r>
              <a:rPr lang="en-GB" altLang="zh-CN" sz="2000" dirty="0">
                <a:latin typeface="+mn-ea"/>
              </a:rPr>
              <a:t>BPTT</a:t>
            </a:r>
            <a:r>
              <a:rPr lang="zh-CN" altLang="en-GB" sz="2000" dirty="0">
                <a:latin typeface="+mn-ea"/>
              </a:rPr>
              <a:t>（</a:t>
            </a:r>
            <a:r>
              <a:rPr lang="en-GB" altLang="zh-CN" sz="2000" dirty="0">
                <a:latin typeface="+mn-ea"/>
              </a:rPr>
              <a:t>back-propagation through time</a:t>
            </a:r>
            <a:r>
              <a:rPr lang="zh-CN" altLang="en-GB" sz="2000" dirty="0">
                <a:latin typeface="+mn-ea"/>
              </a:rPr>
              <a:t>）</a:t>
            </a:r>
            <a:r>
              <a:rPr lang="zh-CN" altLang="en-US" sz="2000" dirty="0">
                <a:latin typeface="+mn-ea"/>
              </a:rPr>
              <a:t>算法是常用的训练</a:t>
            </a:r>
            <a:r>
              <a:rPr lang="en-GB" altLang="zh-CN" sz="2000" dirty="0">
                <a:latin typeface="+mn-ea"/>
              </a:rPr>
              <a:t>RNN</a:t>
            </a:r>
            <a:r>
              <a:rPr lang="zh-CN" altLang="en-US" sz="2000" dirty="0">
                <a:latin typeface="+mn-ea"/>
              </a:rPr>
              <a:t>的方法，其本质还是</a:t>
            </a:r>
            <a:r>
              <a:rPr lang="en-GB" altLang="zh-CN" sz="2000" dirty="0">
                <a:latin typeface="+mn-ea"/>
              </a:rPr>
              <a:t>BP</a:t>
            </a:r>
            <a:r>
              <a:rPr lang="zh-CN" altLang="en-US" sz="2000" dirty="0">
                <a:latin typeface="+mn-ea"/>
              </a:rPr>
              <a:t>算法，只不过</a:t>
            </a:r>
            <a:r>
              <a:rPr lang="en-GB" altLang="zh-CN" sz="2000" dirty="0">
                <a:latin typeface="+mn-ea"/>
              </a:rPr>
              <a:t>RNN</a:t>
            </a:r>
            <a:r>
              <a:rPr lang="zh-CN" altLang="en-US" sz="2000" dirty="0">
                <a:latin typeface="+mn-ea"/>
              </a:rPr>
              <a:t>处理时间序列数据，所以要基于时间反向传播，故叫</a:t>
            </a:r>
            <a:r>
              <a:rPr lang="zh-CN" altLang="en-US" sz="2000" b="1" dirty="0">
                <a:latin typeface="+mn-ea"/>
              </a:rPr>
              <a:t>随时间反向传播</a:t>
            </a:r>
            <a:r>
              <a:rPr lang="zh-CN" altLang="en-US" sz="2000" dirty="0">
                <a:latin typeface="+mn-ea"/>
              </a:rPr>
              <a:t>。 </a:t>
            </a:r>
          </a:p>
        </p:txBody>
      </p:sp>
      <p:pic>
        <p:nvPicPr>
          <p:cNvPr id="9" name="Picture 8">
            <a:extLst>
              <a:ext uri="{FF2B5EF4-FFF2-40B4-BE49-F238E27FC236}">
                <a16:creationId xmlns:a16="http://schemas.microsoft.com/office/drawing/2014/main" id="{3311226A-05E5-E441-9A91-7FCEDACE5EA5}"/>
              </a:ext>
            </a:extLst>
          </p:cNvPr>
          <p:cNvPicPr>
            <a:picLocks noChangeAspect="1"/>
          </p:cNvPicPr>
          <p:nvPr/>
        </p:nvPicPr>
        <p:blipFill>
          <a:blip r:embed="rId3"/>
          <a:stretch>
            <a:fillRect/>
          </a:stretch>
        </p:blipFill>
        <p:spPr>
          <a:xfrm>
            <a:off x="7272957" y="2316795"/>
            <a:ext cx="4175297" cy="2454056"/>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7F9EF5C8-F054-3B42-AE33-1AA96AA964A3}"/>
                  </a:ext>
                </a:extLst>
              </p:cNvPr>
              <p:cNvSpPr txBox="1"/>
              <p:nvPr/>
            </p:nvSpPr>
            <p:spPr>
              <a:xfrm>
                <a:off x="5659509" y="5184195"/>
                <a:ext cx="6255895" cy="646331"/>
              </a:xfrm>
              <a:prstGeom prst="rect">
                <a:avLst/>
              </a:prstGeom>
              <a:noFill/>
            </p:spPr>
            <p:txBody>
              <a:bodyPr wrap="square" rtlCol="0">
                <a:spAutoFit/>
              </a:bodyPr>
              <a:lstStyle/>
              <a:p>
                <a:pPr marL="285750" indent="-285750">
                  <a:buFont typeface="Wingdings" pitchFamily="2" charset="2"/>
                  <a:buChar char="Ø"/>
                </a:pPr>
                <a14:m>
                  <m:oMath xmlns:m="http://schemas.openxmlformats.org/officeDocument/2006/math">
                    <m:sSub>
                      <m:sSubPr>
                        <m:ctrlPr>
                          <a:rPr lang="en-CN" i="1">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𝑡</m:t>
                        </m:r>
                      </m:sub>
                    </m:sSub>
                  </m:oMath>
                </a14:m>
                <a:r>
                  <a:rPr lang="zh-CN" altLang="en-US" dirty="0"/>
                  <a:t>是在时间步</a:t>
                </a:r>
                <a14:m>
                  <m:oMath xmlns:m="http://schemas.openxmlformats.org/officeDocument/2006/math">
                    <m:r>
                      <a:rPr lang="en-US" i="1">
                        <a:latin typeface="Cambria Math" panose="02040503050406030204" pitchFamily="18" charset="0"/>
                      </a:rPr>
                      <m:t>𝑡</m:t>
                    </m:r>
                  </m:oMath>
                </a14:m>
                <a:r>
                  <a:rPr lang="zh-CN" altLang="en-US" dirty="0"/>
                  <a:t>上的损失函数，即</a:t>
                </a:r>
                <a:r>
                  <a:rPr lang="en-US" dirty="0"/>
                  <a:t>RNN</a:t>
                </a:r>
                <a:r>
                  <a:rPr lang="zh-CN" altLang="en-US" dirty="0"/>
                  <a:t>的输入与输出之间的误差，是</a:t>
                </a:r>
                <a14:m>
                  <m:oMath xmlns:m="http://schemas.openxmlformats.org/officeDocument/2006/math">
                    <m:sSub>
                      <m:sSubPr>
                        <m:ctrlPr>
                          <a:rPr lang="en-CN"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oMath>
                </a14:m>
                <a:r>
                  <a:rPr lang="zh-CN" altLang="en-US" dirty="0"/>
                  <a:t>的函数，可以用</a:t>
                </a:r>
                <a14:m>
                  <m:oMath xmlns:m="http://schemas.openxmlformats.org/officeDocument/2006/math">
                    <m:sSub>
                      <m:sSubPr>
                        <m:ctrlPr>
                          <a:rPr lang="en-CN" i="1">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𝑡</m:t>
                        </m:r>
                      </m:sub>
                    </m:sSub>
                  </m:oMath>
                </a14:m>
                <a:r>
                  <a:rPr lang="en-US" dirty="0"/>
                  <a:t>=</a:t>
                </a:r>
                <a14:m>
                  <m:oMath xmlns:m="http://schemas.openxmlformats.org/officeDocument/2006/math">
                    <m:r>
                      <a:rPr lang="en-US" i="1">
                        <a:latin typeface="Cambria Math" panose="02040503050406030204" pitchFamily="18" charset="0"/>
                      </a:rPr>
                      <m:t>ℒ</m:t>
                    </m:r>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r>
                      <a:rPr lang="en-US" i="1">
                        <a:latin typeface="Cambria Math" panose="02040503050406030204" pitchFamily="18" charset="0"/>
                      </a:rPr>
                      <m:t>)  </m:t>
                    </m:r>
                  </m:oMath>
                </a14:m>
                <a:r>
                  <a:rPr lang="zh-CN" altLang="en-US" dirty="0"/>
                  <a:t>表示。</a:t>
                </a:r>
                <a:r>
                  <a:rPr lang="en-CN" dirty="0">
                    <a:effectLst/>
                  </a:rPr>
                  <a:t> </a:t>
                </a:r>
                <a:endParaRPr lang="en-CN" dirty="0">
                  <a:latin typeface="+mn-ea"/>
                </a:endParaRPr>
              </a:p>
            </p:txBody>
          </p:sp>
        </mc:Choice>
        <mc:Fallback xmlns="">
          <p:sp>
            <p:nvSpPr>
              <p:cNvPr id="2" name="TextBox 1">
                <a:extLst>
                  <a:ext uri="{FF2B5EF4-FFF2-40B4-BE49-F238E27FC236}">
                    <a16:creationId xmlns:a16="http://schemas.microsoft.com/office/drawing/2014/main" id="{7F9EF5C8-F054-3B42-AE33-1AA96AA964A3}"/>
                  </a:ext>
                </a:extLst>
              </p:cNvPr>
              <p:cNvSpPr txBox="1">
                <a:spLocks noRot="1" noChangeAspect="1" noMove="1" noResize="1" noEditPoints="1" noAdjustHandles="1" noChangeArrowheads="1" noChangeShapeType="1" noTextEdit="1"/>
              </p:cNvSpPr>
              <p:nvPr/>
            </p:nvSpPr>
            <p:spPr>
              <a:xfrm>
                <a:off x="5659509" y="5184195"/>
                <a:ext cx="6255895" cy="646331"/>
              </a:xfrm>
              <a:prstGeom prst="rect">
                <a:avLst/>
              </a:prstGeom>
              <a:blipFill>
                <a:blip r:embed="rId4"/>
                <a:stretch>
                  <a:fillRect l="-607" t="-5882" b="-15686"/>
                </a:stretch>
              </a:blipFill>
            </p:spPr>
            <p:txBody>
              <a:bodyPr/>
              <a:lstStyle/>
              <a:p>
                <a:r>
                  <a:rPr lang="en-CN">
                    <a:noFill/>
                  </a:rPr>
                  <a:t> </a:t>
                </a:r>
              </a:p>
            </p:txBody>
          </p:sp>
        </mc:Fallback>
      </mc:AlternateContent>
      <p:pic>
        <p:nvPicPr>
          <p:cNvPr id="3" name="Picture 433">
            <a:extLst>
              <a:ext uri="{FF2B5EF4-FFF2-40B4-BE49-F238E27FC236}">
                <a16:creationId xmlns:a16="http://schemas.microsoft.com/office/drawing/2014/main" id="{88ADB2CA-8F38-EF2A-7CFC-2373C29079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596" y="2008452"/>
            <a:ext cx="5044384" cy="40072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4D323C6-5982-4D29-9BF5-B24D78805FF2}"/>
              </a:ext>
            </a:extLst>
          </p:cNvPr>
          <p:cNvSpPr txBox="1"/>
          <p:nvPr/>
        </p:nvSpPr>
        <p:spPr>
          <a:xfrm>
            <a:off x="5659509" y="5874538"/>
            <a:ext cx="6100996" cy="369332"/>
          </a:xfrm>
          <a:prstGeom prst="rect">
            <a:avLst/>
          </a:prstGeom>
          <a:noFill/>
        </p:spPr>
        <p:txBody>
          <a:bodyPr wrap="square">
            <a:spAutoFit/>
          </a:bodyPr>
          <a:lstStyle/>
          <a:p>
            <a:pPr marL="285750" indent="-285750">
              <a:buFont typeface="Wingdings" pitchFamily="2" charset="2"/>
              <a:buChar char="Ø"/>
            </a:pPr>
            <a:r>
              <a:rPr kumimoji="0" lang="zh-CN" altLang="en-US" sz="1800" b="0" i="0" u="none" strike="noStrike" cap="none" normalizeH="0" baseline="0" dirty="0">
                <a:ln>
                  <a:noFill/>
                </a:ln>
                <a:solidFill>
                  <a:schemeClr val="tx1"/>
                </a:solidFill>
                <a:effectLst/>
                <a:latin typeface="+mj-ea"/>
                <a:ea typeface="+mj-ea"/>
                <a:cs typeface="Times New Roman" panose="02020603050405020304" pitchFamily="18" charset="0"/>
              </a:rPr>
              <a:t>最终的损失函数是每一个时刻损失函数的加和</a:t>
            </a:r>
            <a:endParaRPr lang="en-CN" dirty="0"/>
          </a:p>
        </p:txBody>
      </p:sp>
      <p:sp>
        <p:nvSpPr>
          <p:cNvPr id="6" name="灯片编号占位符 5">
            <a:extLst>
              <a:ext uri="{FF2B5EF4-FFF2-40B4-BE49-F238E27FC236}">
                <a16:creationId xmlns:a16="http://schemas.microsoft.com/office/drawing/2014/main" id="{59F3D629-160A-49FE-A0C2-1CC0A4F3783C}"/>
              </a:ext>
            </a:extLst>
          </p:cNvPr>
          <p:cNvSpPr>
            <a:spLocks noGrp="1"/>
          </p:cNvSpPr>
          <p:nvPr>
            <p:ph type="sldNum" sz="quarter" idx="14"/>
          </p:nvPr>
        </p:nvSpPr>
        <p:spPr/>
        <p:txBody>
          <a:bodyPr/>
          <a:lstStyle/>
          <a:p>
            <a:fld id="{AF69888C-E133-43D9-A638-B5C95925B91C}" type="slidenum">
              <a:rPr lang="zh-CN" altLang="en-US" smtClean="0"/>
              <a:t>22</a:t>
            </a:fld>
            <a:endParaRPr lang="zh-CN" altLang="en-US" dirty="0"/>
          </a:p>
        </p:txBody>
      </p:sp>
    </p:spTree>
    <p:extLst>
      <p:ext uri="{BB962C8B-B14F-4D97-AF65-F5344CB8AC3E}">
        <p14:creationId xmlns:p14="http://schemas.microsoft.com/office/powerpoint/2010/main" val="30438553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899010" cy="426497"/>
          </a:xfrm>
        </p:spPr>
        <p:txBody>
          <a:bodyPr/>
          <a:lstStyle/>
          <a:p>
            <a:pPr marL="0" indent="0">
              <a:buNone/>
            </a:pPr>
            <a:r>
              <a:rPr lang="en-US" altLang="zh-CN" dirty="0"/>
              <a:t>3.</a:t>
            </a:r>
            <a:r>
              <a:rPr lang="zh-CN" altLang="en-US" dirty="0"/>
              <a:t> </a:t>
            </a:r>
            <a:r>
              <a:rPr lang="en-GB" altLang="en-US" dirty="0" err="1"/>
              <a:t>BPTT（back-propagation</a:t>
            </a:r>
            <a:r>
              <a:rPr lang="en-GB" altLang="en-US" dirty="0"/>
              <a:t> through time）</a:t>
            </a:r>
            <a:r>
              <a:rPr lang="zh-CN" altLang="en-US" dirty="0"/>
              <a:t>算法</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206522F-D5DC-AE41-B329-AF199718086B}"/>
                  </a:ext>
                </a:extLst>
              </p:cNvPr>
              <p:cNvSpPr txBox="1"/>
              <p:nvPr/>
            </p:nvSpPr>
            <p:spPr>
              <a:xfrm>
                <a:off x="409287" y="1909547"/>
                <a:ext cx="10091737" cy="646331"/>
              </a:xfrm>
              <a:prstGeom prst="rect">
                <a:avLst/>
              </a:prstGeom>
              <a:noFill/>
            </p:spPr>
            <p:txBody>
              <a:bodyPr wrap="none" rtlCol="0">
                <a:spAutoFit/>
              </a:bodyPr>
              <a:lstStyle/>
              <a:p>
                <a:pPr marL="285750" indent="-285750">
                  <a:buFont typeface="Wingdings" pitchFamily="2" charset="2"/>
                  <a:buChar char="Ø"/>
                </a:pPr>
                <a:r>
                  <a:rPr lang="zh-CN" altLang="en-US" dirty="0"/>
                  <a:t>整个模型的损失函数</a:t>
                </a:r>
                <a14:m>
                  <m:oMath xmlns:m="http://schemas.openxmlformats.org/officeDocument/2006/math">
                    <m:r>
                      <a:rPr lang="en-US" i="1">
                        <a:latin typeface="Cambria Math" panose="02040503050406030204" pitchFamily="18" charset="0"/>
                      </a:rPr>
                      <m:t>𝐸</m:t>
                    </m:r>
                    <m:r>
                      <a:rPr lang="en-US" i="1">
                        <a:latin typeface="Cambria Math" panose="02040503050406030204" pitchFamily="18" charset="0"/>
                      </a:rPr>
                      <m:t>=</m:t>
                    </m:r>
                    <m:nary>
                      <m:naryPr>
                        <m:chr m:val="∑"/>
                        <m:limLoc m:val="undOvr"/>
                        <m:supHide m:val="on"/>
                        <m:ctrlPr>
                          <a:rPr lang="en-CN" i="1">
                            <a:latin typeface="Cambria Math" panose="02040503050406030204" pitchFamily="18" charset="0"/>
                          </a:rPr>
                        </m:ctrlPr>
                      </m:naryPr>
                      <m:sub>
                        <m:r>
                          <a:rPr lang="en-US" i="1">
                            <a:latin typeface="Cambria Math" panose="02040503050406030204" pitchFamily="18" charset="0"/>
                          </a:rPr>
                          <m:t>𝑡</m:t>
                        </m:r>
                      </m:sub>
                      <m:sup/>
                      <m:e>
                        <m:sSub>
                          <m:sSubPr>
                            <m:ctrlPr>
                              <a:rPr lang="en-CN" i="1">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𝑡</m:t>
                            </m:r>
                          </m:sub>
                        </m:sSub>
                      </m:e>
                    </m:nary>
                  </m:oMath>
                </a14:m>
                <a:r>
                  <a:rPr lang="en-US" dirty="0"/>
                  <a:t>, </a:t>
                </a:r>
                <a:r>
                  <a:rPr lang="zh-CN" altLang="en-US" dirty="0"/>
                  <a:t>因此，可得</a:t>
                </a:r>
                <a14:m>
                  <m:oMath xmlns:m="http://schemas.openxmlformats.org/officeDocument/2006/math">
                    <m:r>
                      <a:rPr lang="en-US" i="1">
                        <a:latin typeface="Cambria Math" panose="02040503050406030204" pitchFamily="18" charset="0"/>
                      </a:rPr>
                      <m:t>𝐸</m:t>
                    </m:r>
                  </m:oMath>
                </a14:m>
                <a:r>
                  <a:rPr lang="zh-CN" altLang="en-US" dirty="0"/>
                  <a:t>对于网络权重</a:t>
                </a:r>
                <a14:m>
                  <m:oMath xmlns:m="http://schemas.openxmlformats.org/officeDocument/2006/math">
                    <m:sSub>
                      <m:sSubPr>
                        <m:ctrlPr>
                          <a:rPr lang="en-CN" i="1">
                            <a:latin typeface="Cambria Math" panose="02040503050406030204" pitchFamily="18" charset="0"/>
                          </a:rPr>
                        </m:ctrlPr>
                      </m:sSubPr>
                      <m:e>
                        <m:r>
                          <a:rPr lang="en-US" i="1">
                            <a:latin typeface="Cambria Math" panose="02040503050406030204" pitchFamily="18" charset="0"/>
                          </a:rPr>
                          <m:t>𝑊</m:t>
                        </m:r>
                      </m:e>
                      <m:sub>
                        <m:r>
                          <a:rPr lang="en-US" i="1">
                            <a:latin typeface="Cambria Math" panose="02040503050406030204" pitchFamily="18" charset="0"/>
                          </a:rPr>
                          <m:t>𝜃</m:t>
                        </m:r>
                      </m:sub>
                    </m:sSub>
                  </m:oMath>
                </a14:m>
                <a:r>
                  <a:rPr lang="zh-CN" altLang="en-US" dirty="0"/>
                  <a:t>（表示</a:t>
                </a:r>
                <a:r>
                  <a:rPr lang="en-CN" dirty="0">
                    <a:solidFill>
                      <a:srgbClr val="836967"/>
                    </a:solidFill>
                  </a:rPr>
                  <a:t> </a:t>
                </a:r>
                <a14:m>
                  <m:oMath xmlns:m="http://schemas.openxmlformats.org/officeDocument/2006/math">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𝑊</m:t>
                        </m:r>
                      </m:e>
                      <m:sub>
                        <m:r>
                          <a:rPr lang="en-CN" i="1">
                            <a:latin typeface="Cambria Math" panose="02040503050406030204" pitchFamily="18" charset="0"/>
                          </a:rPr>
                          <m:t>𝑥h</m:t>
                        </m:r>
                      </m:sub>
                    </m:sSub>
                    <m:r>
                      <a:rPr lang="zh-CN" altLang="en-US" b="0" i="1" smtClean="0">
                        <a:solidFill>
                          <a:srgbClr val="836967"/>
                        </a:solidFill>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𝑊</m:t>
                        </m:r>
                      </m:e>
                      <m:sub>
                        <m:r>
                          <a:rPr lang="en-CN" i="1">
                            <a:latin typeface="Cambria Math" panose="02040503050406030204" pitchFamily="18" charset="0"/>
                          </a:rPr>
                          <m:t>hh</m:t>
                        </m:r>
                      </m:sub>
                    </m:sSub>
                    <m:r>
                      <a:rPr lang="zh-CN" altLang="en-US" i="1">
                        <a:latin typeface="Cambria Math" panose="02040503050406030204" pitchFamily="18" charset="0"/>
                      </a:rPr>
                      <m:t>或</m:t>
                    </m:r>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i="1">
                            <a:latin typeface="Cambria Math" panose="02040503050406030204" pitchFamily="18" charset="0"/>
                          </a:rPr>
                          <m:t>𝑥</m:t>
                        </m:r>
                      </m:sub>
                    </m:sSub>
                    <m:r>
                      <a:rPr lang="en-US" altLang="zh-CN" i="1">
                        <a:latin typeface="Cambria Math" panose="02040503050406030204" pitchFamily="18" charset="0"/>
                      </a:rPr>
                      <m:t> </m:t>
                    </m:r>
                  </m:oMath>
                </a14:m>
                <a:r>
                  <a:rPr lang="zh-CN" altLang="en-US" dirty="0"/>
                  <a:t>）的梯度为</a:t>
                </a:r>
                <a:endParaRPr lang="en-CN" dirty="0"/>
              </a:p>
              <a:p>
                <a:pPr algn="l"/>
                <a:endParaRPr lang="en-CN" dirty="0">
                  <a:latin typeface="+mn-ea"/>
                </a:endParaRPr>
              </a:p>
            </p:txBody>
          </p:sp>
        </mc:Choice>
        <mc:Fallback xmlns="">
          <p:sp>
            <p:nvSpPr>
              <p:cNvPr id="5" name="TextBox 4">
                <a:extLst>
                  <a:ext uri="{FF2B5EF4-FFF2-40B4-BE49-F238E27FC236}">
                    <a16:creationId xmlns:a16="http://schemas.microsoft.com/office/drawing/2014/main" id="{9206522F-D5DC-AE41-B329-AF199718086B}"/>
                  </a:ext>
                </a:extLst>
              </p:cNvPr>
              <p:cNvSpPr txBox="1">
                <a:spLocks noRot="1" noChangeAspect="1" noMove="1" noResize="1" noEditPoints="1" noAdjustHandles="1" noChangeArrowheads="1" noChangeShapeType="1" noTextEdit="1"/>
              </p:cNvSpPr>
              <p:nvPr/>
            </p:nvSpPr>
            <p:spPr>
              <a:xfrm>
                <a:off x="409287" y="1909547"/>
                <a:ext cx="10091737" cy="646331"/>
              </a:xfrm>
              <a:prstGeom prst="rect">
                <a:avLst/>
              </a:prstGeom>
              <a:blipFill>
                <a:blip r:embed="rId3"/>
                <a:stretch>
                  <a:fillRect l="-377" t="-63462" b="-53846"/>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75341F0-62AD-4141-AF44-A47110ED4A98}"/>
                  </a:ext>
                </a:extLst>
              </p:cNvPr>
              <p:cNvSpPr txBox="1"/>
              <p:nvPr/>
            </p:nvSpPr>
            <p:spPr>
              <a:xfrm>
                <a:off x="500092" y="2325551"/>
                <a:ext cx="5615768" cy="787780"/>
              </a:xfrm>
              <a:prstGeom prst="rect">
                <a:avLst/>
              </a:prstGeom>
              <a:noFill/>
            </p:spPr>
            <p:txBody>
              <a:bodyPr wrap="none" rtlCol="0">
                <a:spAutoFit/>
              </a:bodyPr>
              <a:lstStyle/>
              <a:p>
                <a14:m>
                  <m:oMath xmlns:m="http://schemas.openxmlformats.org/officeDocument/2006/math">
                    <m:f>
                      <m:fPr>
                        <m:ctrlPr>
                          <a:rPr lang="en-CN" sz="2800" i="1" smtClean="0">
                            <a:latin typeface="Cambria Math" panose="02040503050406030204" pitchFamily="18" charset="0"/>
                          </a:rPr>
                        </m:ctrlPr>
                      </m:fPr>
                      <m:num>
                        <m:r>
                          <a:rPr lang="en-US" sz="2800" i="1">
                            <a:latin typeface="Cambria Math" panose="02040503050406030204" pitchFamily="18" charset="0"/>
                          </a:rPr>
                          <m:t>𝜕</m:t>
                        </m:r>
                        <m:r>
                          <a:rPr lang="en-US" sz="2800" i="1">
                            <a:latin typeface="Cambria Math" panose="02040503050406030204" pitchFamily="18" charset="0"/>
                          </a:rPr>
                          <m:t>𝐸</m:t>
                        </m:r>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r>
                      <a:rPr lang="en-US" sz="2800" i="1">
                        <a:latin typeface="Cambria Math" panose="02040503050406030204" pitchFamily="18" charset="0"/>
                      </a:rPr>
                      <m:t>=</m:t>
                    </m:r>
                    <m:nary>
                      <m:naryPr>
                        <m:chr m:val="∑"/>
                        <m:limLoc m:val="undOvr"/>
                        <m:ctrlPr>
                          <a:rPr lang="en-CN" sz="2800" i="1">
                            <a:latin typeface="Cambria Math" panose="02040503050406030204" pitchFamily="18" charset="0"/>
                          </a:rPr>
                        </m:ctrlPr>
                      </m:naryPr>
                      <m:sub>
                        <m:r>
                          <a:rPr lang="en-US" sz="2800" i="1">
                            <a:latin typeface="Cambria Math" panose="02040503050406030204" pitchFamily="18" charset="0"/>
                          </a:rPr>
                          <m:t>𝑡</m:t>
                        </m:r>
                        <m:r>
                          <a:rPr lang="en-US" sz="2800" i="1">
                            <a:latin typeface="Cambria Math" panose="02040503050406030204" pitchFamily="18" charset="0"/>
                          </a:rPr>
                          <m:t>=1</m:t>
                        </m:r>
                      </m:sub>
                      <m:sup>
                        <m:r>
                          <a:rPr lang="en-US" sz="2800" i="1">
                            <a:latin typeface="Cambria Math" panose="02040503050406030204" pitchFamily="18" charset="0"/>
                          </a:rPr>
                          <m:t>𝑇</m:t>
                        </m:r>
                      </m:sup>
                      <m:e>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𝐸</m:t>
                                </m:r>
                              </m:e>
                              <m:sub>
                                <m:r>
                                  <a:rPr lang="en-US" sz="2800" i="1">
                                    <a:latin typeface="Cambria Math" panose="02040503050406030204" pitchFamily="18" charset="0"/>
                                  </a:rPr>
                                  <m:t>𝑡</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r>
                          <a:rPr lang="en-US" sz="2800" i="1">
                            <a:latin typeface="Cambria Math" panose="02040503050406030204" pitchFamily="18" charset="0"/>
                          </a:rPr>
                          <m:t> </m:t>
                        </m:r>
                      </m:e>
                    </m:nary>
                    <m:r>
                      <a:rPr lang="en-US" sz="2800" i="1">
                        <a:latin typeface="Cambria Math" panose="02040503050406030204" pitchFamily="18" charset="0"/>
                      </a:rPr>
                      <m:t>=</m:t>
                    </m:r>
                    <m:nary>
                      <m:naryPr>
                        <m:chr m:val="∑"/>
                        <m:limLoc m:val="undOvr"/>
                        <m:ctrlPr>
                          <a:rPr lang="en-CN" sz="2800" i="1">
                            <a:latin typeface="Cambria Math" panose="02040503050406030204" pitchFamily="18" charset="0"/>
                          </a:rPr>
                        </m:ctrlPr>
                      </m:naryPr>
                      <m:sub>
                        <m:r>
                          <a:rPr lang="en-US" sz="2800" i="1">
                            <a:latin typeface="Cambria Math" panose="02040503050406030204" pitchFamily="18" charset="0"/>
                          </a:rPr>
                          <m:t>𝑡</m:t>
                        </m:r>
                        <m:r>
                          <a:rPr lang="en-US" sz="2800" i="1">
                            <a:latin typeface="Cambria Math" panose="02040503050406030204" pitchFamily="18" charset="0"/>
                          </a:rPr>
                          <m:t>=1</m:t>
                        </m:r>
                      </m:sub>
                      <m:sup>
                        <m:r>
                          <a:rPr lang="en-US" sz="2800" i="1">
                            <a:latin typeface="Cambria Math" panose="02040503050406030204" pitchFamily="18" charset="0"/>
                          </a:rPr>
                          <m:t>𝑇</m:t>
                        </m:r>
                      </m:sup>
                      <m:e>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𝐸</m:t>
                                </m:r>
                              </m:e>
                              <m:sub>
                                <m:r>
                                  <a:rPr lang="en-US" sz="2800" i="1">
                                    <a:latin typeface="Cambria Math" panose="02040503050406030204" pitchFamily="18" charset="0"/>
                                  </a:rPr>
                                  <m:t>𝑡</m:t>
                                </m:r>
                              </m:sub>
                            </m:sSub>
                          </m:num>
                          <m:den>
                            <m:r>
                              <a:rPr lang="en-US" sz="2800" i="1">
                                <a:latin typeface="Cambria Math" panose="02040503050406030204" pitchFamily="18" charset="0"/>
                              </a:rPr>
                              <m:t>𝜕</m:t>
                            </m:r>
                            <m:sSub>
                              <m:sSubPr>
                                <m:ctrlPr>
                                  <a:rPr lang="en-CN" altLang="zh-CN" sz="2800" i="1">
                                    <a:latin typeface="Cambria Math" panose="02040503050406030204" pitchFamily="18" charset="0"/>
                                  </a:rPr>
                                </m:ctrlPr>
                              </m:sSubPr>
                              <m:e>
                                <m:acc>
                                  <m:accPr>
                                    <m:chr m:val="̂"/>
                                    <m:ctrlPr>
                                      <a:rPr lang="en-CN" altLang="zh-CN" sz="2800" i="1">
                                        <a:latin typeface="Cambria Math" panose="02040503050406030204" pitchFamily="18" charset="0"/>
                                      </a:rPr>
                                    </m:ctrlPr>
                                  </m:accPr>
                                  <m:e>
                                    <m:r>
                                      <a:rPr lang="en-US" altLang="zh-CN" sz="2800" i="1">
                                        <a:latin typeface="Cambria Math" panose="02040503050406030204" pitchFamily="18" charset="0"/>
                                      </a:rPr>
                                      <m:t>𝑦</m:t>
                                    </m:r>
                                  </m:e>
                                </m:acc>
                              </m:e>
                              <m:sub>
                                <m:r>
                                  <a:rPr lang="en-US" altLang="zh-CN" sz="2800" i="1">
                                    <a:latin typeface="Cambria Math" panose="02040503050406030204" pitchFamily="18" charset="0"/>
                                  </a:rPr>
                                  <m:t>𝑡</m:t>
                                </m:r>
                              </m:sub>
                            </m:sSub>
                          </m:den>
                        </m:f>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acc>
                                  <m:accPr>
                                    <m:chr m:val="̂"/>
                                    <m:ctrlPr>
                                      <a:rPr lang="en-CN" sz="2800" i="1">
                                        <a:latin typeface="Cambria Math" panose="02040503050406030204" pitchFamily="18" charset="0"/>
                                      </a:rPr>
                                    </m:ctrlPr>
                                  </m:accPr>
                                  <m:e>
                                    <m:r>
                                      <a:rPr lang="en-US" sz="2800" i="1">
                                        <a:latin typeface="Cambria Math" panose="02040503050406030204" pitchFamily="18" charset="0"/>
                                      </a:rPr>
                                      <m:t>𝑦</m:t>
                                    </m:r>
                                  </m:e>
                                </m:acc>
                              </m:e>
                              <m:sub>
                                <m:r>
                                  <a:rPr lang="en-US" sz="2800" i="1">
                                    <a:latin typeface="Cambria Math" panose="02040503050406030204" pitchFamily="18" charset="0"/>
                                  </a:rPr>
                                  <m:t>𝑡</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sub>
                            </m:sSub>
                          </m:den>
                        </m:f>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e>
                    </m:nary>
                  </m:oMath>
                </a14:m>
                <a:r>
                  <a:rPr lang="en-CN" sz="2800" dirty="0">
                    <a:effectLst/>
                  </a:rPr>
                  <a:t> </a:t>
                </a:r>
                <a:endParaRPr lang="en-CN" sz="2800" dirty="0">
                  <a:latin typeface="+mn-ea"/>
                </a:endParaRPr>
              </a:p>
            </p:txBody>
          </p:sp>
        </mc:Choice>
        <mc:Fallback xmlns="">
          <p:sp>
            <p:nvSpPr>
              <p:cNvPr id="7" name="TextBox 6">
                <a:extLst>
                  <a:ext uri="{FF2B5EF4-FFF2-40B4-BE49-F238E27FC236}">
                    <a16:creationId xmlns:a16="http://schemas.microsoft.com/office/drawing/2014/main" id="{A75341F0-62AD-4141-AF44-A47110ED4A98}"/>
                  </a:ext>
                </a:extLst>
              </p:cNvPr>
              <p:cNvSpPr txBox="1">
                <a:spLocks noRot="1" noChangeAspect="1" noMove="1" noResize="1" noEditPoints="1" noAdjustHandles="1" noChangeArrowheads="1" noChangeShapeType="1" noTextEdit="1"/>
              </p:cNvSpPr>
              <p:nvPr/>
            </p:nvSpPr>
            <p:spPr>
              <a:xfrm>
                <a:off x="500092" y="2325551"/>
                <a:ext cx="5615768" cy="787780"/>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035ED01-BC68-FF4E-A7B7-0A5FFBA7BF88}"/>
                  </a:ext>
                </a:extLst>
              </p:cNvPr>
              <p:cNvSpPr txBox="1"/>
              <p:nvPr/>
            </p:nvSpPr>
            <p:spPr>
              <a:xfrm>
                <a:off x="2054931" y="5350002"/>
                <a:ext cx="7806176" cy="900631"/>
              </a:xfrm>
              <a:prstGeom prst="rect">
                <a:avLst/>
              </a:prstGeom>
              <a:solidFill>
                <a:schemeClr val="accent4"/>
              </a:solidFill>
            </p:spPr>
            <p:txBody>
              <a:bodyPr wrap="none" rtlCol="0">
                <a:spAutoFit/>
              </a:bodyPr>
              <a:lstStyle/>
              <a:p>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r>
                          <a:rPr lang="en-US" sz="2800" i="1">
                            <a:latin typeface="Cambria Math" panose="02040503050406030204" pitchFamily="18" charset="0"/>
                          </a:rPr>
                          <m:t>𝐸</m:t>
                        </m:r>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r>
                      <a:rPr lang="en-US" sz="2800" i="1" smtClean="0">
                        <a:latin typeface="Cambria Math" panose="02040503050406030204" pitchFamily="18" charset="0"/>
                      </a:rPr>
                      <m:t>=</m:t>
                    </m:r>
                    <m:nary>
                      <m:naryPr>
                        <m:chr m:val="∑"/>
                        <m:limLoc m:val="undOvr"/>
                        <m:ctrlPr>
                          <a:rPr lang="en-CN" sz="2800" i="1">
                            <a:latin typeface="Cambria Math" panose="02040503050406030204" pitchFamily="18" charset="0"/>
                          </a:rPr>
                        </m:ctrlPr>
                      </m:naryPr>
                      <m:sub>
                        <m:r>
                          <a:rPr lang="en-US" sz="2800" i="1">
                            <a:latin typeface="Cambria Math" panose="02040503050406030204" pitchFamily="18" charset="0"/>
                          </a:rPr>
                          <m:t>𝑡</m:t>
                        </m:r>
                        <m:r>
                          <a:rPr lang="en-US" sz="2800" i="1">
                            <a:latin typeface="Cambria Math" panose="02040503050406030204" pitchFamily="18" charset="0"/>
                          </a:rPr>
                          <m:t>=1</m:t>
                        </m:r>
                      </m:sub>
                      <m:sup>
                        <m:r>
                          <a:rPr lang="en-US" sz="2800" i="1">
                            <a:latin typeface="Cambria Math" panose="02040503050406030204" pitchFamily="18" charset="0"/>
                          </a:rPr>
                          <m:t>𝑇</m:t>
                        </m:r>
                      </m:sup>
                      <m:e>
                        <m:nary>
                          <m:naryPr>
                            <m:chr m:val="∑"/>
                            <m:limLoc m:val="undOvr"/>
                            <m:ctrlPr>
                              <a:rPr lang="en-CN" sz="2800" i="1">
                                <a:latin typeface="Cambria Math" panose="02040503050406030204" pitchFamily="18" charset="0"/>
                              </a:rPr>
                            </m:ctrlPr>
                          </m:naryPr>
                          <m:sub>
                            <m:r>
                              <a:rPr lang="en-US" sz="2800" i="1">
                                <a:latin typeface="Cambria Math" panose="02040503050406030204" pitchFamily="18" charset="0"/>
                              </a:rPr>
                              <m:t>𝑘</m:t>
                            </m:r>
                            <m:r>
                              <a:rPr lang="en-US" sz="2800" i="1">
                                <a:latin typeface="Cambria Math" panose="02040503050406030204" pitchFamily="18" charset="0"/>
                              </a:rPr>
                              <m:t>=1</m:t>
                            </m:r>
                          </m:sub>
                          <m:sup>
                            <m:r>
                              <a:rPr lang="en-US" sz="2800" i="1">
                                <a:latin typeface="Cambria Math" panose="02040503050406030204" pitchFamily="18" charset="0"/>
                              </a:rPr>
                              <m:t>𝑡</m:t>
                            </m:r>
                          </m:sup>
                          <m:e>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𝐸</m:t>
                                    </m:r>
                                  </m:e>
                                  <m:sub>
                                    <m:r>
                                      <a:rPr lang="en-US" sz="2800" i="1">
                                        <a:latin typeface="Cambria Math" panose="02040503050406030204" pitchFamily="18" charset="0"/>
                                      </a:rPr>
                                      <m:t>𝑡</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acc>
                                      <m:accPr>
                                        <m:chr m:val="̂"/>
                                        <m:ctrlPr>
                                          <a:rPr lang="en-CN" sz="2800" i="1">
                                            <a:latin typeface="Cambria Math" panose="02040503050406030204" pitchFamily="18" charset="0"/>
                                          </a:rPr>
                                        </m:ctrlPr>
                                      </m:accPr>
                                      <m:e>
                                        <m:r>
                                          <a:rPr lang="en-US" sz="2800" i="1">
                                            <a:latin typeface="Cambria Math" panose="02040503050406030204" pitchFamily="18" charset="0"/>
                                          </a:rPr>
                                          <m:t>𝑦</m:t>
                                        </m:r>
                                      </m:e>
                                    </m:acc>
                                  </m:e>
                                  <m:sub>
                                    <m:r>
                                      <a:rPr lang="en-US" sz="2800" i="1">
                                        <a:latin typeface="Cambria Math" panose="02040503050406030204" pitchFamily="18" charset="0"/>
                                      </a:rPr>
                                      <m:t>𝑡</m:t>
                                    </m:r>
                                  </m:sub>
                                </m:sSub>
                              </m:den>
                            </m:f>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acc>
                                      <m:accPr>
                                        <m:chr m:val="̂"/>
                                        <m:ctrlPr>
                                          <a:rPr lang="en-CN" sz="2800" i="1">
                                            <a:latin typeface="Cambria Math" panose="02040503050406030204" pitchFamily="18" charset="0"/>
                                          </a:rPr>
                                        </m:ctrlPr>
                                      </m:accPr>
                                      <m:e>
                                        <m:r>
                                          <a:rPr lang="en-US" sz="2800" i="1">
                                            <a:latin typeface="Cambria Math" panose="02040503050406030204" pitchFamily="18" charset="0"/>
                                          </a:rPr>
                                          <m:t>𝑦</m:t>
                                        </m:r>
                                      </m:e>
                                    </m:acc>
                                  </m:e>
                                  <m:sub>
                                    <m:r>
                                      <a:rPr lang="en-US" sz="2800" i="1">
                                        <a:latin typeface="Cambria Math" panose="02040503050406030204" pitchFamily="18" charset="0"/>
                                      </a:rPr>
                                      <m:t>𝑡</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b="0" i="1" smtClean="0">
                                        <a:latin typeface="Cambria Math" panose="02040503050406030204" pitchFamily="18" charset="0"/>
                                      </a:rPr>
                                      <m:t>𝑡</m:t>
                                    </m:r>
                                  </m:sub>
                                </m:sSub>
                              </m:den>
                            </m:f>
                            <m:r>
                              <a:rPr lang="en-US" sz="2800" i="1">
                                <a:latin typeface="Cambria Math" panose="02040503050406030204" pitchFamily="18" charset="0"/>
                              </a:rPr>
                              <m:t>(</m:t>
                            </m:r>
                            <m:nary>
                              <m:naryPr>
                                <m:chr m:val="∏"/>
                                <m:limLoc m:val="undOvr"/>
                                <m:ctrlPr>
                                  <a:rPr lang="en-CN" sz="2800" i="1">
                                    <a:latin typeface="Cambria Math" panose="02040503050406030204" pitchFamily="18" charset="0"/>
                                  </a:rPr>
                                </m:ctrlPr>
                              </m:naryPr>
                              <m:sub>
                                <m:r>
                                  <a:rPr lang="en-US" sz="2800" i="1">
                                    <a:latin typeface="Cambria Math" panose="02040503050406030204" pitchFamily="18" charset="0"/>
                                  </a:rPr>
                                  <m:t>𝑗</m:t>
                                </m:r>
                                <m:r>
                                  <a:rPr lang="en-US" sz="2800" i="1">
                                    <a:latin typeface="Cambria Math" panose="02040503050406030204" pitchFamily="18" charset="0"/>
                                  </a:rPr>
                                  <m:t>=</m:t>
                                </m:r>
                                <m:r>
                                  <a:rPr lang="en-US" sz="2800" i="1">
                                    <a:latin typeface="Cambria Math" panose="02040503050406030204" pitchFamily="18" charset="0"/>
                                  </a:rPr>
                                  <m:t>𝑘</m:t>
                                </m:r>
                                <m:r>
                                  <a:rPr lang="en-US" sz="2800" i="1">
                                    <a:latin typeface="Cambria Math" panose="02040503050406030204" pitchFamily="18" charset="0"/>
                                  </a:rPr>
                                  <m:t>+1</m:t>
                                </m:r>
                              </m:sub>
                              <m:sup>
                                <m:r>
                                  <a:rPr lang="en-US" sz="2800" i="1">
                                    <a:latin typeface="Cambria Math" panose="02040503050406030204" pitchFamily="18" charset="0"/>
                                  </a:rPr>
                                  <m:t>𝑡</m:t>
                                </m:r>
                              </m:sup>
                              <m:e>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𝑔</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r>
                                              <a:rPr lang="en-US" sz="2800" i="1">
                                                <a:latin typeface="Cambria Math" panose="02040503050406030204" pitchFamily="18" charset="0"/>
                                              </a:rPr>
                                              <m:t>,</m:t>
                                            </m:r>
                                            <m:r>
                                              <a:rPr lang="en-CN" sz="2800" i="1">
                                                <a:latin typeface="Cambria Math" panose="02040503050406030204" pitchFamily="18" charset="0"/>
                                              </a:rPr>
                                              <m:t>h</m:t>
                                            </m:r>
                                          </m:e>
                                          <m:sub>
                                            <m:r>
                                              <m:rPr>
                                                <m:sty m:val="p"/>
                                              </m:rPr>
                                              <a:rPr lang="en-US" sz="2800">
                                                <a:latin typeface="Cambria Math" panose="02040503050406030204" pitchFamily="18" charset="0"/>
                                              </a:rPr>
                                              <m:t>j</m:t>
                                            </m:r>
                                            <m:r>
                                              <a:rPr lang="en-US" sz="2800">
                                                <a:latin typeface="Cambria Math" panose="02040503050406030204" pitchFamily="18" charset="0"/>
                                              </a:rPr>
                                              <m:t>−</m:t>
                                            </m:r>
                                            <m:r>
                                              <a:rPr lang="en-US" sz="2800" i="1">
                                                <a:latin typeface="Cambria Math" panose="02040503050406030204" pitchFamily="18" charset="0"/>
                                              </a:rPr>
                                              <m:t>1</m:t>
                                            </m:r>
                                          </m:sub>
                                        </m:sSub>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𝑗</m:t>
                                        </m:r>
                                        <m:r>
                                          <a:rPr lang="en-US" sz="2800" i="1">
                                            <a:latin typeface="Cambria Math" panose="02040503050406030204" pitchFamily="18" charset="0"/>
                                          </a:rPr>
                                          <m:t>−1</m:t>
                                        </m:r>
                                      </m:sub>
                                    </m:sSub>
                                  </m:den>
                                </m:f>
                              </m:e>
                            </m:nary>
                            <m:r>
                              <a:rPr lang="en-US" sz="2800" i="1">
                                <a:latin typeface="Cambria Math" panose="02040503050406030204" pitchFamily="18" charset="0"/>
                              </a:rPr>
                              <m:t>)</m:t>
                            </m:r>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𝑘</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e>
                        </m:nary>
                      </m:e>
                    </m:nary>
                  </m:oMath>
                </a14:m>
                <a:r>
                  <a:rPr lang="en-CN" sz="2800" dirty="0">
                    <a:effectLst/>
                  </a:rPr>
                  <a:t> </a:t>
                </a:r>
                <a:endParaRPr lang="en-CN" sz="2800" dirty="0">
                  <a:latin typeface="+mn-ea"/>
                </a:endParaRPr>
              </a:p>
            </p:txBody>
          </p:sp>
        </mc:Choice>
        <mc:Fallback xmlns="">
          <p:sp>
            <p:nvSpPr>
              <p:cNvPr id="8" name="TextBox 7">
                <a:extLst>
                  <a:ext uri="{FF2B5EF4-FFF2-40B4-BE49-F238E27FC236}">
                    <a16:creationId xmlns:a16="http://schemas.microsoft.com/office/drawing/2014/main" id="{F035ED01-BC68-FF4E-A7B7-0A5FFBA7BF88}"/>
                  </a:ext>
                </a:extLst>
              </p:cNvPr>
              <p:cNvSpPr txBox="1">
                <a:spLocks noRot="1" noChangeAspect="1" noMove="1" noResize="1" noEditPoints="1" noAdjustHandles="1" noChangeArrowheads="1" noChangeShapeType="1" noTextEdit="1"/>
              </p:cNvSpPr>
              <p:nvPr/>
            </p:nvSpPr>
            <p:spPr>
              <a:xfrm>
                <a:off x="2054931" y="5350002"/>
                <a:ext cx="7806176" cy="900631"/>
              </a:xfrm>
              <a:prstGeom prst="rect">
                <a:avLst/>
              </a:prstGeom>
              <a:blipFill>
                <a:blip r:embed="rId5"/>
                <a:stretch>
                  <a:fillRect t="-54167" b="-90278"/>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AC3ED062-0BCE-3E96-0F14-A49625BDB721}"/>
                  </a:ext>
                </a:extLst>
              </p:cNvPr>
              <p:cNvSpPr txBox="1"/>
              <p:nvPr/>
            </p:nvSpPr>
            <p:spPr>
              <a:xfrm>
                <a:off x="451405" y="843286"/>
                <a:ext cx="11093720" cy="369332"/>
              </a:xfrm>
              <a:prstGeom prst="rect">
                <a:avLst/>
              </a:prstGeom>
              <a:noFill/>
            </p:spPr>
            <p:txBody>
              <a:bodyPr wrap="square" rtlCol="0">
                <a:spAutoFit/>
              </a:bodyPr>
              <a:lstStyle/>
              <a:p>
                <a:pPr marL="285750" indent="-285750">
                  <a:buFont typeface="Wingdings" pitchFamily="2" charset="2"/>
                  <a:buChar char="Ø"/>
                </a:pPr>
                <a14:m>
                  <m:oMath xmlns:m="http://schemas.openxmlformats.org/officeDocument/2006/math">
                    <m:sSub>
                      <m:sSubPr>
                        <m:ctrlPr>
                          <a:rPr lang="en-CN" i="1" smtClean="0">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𝑡</m:t>
                        </m:r>
                      </m:sub>
                    </m:sSub>
                  </m:oMath>
                </a14:m>
                <a:r>
                  <a:rPr lang="zh-CN" altLang="en-US" dirty="0"/>
                  <a:t>是在时间步</a:t>
                </a:r>
                <a14:m>
                  <m:oMath xmlns:m="http://schemas.openxmlformats.org/officeDocument/2006/math">
                    <m:r>
                      <a:rPr lang="en-US" i="1">
                        <a:latin typeface="Cambria Math" panose="02040503050406030204" pitchFamily="18" charset="0"/>
                      </a:rPr>
                      <m:t>𝑡</m:t>
                    </m:r>
                  </m:oMath>
                </a14:m>
                <a:r>
                  <a:rPr lang="zh-CN" altLang="en-US" dirty="0"/>
                  <a:t>上的损失函数，即</a:t>
                </a:r>
                <a:r>
                  <a:rPr lang="en-US" dirty="0"/>
                  <a:t>RNN</a:t>
                </a:r>
                <a:r>
                  <a:rPr lang="zh-CN" altLang="en-US" dirty="0"/>
                  <a:t>的输入与输出之间的误差，是</a:t>
                </a:r>
                <a14:m>
                  <m:oMath xmlns:m="http://schemas.openxmlformats.org/officeDocument/2006/math">
                    <m:sSub>
                      <m:sSubPr>
                        <m:ctrlPr>
                          <a:rPr lang="en-CN" i="1">
                            <a:solidFill>
                              <a:srgbClr val="836967"/>
                            </a:solidFill>
                            <a:latin typeface="Cambria Math" panose="02040503050406030204" pitchFamily="18" charset="0"/>
                          </a:rPr>
                        </m:ctrlPr>
                      </m:sSubPr>
                      <m:e>
                        <m:acc>
                          <m:accPr>
                            <m:chr m:val="̂"/>
                            <m:ctrlPr>
                              <a:rPr lang="en-CN" i="1">
                                <a:solidFill>
                                  <a:srgbClr val="836967"/>
                                </a:solidFill>
                                <a:latin typeface="Cambria Math" panose="02040503050406030204" pitchFamily="18" charset="0"/>
                              </a:rPr>
                            </m:ctrlPr>
                          </m:accPr>
                          <m:e>
                            <m:r>
                              <a:rPr lang="en-CN" i="1">
                                <a:latin typeface="Cambria Math" panose="02040503050406030204" pitchFamily="18" charset="0"/>
                              </a:rPr>
                              <m:t>𝑦</m:t>
                            </m:r>
                          </m:e>
                        </m:acc>
                      </m:e>
                      <m:sub>
                        <m:r>
                          <m:rPr>
                            <m:sty m:val="p"/>
                          </m:rPr>
                          <a:rPr lang="en-US">
                            <a:latin typeface="Cambria Math" panose="02040503050406030204" pitchFamily="18" charset="0"/>
                          </a:rPr>
                          <m:t>t</m:t>
                        </m:r>
                      </m:sub>
                    </m:sSub>
                  </m:oMath>
                </a14:m>
                <a:r>
                  <a:rPr lang="zh-CN" altLang="en-US" dirty="0"/>
                  <a:t>的函数，可以用</a:t>
                </a:r>
                <a14:m>
                  <m:oMath xmlns:m="http://schemas.openxmlformats.org/officeDocument/2006/math">
                    <m:sSub>
                      <m:sSubPr>
                        <m:ctrlPr>
                          <a:rPr lang="en-CN" i="1">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𝑡</m:t>
                        </m:r>
                      </m:sub>
                    </m:sSub>
                  </m:oMath>
                </a14:m>
                <a:r>
                  <a:rPr lang="en-US" dirty="0"/>
                  <a:t>=</a:t>
                </a:r>
                <a14:m>
                  <m:oMath xmlns:m="http://schemas.openxmlformats.org/officeDocument/2006/math">
                    <m:r>
                      <a:rPr lang="en-US" i="1">
                        <a:latin typeface="Cambria Math" panose="02040503050406030204" pitchFamily="18" charset="0"/>
                      </a:rPr>
                      <m:t>ℒ</m:t>
                    </m:r>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r>
                      <a:rPr lang="en-US" b="0" i="1" smtClean="0">
                        <a:latin typeface="Cambria Math" panose="02040503050406030204" pitchFamily="18" charset="0"/>
                      </a:rPr>
                      <m:t>,</m:t>
                    </m:r>
                    <m:sSub>
                      <m:sSubPr>
                        <m:ctrlPr>
                          <a:rPr lang="en-CN" i="1">
                            <a:solidFill>
                              <a:srgbClr val="836967"/>
                            </a:solidFill>
                            <a:latin typeface="Cambria Math" panose="02040503050406030204" pitchFamily="18" charset="0"/>
                          </a:rPr>
                        </m:ctrlPr>
                      </m:sSubPr>
                      <m:e>
                        <m:acc>
                          <m:accPr>
                            <m:chr m:val="̂"/>
                            <m:ctrlPr>
                              <a:rPr lang="en-CN" i="1">
                                <a:solidFill>
                                  <a:srgbClr val="836967"/>
                                </a:solidFill>
                                <a:latin typeface="Cambria Math" panose="02040503050406030204" pitchFamily="18" charset="0"/>
                              </a:rPr>
                            </m:ctrlPr>
                          </m:accPr>
                          <m:e>
                            <m:r>
                              <a:rPr lang="en-CN" i="1">
                                <a:latin typeface="Cambria Math" panose="02040503050406030204" pitchFamily="18" charset="0"/>
                              </a:rPr>
                              <m:t>𝑦</m:t>
                            </m:r>
                          </m:e>
                        </m:acc>
                      </m:e>
                      <m:sub>
                        <m:r>
                          <m:rPr>
                            <m:sty m:val="p"/>
                          </m:rPr>
                          <a:rPr lang="en-US">
                            <a:latin typeface="Cambria Math" panose="02040503050406030204" pitchFamily="18" charset="0"/>
                          </a:rPr>
                          <m:t>t</m:t>
                        </m:r>
                      </m:sub>
                    </m:sSub>
                    <m:r>
                      <a:rPr lang="en-US" i="1">
                        <a:latin typeface="Cambria Math" panose="02040503050406030204" pitchFamily="18" charset="0"/>
                      </a:rPr>
                      <m:t>)  </m:t>
                    </m:r>
                  </m:oMath>
                </a14:m>
                <a:r>
                  <a:rPr lang="zh-CN" altLang="en-US" dirty="0"/>
                  <a:t>表示</a:t>
                </a:r>
                <a:r>
                  <a:rPr lang="en-CN" dirty="0">
                    <a:effectLst/>
                  </a:rPr>
                  <a:t> </a:t>
                </a:r>
                <a:endParaRPr lang="en-CN" dirty="0">
                  <a:latin typeface="+mn-ea"/>
                </a:endParaRPr>
              </a:p>
            </p:txBody>
          </p:sp>
        </mc:Choice>
        <mc:Fallback xmlns="">
          <p:sp>
            <p:nvSpPr>
              <p:cNvPr id="2" name="TextBox 1">
                <a:extLst>
                  <a:ext uri="{FF2B5EF4-FFF2-40B4-BE49-F238E27FC236}">
                    <a16:creationId xmlns:a16="http://schemas.microsoft.com/office/drawing/2014/main" id="{AC3ED062-0BCE-3E96-0F14-A49625BDB721}"/>
                  </a:ext>
                </a:extLst>
              </p:cNvPr>
              <p:cNvSpPr txBox="1">
                <a:spLocks noRot="1" noChangeAspect="1" noMove="1" noResize="1" noEditPoints="1" noAdjustHandles="1" noChangeArrowheads="1" noChangeShapeType="1" noTextEdit="1"/>
              </p:cNvSpPr>
              <p:nvPr/>
            </p:nvSpPr>
            <p:spPr>
              <a:xfrm>
                <a:off x="451405" y="843286"/>
                <a:ext cx="11093720" cy="369332"/>
              </a:xfrm>
              <a:prstGeom prst="rect">
                <a:avLst/>
              </a:prstGeom>
              <a:blipFill>
                <a:blip r:embed="rId6"/>
                <a:stretch>
                  <a:fillRect l="-343" t="-10000" b="-2333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6B143817-C4B8-6313-A92C-5D500EFDD91D}"/>
                  </a:ext>
                </a:extLst>
              </p:cNvPr>
              <p:cNvSpPr txBox="1"/>
              <p:nvPr/>
            </p:nvSpPr>
            <p:spPr>
              <a:xfrm>
                <a:off x="0" y="1300653"/>
                <a:ext cx="6615952" cy="58804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2800" i="1" smtClean="0">
                              <a:solidFill>
                                <a:srgbClr val="836967"/>
                              </a:solidFill>
                              <a:latin typeface="Cambria Math" panose="02040503050406030204" pitchFamily="18" charset="0"/>
                            </a:rPr>
                          </m:ctrlPr>
                        </m:sSubPr>
                        <m:e>
                          <m:acc>
                            <m:accPr>
                              <m:chr m:val="̂"/>
                              <m:ctrlPr>
                                <a:rPr lang="en-CN" sz="2800" i="1">
                                  <a:solidFill>
                                    <a:srgbClr val="836967"/>
                                  </a:solidFill>
                                  <a:latin typeface="Cambria Math" panose="02040503050406030204" pitchFamily="18" charset="0"/>
                                </a:rPr>
                              </m:ctrlPr>
                            </m:accPr>
                            <m:e>
                              <m:r>
                                <a:rPr lang="en-CN" sz="2800" i="1">
                                  <a:latin typeface="Cambria Math" panose="02040503050406030204" pitchFamily="18" charset="0"/>
                                </a:rPr>
                                <m:t>𝑦</m:t>
                              </m:r>
                            </m:e>
                          </m:acc>
                        </m:e>
                        <m:sub>
                          <m:r>
                            <m:rPr>
                              <m:sty m:val="p"/>
                            </m:rPr>
                            <a:rPr lang="en-US" sz="2800" b="0" i="0" smtClean="0">
                              <a:latin typeface="Cambria Math" panose="02040503050406030204" pitchFamily="18" charset="0"/>
                            </a:rPr>
                            <m:t>t</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US" sz="2800" b="0" i="1" smtClean="0">
                              <a:solidFill>
                                <a:schemeClr val="tx1"/>
                              </a:solidFill>
                              <a:latin typeface="Cambria Math" panose="02040503050406030204" pitchFamily="18" charset="0"/>
                            </a:rPr>
                            <m:t>𝑓</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𝑊</m:t>
                              </m:r>
                            </m:e>
                            <m:sub>
                              <m:r>
                                <a:rPr lang="en-CN" sz="2800" i="1">
                                  <a:latin typeface="Cambria Math" panose="02040503050406030204" pitchFamily="18" charset="0"/>
                                </a:rPr>
                                <m:t>h𝑦</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h</m:t>
                              </m:r>
                            </m:e>
                            <m:sub>
                              <m:r>
                                <m:rPr>
                                  <m:sty m:val="p"/>
                                </m:rPr>
                                <a:rPr lang="en-US" sz="2800" b="0" i="0" smtClean="0">
                                  <a:latin typeface="Cambria Math" panose="02040503050406030204" pitchFamily="18" charset="0"/>
                                </a:rPr>
                                <m:t>t</m:t>
                              </m:r>
                            </m:sub>
                          </m:sSub>
                          <m:r>
                            <a:rPr lang="en-US" altLang="zh-CN" sz="2800" b="0" i="1" smtClean="0">
                              <a:latin typeface="Cambria Math" panose="02040503050406030204" pitchFamily="18" charset="0"/>
                            </a:rPr>
                            <m:t>+</m:t>
                          </m:r>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𝑏</m:t>
                              </m:r>
                            </m:e>
                            <m:sub>
                              <m:r>
                                <a:rPr lang="en-US" altLang="zh-CN" sz="2800" b="0" i="1" smtClean="0">
                                  <a:latin typeface="Cambria Math" panose="02040503050406030204" pitchFamily="18" charset="0"/>
                                </a:rPr>
                                <m:t>𝑦</m:t>
                              </m:r>
                            </m:sub>
                          </m:sSub>
                        </m:e>
                      </m:d>
                    </m:oMath>
                  </m:oMathPara>
                </a14:m>
                <a:endParaRPr lang="en-CN" sz="2800" dirty="0"/>
              </a:p>
            </p:txBody>
          </p:sp>
        </mc:Choice>
        <mc:Fallback xmlns="">
          <p:sp>
            <p:nvSpPr>
              <p:cNvPr id="3" name="TextBox 2">
                <a:extLst>
                  <a:ext uri="{FF2B5EF4-FFF2-40B4-BE49-F238E27FC236}">
                    <a16:creationId xmlns:a16="http://schemas.microsoft.com/office/drawing/2014/main" id="{6B143817-C4B8-6313-A92C-5D500EFDD91D}"/>
                  </a:ext>
                </a:extLst>
              </p:cNvPr>
              <p:cNvSpPr txBox="1">
                <a:spLocks noRot="1" noChangeAspect="1" noMove="1" noResize="1" noEditPoints="1" noAdjustHandles="1" noChangeArrowheads="1" noChangeShapeType="1" noTextEdit="1"/>
              </p:cNvSpPr>
              <p:nvPr/>
            </p:nvSpPr>
            <p:spPr>
              <a:xfrm>
                <a:off x="0" y="1300653"/>
                <a:ext cx="6615952" cy="588046"/>
              </a:xfrm>
              <a:prstGeom prst="rect">
                <a:avLst/>
              </a:prstGeom>
              <a:blipFill>
                <a:blip r:embed="rId7"/>
                <a:stretch>
                  <a:fillRect b="-12766"/>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729B8C2-9152-3420-C150-85CE176F7743}"/>
                  </a:ext>
                </a:extLst>
              </p:cNvPr>
              <p:cNvSpPr txBox="1"/>
              <p:nvPr/>
            </p:nvSpPr>
            <p:spPr>
              <a:xfrm>
                <a:off x="4958091" y="1279805"/>
                <a:ext cx="6960571"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2800" i="1" smtClean="0">
                              <a:solidFill>
                                <a:srgbClr val="836967"/>
                              </a:solidFill>
                              <a:latin typeface="Cambria Math" panose="02040503050406030204" pitchFamily="18" charset="0"/>
                            </a:rPr>
                          </m:ctrlPr>
                        </m:sSubPr>
                        <m:e>
                          <m:r>
                            <a:rPr lang="en-CN" sz="2800" i="1">
                              <a:latin typeface="Cambria Math" panose="02040503050406030204" pitchFamily="18" charset="0"/>
                            </a:rPr>
                            <m:t>h</m:t>
                          </m:r>
                        </m:e>
                        <m:sub>
                          <m:r>
                            <m:rPr>
                              <m:sty m:val="p"/>
                            </m:rPr>
                            <a:rPr lang="en-US" sz="2800" b="0" i="0" smtClean="0">
                              <a:latin typeface="Cambria Math" panose="02040503050406030204" pitchFamily="18" charset="0"/>
                            </a:rPr>
                            <m:t>t</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𝑔</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𝑊</m:t>
                              </m:r>
                            </m:e>
                            <m:sub>
                              <m:r>
                                <a:rPr lang="en-CN" sz="2800" i="1">
                                  <a:latin typeface="Cambria Math" panose="02040503050406030204" pitchFamily="18" charset="0"/>
                                </a:rPr>
                                <m:t>𝑥h</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m:rPr>
                                  <m:sty m:val="p"/>
                                </m:rPr>
                                <a:rPr lang="en-US" sz="2800" b="0" i="0" smtClean="0">
                                  <a:latin typeface="Cambria Math" panose="02040503050406030204" pitchFamily="18" charset="0"/>
                                </a:rPr>
                                <m:t>t</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𝑊</m:t>
                              </m:r>
                            </m:e>
                            <m:sub>
                              <m:r>
                                <a:rPr lang="en-CN" sz="2800" i="1">
                                  <a:latin typeface="Cambria Math" panose="02040503050406030204" pitchFamily="18" charset="0"/>
                                </a:rPr>
                                <m:t>hh</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h</m:t>
                              </m:r>
                            </m:e>
                            <m:sub>
                              <m:r>
                                <m:rPr>
                                  <m:sty m:val="p"/>
                                </m:rPr>
                                <a:rPr lang="en-US" sz="2800" b="0" i="0" smtClean="0">
                                  <a:latin typeface="Cambria Math" panose="02040503050406030204" pitchFamily="18" charset="0"/>
                                </a:rPr>
                                <m:t>t</m:t>
                              </m:r>
                              <m:r>
                                <a:rPr lang="en-US" sz="2800" b="0" i="0" smtClean="0">
                                  <a:latin typeface="Cambria Math" panose="02040503050406030204" pitchFamily="18" charset="0"/>
                                </a:rPr>
                                <m:t>−</m:t>
                              </m:r>
                              <m:r>
                                <a:rPr lang="en-US" sz="2800" b="0" i="1" smtClean="0">
                                  <a:latin typeface="Cambria Math" panose="02040503050406030204" pitchFamily="18" charset="0"/>
                                </a:rPr>
                                <m:t>1</m:t>
                              </m:r>
                            </m:sub>
                          </m:sSub>
                          <m:r>
                            <a:rPr lang="en-US" altLang="zh-CN" sz="2800" b="0" i="1" smtClean="0">
                              <a:latin typeface="Cambria Math" panose="02040503050406030204" pitchFamily="18" charset="0"/>
                            </a:rPr>
                            <m:t>+</m:t>
                          </m:r>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𝑏</m:t>
                              </m:r>
                            </m:e>
                            <m:sub>
                              <m:r>
                                <a:rPr lang="en-US" altLang="zh-CN" sz="2800" b="0" i="1" smtClean="0">
                                  <a:latin typeface="Cambria Math" panose="02040503050406030204" pitchFamily="18" charset="0"/>
                                </a:rPr>
                                <m:t>𝑥</m:t>
                              </m:r>
                            </m:sub>
                          </m:sSub>
                        </m:e>
                      </m:d>
                    </m:oMath>
                  </m:oMathPara>
                </a14:m>
                <a:endParaRPr lang="en-CN" sz="2800" dirty="0"/>
              </a:p>
            </p:txBody>
          </p:sp>
        </mc:Choice>
        <mc:Fallback xmlns="">
          <p:sp>
            <p:nvSpPr>
              <p:cNvPr id="6" name="TextBox 5">
                <a:extLst>
                  <a:ext uri="{FF2B5EF4-FFF2-40B4-BE49-F238E27FC236}">
                    <a16:creationId xmlns:a16="http://schemas.microsoft.com/office/drawing/2014/main" id="{D729B8C2-9152-3420-C150-85CE176F7743}"/>
                  </a:ext>
                </a:extLst>
              </p:cNvPr>
              <p:cNvSpPr txBox="1">
                <a:spLocks noRot="1" noChangeAspect="1" noMove="1" noResize="1" noEditPoints="1" noAdjustHandles="1" noChangeArrowheads="1" noChangeShapeType="1" noTextEdit="1"/>
              </p:cNvSpPr>
              <p:nvPr/>
            </p:nvSpPr>
            <p:spPr>
              <a:xfrm>
                <a:off x="4958091" y="1279805"/>
                <a:ext cx="6960571" cy="523220"/>
              </a:xfrm>
              <a:prstGeom prst="rect">
                <a:avLst/>
              </a:prstGeom>
              <a:blipFill>
                <a:blip r:embed="rId8"/>
                <a:stretch>
                  <a:fillRect b="-9302"/>
                </a:stretch>
              </a:blipFill>
            </p:spPr>
            <p:txBody>
              <a:bodyPr/>
              <a:lstStyle/>
              <a:p>
                <a:r>
                  <a:rPr lang="en-CN">
                    <a:noFill/>
                  </a:rPr>
                  <a:t> </a:t>
                </a:r>
              </a:p>
            </p:txBody>
          </p:sp>
        </mc:Fallback>
      </mc:AlternateContent>
      <p:sp>
        <p:nvSpPr>
          <p:cNvPr id="9" name="Rectangle 8">
            <a:extLst>
              <a:ext uri="{FF2B5EF4-FFF2-40B4-BE49-F238E27FC236}">
                <a16:creationId xmlns:a16="http://schemas.microsoft.com/office/drawing/2014/main" id="{1D7B62E7-8478-1353-DC34-F159F30AB159}"/>
              </a:ext>
            </a:extLst>
          </p:cNvPr>
          <p:cNvSpPr/>
          <p:nvPr/>
        </p:nvSpPr>
        <p:spPr>
          <a:xfrm>
            <a:off x="5287384" y="2316658"/>
            <a:ext cx="662609" cy="760690"/>
          </a:xfrm>
          <a:prstGeom prst="rect">
            <a:avLst/>
          </a:prstGeom>
          <a:solidFill>
            <a:schemeClr val="bg1">
              <a:alpha val="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dirty="0"/>
          </a:p>
        </p:txBody>
      </p:sp>
      <p:sp>
        <p:nvSpPr>
          <p:cNvPr id="12" name="Rectangle 11">
            <a:extLst>
              <a:ext uri="{FF2B5EF4-FFF2-40B4-BE49-F238E27FC236}">
                <a16:creationId xmlns:a16="http://schemas.microsoft.com/office/drawing/2014/main" id="{D679B0E1-D67A-73AE-5E77-59F498507822}"/>
              </a:ext>
            </a:extLst>
          </p:cNvPr>
          <p:cNvSpPr/>
          <p:nvPr/>
        </p:nvSpPr>
        <p:spPr>
          <a:xfrm>
            <a:off x="4958091" y="3390759"/>
            <a:ext cx="828280" cy="760690"/>
          </a:xfrm>
          <a:prstGeom prst="rect">
            <a:avLst/>
          </a:prstGeom>
          <a:solidFill>
            <a:schemeClr val="bg1">
              <a:alpha val="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51B1EE07-DD3A-4BE5-A0EF-BFA1D6AA2AD7}"/>
                  </a:ext>
                </a:extLst>
              </p:cNvPr>
              <p:cNvSpPr txBox="1"/>
              <p:nvPr/>
            </p:nvSpPr>
            <p:spPr>
              <a:xfrm>
                <a:off x="8321989" y="3889839"/>
                <a:ext cx="1648985"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panose="02040503050406030204" pitchFamily="18" charset="0"/>
                        </a:rPr>
                        <m:t>…</m:t>
                      </m:r>
                      <m:r>
                        <a:rPr lang="en-US" sz="2800" b="0" i="1" smtClean="0">
                          <a:latin typeface="Cambria Math" panose="02040503050406030204" pitchFamily="18" charset="0"/>
                        </a:rPr>
                        <m:t>…</m:t>
                      </m:r>
                    </m:oMath>
                  </m:oMathPara>
                </a14:m>
                <a:endParaRPr lang="en-CN" sz="2800" dirty="0"/>
              </a:p>
            </p:txBody>
          </p:sp>
        </mc:Choice>
        <mc:Fallback xmlns="">
          <p:sp>
            <p:nvSpPr>
              <p:cNvPr id="14" name="TextBox 13">
                <a:extLst>
                  <a:ext uri="{FF2B5EF4-FFF2-40B4-BE49-F238E27FC236}">
                    <a16:creationId xmlns:a16="http://schemas.microsoft.com/office/drawing/2014/main" id="{51B1EE07-DD3A-4BE5-A0EF-BFA1D6AA2AD7}"/>
                  </a:ext>
                </a:extLst>
              </p:cNvPr>
              <p:cNvSpPr txBox="1">
                <a:spLocks noRot="1" noChangeAspect="1" noMove="1" noResize="1" noEditPoints="1" noAdjustHandles="1" noChangeArrowheads="1" noChangeShapeType="1" noTextEdit="1"/>
              </p:cNvSpPr>
              <p:nvPr/>
            </p:nvSpPr>
            <p:spPr>
              <a:xfrm>
                <a:off x="8321989" y="3889839"/>
                <a:ext cx="1648985" cy="523220"/>
              </a:xfrm>
              <a:prstGeom prst="rect">
                <a:avLst/>
              </a:prstGeom>
              <a:blipFill>
                <a:blip r:embed="rId9"/>
                <a:stretch>
                  <a:fillRect/>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DB1F5DFD-A4D5-49B7-61DD-DB6F66E29326}"/>
                  </a:ext>
                </a:extLst>
              </p:cNvPr>
              <p:cNvSpPr txBox="1"/>
              <p:nvPr/>
            </p:nvSpPr>
            <p:spPr>
              <a:xfrm>
                <a:off x="241153" y="4413059"/>
                <a:ext cx="12867030" cy="900631"/>
              </a:xfrm>
              <a:prstGeom prst="rect">
                <a:avLst/>
              </a:prstGeom>
              <a:noFill/>
            </p:spPr>
            <p:txBody>
              <a:bodyPr wrap="square">
                <a:spAutoFit/>
              </a:bodyPr>
              <a:lstStyle/>
              <a:p>
                <a14:m>
                  <m:oMath xmlns:m="http://schemas.openxmlformats.org/officeDocument/2006/math">
                    <m:f>
                      <m:fPr>
                        <m:ctrlPr>
                          <a:rPr lang="en-CN" sz="2800" i="1" smtClean="0">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b="0" i="1" smtClean="0">
                                <a:latin typeface="Cambria Math" panose="02040503050406030204" pitchFamily="18" charset="0"/>
                              </a:rPr>
                              <m:t>𝑡</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r>
                  <a:rPr lang="en-CN" sz="2800" dirty="0"/>
                  <a:t>=</a:t>
                </a:r>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𝑔</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r>
                                  <a:rPr lang="en-US" sz="2800" i="1">
                                    <a:latin typeface="Cambria Math" panose="02040503050406030204" pitchFamily="18" charset="0"/>
                                  </a:rPr>
                                  <m:t>,</m:t>
                                </m:r>
                                <m:r>
                                  <a:rPr lang="en-CN" sz="2800" i="1">
                                    <a:latin typeface="Cambria Math" panose="02040503050406030204" pitchFamily="18" charset="0"/>
                                  </a:rPr>
                                  <m:t>h</m:t>
                                </m:r>
                              </m:e>
                              <m:sub>
                                <m:r>
                                  <m:rPr>
                                    <m:sty m:val="p"/>
                                  </m:rPr>
                                  <a:rPr lang="en-US" sz="2800">
                                    <a:latin typeface="Cambria Math" panose="02040503050406030204" pitchFamily="18" charset="0"/>
                                  </a:rPr>
                                  <m:t>t</m:t>
                                </m:r>
                                <m:r>
                                  <a:rPr lang="en-US" sz="2800">
                                    <a:latin typeface="Cambria Math" panose="02040503050406030204" pitchFamily="18" charset="0"/>
                                  </a:rPr>
                                  <m:t>−</m:t>
                                </m:r>
                                <m:r>
                                  <a:rPr lang="en-US" sz="2800" i="1">
                                    <a:latin typeface="Cambria Math" panose="02040503050406030204" pitchFamily="18" charset="0"/>
                                  </a:rPr>
                                  <m:t>1</m:t>
                                </m:r>
                              </m:sub>
                            </m:sSub>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r>
                  <a:rPr lang="en-CN" sz="2800" dirty="0"/>
                  <a:t>+</a:t>
                </a:r>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𝑔</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r>
                                  <a:rPr lang="en-US" sz="2800" i="1">
                                    <a:latin typeface="Cambria Math" panose="02040503050406030204" pitchFamily="18" charset="0"/>
                                  </a:rPr>
                                  <m:t>,</m:t>
                                </m:r>
                                <m:r>
                                  <a:rPr lang="en-CN" sz="2800" i="1">
                                    <a:latin typeface="Cambria Math" panose="02040503050406030204" pitchFamily="18" charset="0"/>
                                  </a:rPr>
                                  <m:t>h</m:t>
                                </m:r>
                              </m:e>
                              <m:sub>
                                <m:r>
                                  <m:rPr>
                                    <m:sty m:val="p"/>
                                  </m:rPr>
                                  <a:rPr lang="en-US" sz="2800">
                                    <a:latin typeface="Cambria Math" panose="02040503050406030204" pitchFamily="18" charset="0"/>
                                  </a:rPr>
                                  <m:t>t</m:t>
                                </m:r>
                                <m:r>
                                  <a:rPr lang="en-US" sz="2800">
                                    <a:latin typeface="Cambria Math" panose="02040503050406030204" pitchFamily="18" charset="0"/>
                                  </a:rPr>
                                  <m:t>−</m:t>
                                </m:r>
                                <m:r>
                                  <a:rPr lang="en-US" sz="2800" i="1">
                                    <a:latin typeface="Cambria Math" panose="02040503050406030204" pitchFamily="18" charset="0"/>
                                  </a:rPr>
                                  <m:t>1</m:t>
                                </m:r>
                              </m:sub>
                            </m:sSub>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i="1">
                                <a:latin typeface="Cambria Math" panose="02040503050406030204" pitchFamily="18" charset="0"/>
                              </a:rPr>
                              <m:t>−1</m:t>
                            </m:r>
                          </m:sub>
                        </m:sSub>
                      </m:den>
                    </m:f>
                  </m:oMath>
                </a14:m>
                <a:r>
                  <a:rPr lang="en-CN" sz="2800" dirty="0"/>
                  <a:t> </a:t>
                </a:r>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i="1">
                                <a:latin typeface="Cambria Math" panose="02040503050406030204" pitchFamily="18" charset="0"/>
                              </a:rPr>
                              <m:t>−1</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r>
                  <a:rPr lang="en-CN" sz="2800" dirty="0"/>
                  <a:t> </a:t>
                </a:r>
                <a14:m>
                  <m:oMath xmlns:m="http://schemas.openxmlformats.org/officeDocument/2006/math">
                    <m:r>
                      <m:rPr>
                        <m:nor/>
                      </m:rPr>
                      <a:rPr lang="en-CN" sz="2800" dirty="0"/>
                      <m:t>+</m:t>
                    </m:r>
                    <m:r>
                      <a:rPr lang="en-US" sz="2800" b="0" i="1" dirty="0" smtClean="0">
                        <a:latin typeface="Cambria Math" panose="02040503050406030204" pitchFamily="18" charset="0"/>
                      </a:rPr>
                      <m:t>…+</m:t>
                    </m:r>
                    <m:r>
                      <a:rPr lang="en-US" sz="2800" i="1">
                        <a:latin typeface="Cambria Math" panose="02040503050406030204" pitchFamily="18" charset="0"/>
                      </a:rPr>
                      <m:t>(</m:t>
                    </m:r>
                    <m:nary>
                      <m:naryPr>
                        <m:chr m:val="∏"/>
                        <m:limLoc m:val="undOvr"/>
                        <m:ctrlPr>
                          <a:rPr lang="en-CN" sz="2800" i="1">
                            <a:latin typeface="Cambria Math" panose="02040503050406030204" pitchFamily="18" charset="0"/>
                          </a:rPr>
                        </m:ctrlPr>
                      </m:naryPr>
                      <m:sub>
                        <m:r>
                          <a:rPr lang="en-US" sz="2800" i="1">
                            <a:latin typeface="Cambria Math" panose="02040503050406030204" pitchFamily="18" charset="0"/>
                          </a:rPr>
                          <m:t>𝑗</m:t>
                        </m:r>
                        <m:r>
                          <a:rPr lang="en-US" sz="2800" i="1">
                            <a:latin typeface="Cambria Math" panose="02040503050406030204" pitchFamily="18" charset="0"/>
                          </a:rPr>
                          <m:t>=</m:t>
                        </m:r>
                        <m:r>
                          <a:rPr lang="en-US" sz="2800" b="0" i="1" smtClean="0">
                            <a:latin typeface="Cambria Math" panose="02040503050406030204" pitchFamily="18" charset="0"/>
                          </a:rPr>
                          <m:t>𝑘</m:t>
                        </m:r>
                        <m:r>
                          <a:rPr lang="en-US" sz="2800" b="0" i="1" smtClean="0">
                            <a:latin typeface="Cambria Math" panose="02040503050406030204" pitchFamily="18" charset="0"/>
                          </a:rPr>
                          <m:t>+1</m:t>
                        </m:r>
                      </m:sub>
                      <m:sup>
                        <m:r>
                          <a:rPr lang="en-US" sz="2800" i="1">
                            <a:latin typeface="Cambria Math" panose="02040503050406030204" pitchFamily="18" charset="0"/>
                          </a:rPr>
                          <m:t>𝑡</m:t>
                        </m:r>
                      </m:sup>
                      <m:e>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𝑔</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r>
                                      <a:rPr lang="en-US" sz="2800" i="1">
                                        <a:latin typeface="Cambria Math" panose="02040503050406030204" pitchFamily="18" charset="0"/>
                                      </a:rPr>
                                      <m:t>,</m:t>
                                    </m:r>
                                    <m:r>
                                      <a:rPr lang="en-CN" sz="2800" i="1">
                                        <a:latin typeface="Cambria Math" panose="02040503050406030204" pitchFamily="18" charset="0"/>
                                      </a:rPr>
                                      <m:t>h</m:t>
                                    </m:r>
                                  </m:e>
                                  <m:sub>
                                    <m:r>
                                      <m:rPr>
                                        <m:sty m:val="p"/>
                                      </m:rPr>
                                      <a:rPr lang="en-US" sz="2800" b="0" i="0" smtClean="0">
                                        <a:latin typeface="Cambria Math" panose="02040503050406030204" pitchFamily="18" charset="0"/>
                                      </a:rPr>
                                      <m:t>j</m:t>
                                    </m:r>
                                    <m:r>
                                      <a:rPr lang="en-US" sz="2800">
                                        <a:latin typeface="Cambria Math" panose="02040503050406030204" pitchFamily="18" charset="0"/>
                                      </a:rPr>
                                      <m:t>−</m:t>
                                    </m:r>
                                    <m:r>
                                      <a:rPr lang="en-US" sz="2800" i="1">
                                        <a:latin typeface="Cambria Math" panose="02040503050406030204" pitchFamily="18" charset="0"/>
                                      </a:rPr>
                                      <m:t>1</m:t>
                                    </m:r>
                                  </m:sub>
                                </m:sSub>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𝑗</m:t>
                                </m:r>
                                <m:r>
                                  <a:rPr lang="en-US" sz="2800" i="1">
                                    <a:latin typeface="Cambria Math" panose="02040503050406030204" pitchFamily="18" charset="0"/>
                                  </a:rPr>
                                  <m:t>−1</m:t>
                                </m:r>
                              </m:sub>
                            </m:sSub>
                          </m:den>
                        </m:f>
                      </m:e>
                    </m:nary>
                    <m:r>
                      <a:rPr lang="en-US" sz="2800" i="1">
                        <a:latin typeface="Cambria Math" panose="02040503050406030204" pitchFamily="18" charset="0"/>
                      </a:rPr>
                      <m:t>)</m:t>
                    </m:r>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smtClean="0">
                                <a:latin typeface="Cambria Math" panose="02040503050406030204" pitchFamily="18" charset="0"/>
                              </a:rPr>
                              <m:t>𝑘</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r>
                  <a:rPr lang="en-CN" sz="2800" dirty="0"/>
                  <a:t>+…</a:t>
                </a:r>
              </a:p>
            </p:txBody>
          </p:sp>
        </mc:Choice>
        <mc:Fallback xmlns="">
          <p:sp>
            <p:nvSpPr>
              <p:cNvPr id="19" name="TextBox 18">
                <a:extLst>
                  <a:ext uri="{FF2B5EF4-FFF2-40B4-BE49-F238E27FC236}">
                    <a16:creationId xmlns:a16="http://schemas.microsoft.com/office/drawing/2014/main" id="{DB1F5DFD-A4D5-49B7-61DD-DB6F66E29326}"/>
                  </a:ext>
                </a:extLst>
              </p:cNvPr>
              <p:cNvSpPr txBox="1">
                <a:spLocks noRot="1" noChangeAspect="1" noMove="1" noResize="1" noEditPoints="1" noAdjustHandles="1" noChangeArrowheads="1" noChangeShapeType="1" noTextEdit="1"/>
              </p:cNvSpPr>
              <p:nvPr/>
            </p:nvSpPr>
            <p:spPr>
              <a:xfrm>
                <a:off x="241153" y="4413059"/>
                <a:ext cx="12867030" cy="900631"/>
              </a:xfrm>
              <a:prstGeom prst="rect">
                <a:avLst/>
              </a:prstGeom>
              <a:blipFill>
                <a:blip r:embed="rId10"/>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79F2C10-D9CC-07C3-3337-279E10E04AC2}"/>
                  </a:ext>
                </a:extLst>
              </p:cNvPr>
              <p:cNvSpPr txBox="1"/>
              <p:nvPr/>
            </p:nvSpPr>
            <p:spPr>
              <a:xfrm>
                <a:off x="181628" y="3348039"/>
                <a:ext cx="6252695" cy="793294"/>
              </a:xfrm>
              <a:prstGeom prst="rect">
                <a:avLst/>
              </a:prstGeom>
              <a:noFill/>
            </p:spPr>
            <p:txBody>
              <a:bodyPr wrap="square">
                <a:spAutoFit/>
              </a:bodyPr>
              <a:lstStyle/>
              <a:p>
                <a14:m>
                  <m:oMath xmlns:m="http://schemas.openxmlformats.org/officeDocument/2006/math">
                    <m:f>
                      <m:fPr>
                        <m:ctrlPr>
                          <a:rPr lang="en-CN" sz="2800" i="1" smtClean="0">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b="0" i="1" smtClean="0">
                                <a:latin typeface="Cambria Math" panose="02040503050406030204" pitchFamily="18" charset="0"/>
                              </a:rPr>
                              <m:t>𝑡</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r>
                  <a:rPr lang="en-CN" sz="2800" dirty="0"/>
                  <a:t>=</a:t>
                </a:r>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𝑔</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r>
                                  <a:rPr lang="en-US" sz="2800" b="0" i="1" smtClean="0">
                                    <a:latin typeface="Cambria Math" panose="02040503050406030204" pitchFamily="18" charset="0"/>
                                  </a:rPr>
                                  <m:t>,</m:t>
                                </m:r>
                                <m:r>
                                  <a:rPr lang="en-CN" sz="2800" i="1">
                                    <a:latin typeface="Cambria Math" panose="02040503050406030204" pitchFamily="18" charset="0"/>
                                  </a:rPr>
                                  <m:t>h</m:t>
                                </m:r>
                              </m:e>
                              <m:sub>
                                <m:r>
                                  <m:rPr>
                                    <m:sty m:val="p"/>
                                  </m:rPr>
                                  <a:rPr lang="en-US" sz="2800">
                                    <a:latin typeface="Cambria Math" panose="02040503050406030204" pitchFamily="18" charset="0"/>
                                  </a:rPr>
                                  <m:t>t</m:t>
                                </m:r>
                                <m:r>
                                  <a:rPr lang="en-US" sz="2800">
                                    <a:latin typeface="Cambria Math" panose="02040503050406030204" pitchFamily="18" charset="0"/>
                                  </a:rPr>
                                  <m:t>−</m:t>
                                </m:r>
                                <m:r>
                                  <a:rPr lang="en-US" sz="2800" i="1">
                                    <a:latin typeface="Cambria Math" panose="02040503050406030204" pitchFamily="18" charset="0"/>
                                  </a:rPr>
                                  <m:t>1</m:t>
                                </m:r>
                              </m:sub>
                            </m:sSub>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r>
                  <a:rPr lang="en-CN" sz="2800" dirty="0"/>
                  <a:t>+ </a:t>
                </a:r>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𝑔</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r>
                                  <a:rPr lang="en-US" sz="2800" i="1">
                                    <a:latin typeface="Cambria Math" panose="02040503050406030204" pitchFamily="18" charset="0"/>
                                  </a:rPr>
                                  <m:t>,</m:t>
                                </m:r>
                                <m:r>
                                  <a:rPr lang="en-CN" sz="2800" i="1">
                                    <a:latin typeface="Cambria Math" panose="02040503050406030204" pitchFamily="18" charset="0"/>
                                  </a:rPr>
                                  <m:t>h</m:t>
                                </m:r>
                              </m:e>
                              <m:sub>
                                <m:r>
                                  <m:rPr>
                                    <m:sty m:val="p"/>
                                  </m:rPr>
                                  <a:rPr lang="en-US" sz="2800">
                                    <a:latin typeface="Cambria Math" panose="02040503050406030204" pitchFamily="18" charset="0"/>
                                  </a:rPr>
                                  <m:t>t</m:t>
                                </m:r>
                                <m:r>
                                  <a:rPr lang="en-US" sz="2800">
                                    <a:latin typeface="Cambria Math" panose="02040503050406030204" pitchFamily="18" charset="0"/>
                                  </a:rPr>
                                  <m:t>−</m:t>
                                </m:r>
                                <m:r>
                                  <a:rPr lang="en-US" sz="2800" i="1">
                                    <a:latin typeface="Cambria Math" panose="02040503050406030204" pitchFamily="18" charset="0"/>
                                  </a:rPr>
                                  <m:t>1</m:t>
                                </m:r>
                              </m:sub>
                            </m:sSub>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b="0" i="1" smtClean="0">
                                <a:latin typeface="Cambria Math" panose="02040503050406030204" pitchFamily="18" charset="0"/>
                              </a:rPr>
                              <m:t>h</m:t>
                            </m:r>
                          </m:e>
                          <m:sub>
                            <m:r>
                              <a:rPr lang="en-US" sz="2800" b="0" i="1" smtClean="0">
                                <a:latin typeface="Cambria Math" panose="02040503050406030204" pitchFamily="18" charset="0"/>
                              </a:rPr>
                              <m:t>𝑡</m:t>
                            </m:r>
                            <m:r>
                              <a:rPr lang="en-US" sz="2800" b="0" i="1" smtClean="0">
                                <a:latin typeface="Cambria Math" panose="02040503050406030204" pitchFamily="18" charset="0"/>
                              </a:rPr>
                              <m:t>−1</m:t>
                            </m:r>
                          </m:sub>
                        </m:sSub>
                      </m:den>
                    </m:f>
                  </m:oMath>
                </a14:m>
                <a:r>
                  <a:rPr lang="en-CN" sz="2800" dirty="0"/>
                  <a:t> </a:t>
                </a:r>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b="0" i="1" smtClean="0">
                                <a:latin typeface="Cambria Math" panose="02040503050406030204" pitchFamily="18" charset="0"/>
                              </a:rPr>
                              <m:t>−1</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endParaRPr lang="en-CN" sz="2800" dirty="0"/>
              </a:p>
            </p:txBody>
          </p:sp>
        </mc:Choice>
        <mc:Fallback xmlns="">
          <p:sp>
            <p:nvSpPr>
              <p:cNvPr id="10" name="TextBox 9">
                <a:extLst>
                  <a:ext uri="{FF2B5EF4-FFF2-40B4-BE49-F238E27FC236}">
                    <a16:creationId xmlns:a16="http://schemas.microsoft.com/office/drawing/2014/main" id="{279F2C10-D9CC-07C3-3337-279E10E04AC2}"/>
                  </a:ext>
                </a:extLst>
              </p:cNvPr>
              <p:cNvSpPr txBox="1">
                <a:spLocks noRot="1" noChangeAspect="1" noMove="1" noResize="1" noEditPoints="1" noAdjustHandles="1" noChangeArrowheads="1" noChangeShapeType="1" noTextEdit="1"/>
              </p:cNvSpPr>
              <p:nvPr/>
            </p:nvSpPr>
            <p:spPr>
              <a:xfrm>
                <a:off x="181628" y="3348039"/>
                <a:ext cx="6252695" cy="793294"/>
              </a:xfrm>
              <a:prstGeom prst="rect">
                <a:avLst/>
              </a:prstGeom>
              <a:blipFill>
                <a:blip r:embed="rId11"/>
                <a:stretch>
                  <a:fillRect l="-203" b="-4762"/>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9A8AAA4E-714B-5348-3508-5BD9D7401E9F}"/>
                  </a:ext>
                </a:extLst>
              </p:cNvPr>
              <p:cNvSpPr txBox="1"/>
              <p:nvPr/>
            </p:nvSpPr>
            <p:spPr>
              <a:xfrm>
                <a:off x="6339624" y="3293086"/>
                <a:ext cx="6252695" cy="793294"/>
              </a:xfrm>
              <a:prstGeom prst="rect">
                <a:avLst/>
              </a:prstGeom>
              <a:noFill/>
            </p:spPr>
            <p:txBody>
              <a:bodyPr wrap="square">
                <a:spAutoFit/>
              </a:bodyPr>
              <a:lstStyle/>
              <a:p>
                <a14:m>
                  <m:oMath xmlns:m="http://schemas.openxmlformats.org/officeDocument/2006/math">
                    <m:f>
                      <m:fPr>
                        <m:ctrlPr>
                          <a:rPr lang="en-CN" sz="2800" i="1" smtClean="0">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b="0" i="1" smtClean="0">
                                <a:latin typeface="Cambria Math" panose="02040503050406030204" pitchFamily="18" charset="0"/>
                              </a:rPr>
                              <m:t>𝑡</m:t>
                            </m:r>
                            <m:r>
                              <a:rPr lang="en-US" altLang="zh-CN" sz="2800" b="0" i="1" smtClean="0">
                                <a:latin typeface="Cambria Math" panose="02040503050406030204" pitchFamily="18" charset="0"/>
                              </a:rPr>
                              <m:t>−1</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r>
                  <a:rPr lang="en-CN" sz="2800" dirty="0"/>
                  <a:t>=</a:t>
                </a:r>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𝑔</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r>
                                  <a:rPr lang="en-US" sz="2800" b="0" i="1" smtClean="0">
                                    <a:latin typeface="Cambria Math" panose="02040503050406030204" pitchFamily="18" charset="0"/>
                                  </a:rPr>
                                  <m:t>,</m:t>
                                </m:r>
                                <m:r>
                                  <a:rPr lang="en-CN" sz="2800" i="1">
                                    <a:latin typeface="Cambria Math" panose="02040503050406030204" pitchFamily="18" charset="0"/>
                                  </a:rPr>
                                  <m:t>h</m:t>
                                </m:r>
                              </m:e>
                              <m:sub>
                                <m:r>
                                  <m:rPr>
                                    <m:sty m:val="p"/>
                                  </m:rPr>
                                  <a:rPr lang="en-US" sz="2800">
                                    <a:latin typeface="Cambria Math" panose="02040503050406030204" pitchFamily="18" charset="0"/>
                                  </a:rPr>
                                  <m:t>t</m:t>
                                </m:r>
                                <m:r>
                                  <a:rPr lang="en-US" sz="2800">
                                    <a:latin typeface="Cambria Math" panose="02040503050406030204" pitchFamily="18" charset="0"/>
                                  </a:rPr>
                                  <m:t>−</m:t>
                                </m:r>
                                <m:r>
                                  <a:rPr lang="en-US" altLang="zh-CN" sz="2800" b="0" i="1" smtClean="0">
                                    <a:latin typeface="Cambria Math" panose="02040503050406030204" pitchFamily="18" charset="0"/>
                                  </a:rPr>
                                  <m:t>2</m:t>
                                </m:r>
                              </m:sub>
                            </m:sSub>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r>
                  <a:rPr lang="en-CN" sz="2800" dirty="0"/>
                  <a:t>+ </a:t>
                </a:r>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𝑔</m:t>
                            </m:r>
                          </m:e>
                          <m:sub>
                            <m:r>
                              <a:rPr lang="en-CN"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r>
                                  <a:rPr lang="en-US" sz="2800" i="1">
                                    <a:latin typeface="Cambria Math" panose="02040503050406030204" pitchFamily="18" charset="0"/>
                                  </a:rPr>
                                  <m:t>,</m:t>
                                </m:r>
                                <m:r>
                                  <a:rPr lang="en-CN" sz="2800" i="1">
                                    <a:latin typeface="Cambria Math" panose="02040503050406030204" pitchFamily="18" charset="0"/>
                                  </a:rPr>
                                  <m:t>h</m:t>
                                </m:r>
                              </m:e>
                              <m:sub>
                                <m:r>
                                  <m:rPr>
                                    <m:sty m:val="p"/>
                                  </m:rPr>
                                  <a:rPr lang="en-US" sz="2800">
                                    <a:latin typeface="Cambria Math" panose="02040503050406030204" pitchFamily="18" charset="0"/>
                                  </a:rPr>
                                  <m:t>t</m:t>
                                </m:r>
                                <m:r>
                                  <a:rPr lang="en-US" sz="2800">
                                    <a:latin typeface="Cambria Math" panose="02040503050406030204" pitchFamily="18" charset="0"/>
                                  </a:rPr>
                                  <m:t>−</m:t>
                                </m:r>
                                <m:r>
                                  <a:rPr lang="en-US" altLang="zh-CN" sz="2800" b="0" i="1" smtClean="0">
                                    <a:latin typeface="Cambria Math" panose="02040503050406030204" pitchFamily="18" charset="0"/>
                                  </a:rPr>
                                  <m:t>2</m:t>
                                </m:r>
                              </m:sub>
                            </m:sSub>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b="0" i="1" smtClean="0">
                                <a:latin typeface="Cambria Math" panose="02040503050406030204" pitchFamily="18" charset="0"/>
                              </a:rPr>
                              <m:t>h</m:t>
                            </m:r>
                          </m:e>
                          <m:sub>
                            <m:r>
                              <a:rPr lang="en-US" sz="2800" b="0" i="1" smtClean="0">
                                <a:latin typeface="Cambria Math" panose="02040503050406030204" pitchFamily="18" charset="0"/>
                              </a:rPr>
                              <m:t>𝑡</m:t>
                            </m:r>
                            <m:r>
                              <a:rPr lang="en-US" sz="2800" b="0" i="1" smtClean="0">
                                <a:latin typeface="Cambria Math" panose="02040503050406030204" pitchFamily="18" charset="0"/>
                              </a:rPr>
                              <m:t>−2</m:t>
                            </m:r>
                          </m:sub>
                        </m:sSub>
                      </m:den>
                    </m:f>
                  </m:oMath>
                </a14:m>
                <a:r>
                  <a:rPr lang="en-CN" sz="2800" dirty="0"/>
                  <a:t> </a:t>
                </a:r>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b="0" i="1" smtClean="0">
                                <a:latin typeface="Cambria Math" panose="02040503050406030204" pitchFamily="18" charset="0"/>
                              </a:rPr>
                              <m:t>−</m:t>
                            </m:r>
                            <m:r>
                              <a:rPr lang="en-US" altLang="zh-CN" sz="2800" b="0" i="1" smtClean="0">
                                <a:latin typeface="Cambria Math" panose="02040503050406030204" pitchFamily="18" charset="0"/>
                              </a:rPr>
                              <m:t>2</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𝑊</m:t>
                            </m:r>
                          </m:e>
                          <m:sub>
                            <m:r>
                              <a:rPr lang="en-US" sz="2800" i="1">
                                <a:latin typeface="Cambria Math" panose="02040503050406030204" pitchFamily="18" charset="0"/>
                              </a:rPr>
                              <m:t>𝜃</m:t>
                            </m:r>
                          </m:sub>
                        </m:sSub>
                      </m:den>
                    </m:f>
                  </m:oMath>
                </a14:m>
                <a:endParaRPr lang="en-CN" sz="2800" dirty="0"/>
              </a:p>
            </p:txBody>
          </p:sp>
        </mc:Choice>
        <mc:Fallback xmlns="">
          <p:sp>
            <p:nvSpPr>
              <p:cNvPr id="15" name="TextBox 14">
                <a:extLst>
                  <a:ext uri="{FF2B5EF4-FFF2-40B4-BE49-F238E27FC236}">
                    <a16:creationId xmlns:a16="http://schemas.microsoft.com/office/drawing/2014/main" id="{9A8AAA4E-714B-5348-3508-5BD9D7401E9F}"/>
                  </a:ext>
                </a:extLst>
              </p:cNvPr>
              <p:cNvSpPr txBox="1">
                <a:spLocks noRot="1" noChangeAspect="1" noMove="1" noResize="1" noEditPoints="1" noAdjustHandles="1" noChangeArrowheads="1" noChangeShapeType="1" noTextEdit="1"/>
              </p:cNvSpPr>
              <p:nvPr/>
            </p:nvSpPr>
            <p:spPr>
              <a:xfrm>
                <a:off x="6339624" y="3293086"/>
                <a:ext cx="6252695" cy="793294"/>
              </a:xfrm>
              <a:prstGeom prst="rect">
                <a:avLst/>
              </a:prstGeom>
              <a:blipFill>
                <a:blip r:embed="rId12"/>
                <a:stretch>
                  <a:fillRect l="-203" b="-3175"/>
                </a:stretch>
              </a:blipFill>
            </p:spPr>
            <p:txBody>
              <a:bodyPr/>
              <a:lstStyle/>
              <a:p>
                <a:r>
                  <a:rPr lang="en-CN">
                    <a:noFill/>
                  </a:rPr>
                  <a:t> </a:t>
                </a:r>
              </a:p>
            </p:txBody>
          </p:sp>
        </mc:Fallback>
      </mc:AlternateContent>
      <p:pic>
        <p:nvPicPr>
          <p:cNvPr id="11" name="图片 10"/>
          <p:cNvPicPr>
            <a:picLocks noChangeAspect="1"/>
          </p:cNvPicPr>
          <p:nvPr/>
        </p:nvPicPr>
        <p:blipFill>
          <a:blip r:embed="rId13"/>
          <a:stretch>
            <a:fillRect/>
          </a:stretch>
        </p:blipFill>
        <p:spPr>
          <a:xfrm>
            <a:off x="7781010" y="2226121"/>
            <a:ext cx="1345992" cy="1164638"/>
          </a:xfrm>
          <a:prstGeom prst="rect">
            <a:avLst/>
          </a:prstGeom>
        </p:spPr>
      </p:pic>
      <p:grpSp>
        <p:nvGrpSpPr>
          <p:cNvPr id="55" name="组合 54"/>
          <p:cNvGrpSpPr/>
          <p:nvPr/>
        </p:nvGrpSpPr>
        <p:grpSpPr>
          <a:xfrm>
            <a:off x="7038474" y="5205071"/>
            <a:ext cx="4206491" cy="1045562"/>
            <a:chOff x="7038474" y="5205071"/>
            <a:chExt cx="4206491" cy="1045562"/>
          </a:xfrm>
        </p:grpSpPr>
        <p:sp>
          <p:nvSpPr>
            <p:cNvPr id="50" name="Rectangle 8">
              <a:extLst>
                <a:ext uri="{FF2B5EF4-FFF2-40B4-BE49-F238E27FC236}">
                  <a16:creationId xmlns:a16="http://schemas.microsoft.com/office/drawing/2014/main" id="{1D7B62E7-8478-1353-DC34-F159F30AB159}"/>
                </a:ext>
              </a:extLst>
            </p:cNvPr>
            <p:cNvSpPr/>
            <p:nvPr/>
          </p:nvSpPr>
          <p:spPr>
            <a:xfrm>
              <a:off x="7038474" y="5205071"/>
              <a:ext cx="1840831" cy="1045562"/>
            </a:xfrm>
            <a:prstGeom prst="rect">
              <a:avLst/>
            </a:prstGeom>
            <a:solidFill>
              <a:schemeClr val="bg1">
                <a:alpha val="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dirty="0"/>
            </a:p>
          </p:txBody>
        </p:sp>
        <p:cxnSp>
          <p:nvCxnSpPr>
            <p:cNvPr id="51" name="曲线连接符 50"/>
            <p:cNvCxnSpPr>
              <a:stCxn id="50" idx="3"/>
            </p:cNvCxnSpPr>
            <p:nvPr/>
          </p:nvCxnSpPr>
          <p:spPr>
            <a:xfrm flipV="1">
              <a:off x="8879305" y="5450306"/>
              <a:ext cx="1621719" cy="277546"/>
            </a:xfrm>
            <a:prstGeom prst="curvedConnector3">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4" name="矩形 53"/>
                <p:cNvSpPr/>
                <p:nvPr/>
              </p:nvSpPr>
              <p:spPr>
                <a:xfrm>
                  <a:off x="10411147" y="5287804"/>
                  <a:ext cx="833818" cy="71308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CN" altLang="zh-CN" b="1" i="1">
                                <a:solidFill>
                                  <a:srgbClr val="FF0000"/>
                                </a:solidFill>
                                <a:latin typeface="Cambria Math" panose="02040503050406030204" pitchFamily="18" charset="0"/>
                              </a:rPr>
                            </m:ctrlPr>
                          </m:fPr>
                          <m:num>
                            <m:r>
                              <a:rPr lang="en-US" altLang="zh-CN" b="1" i="1">
                                <a:solidFill>
                                  <a:srgbClr val="FF0000"/>
                                </a:solidFill>
                                <a:latin typeface="Cambria Math" panose="02040503050406030204" pitchFamily="18" charset="0"/>
                              </a:rPr>
                              <m:t>𝝏</m:t>
                            </m:r>
                            <m:sSub>
                              <m:sSubPr>
                                <m:ctrlPr>
                                  <a:rPr lang="en-CN" altLang="zh-CN" b="1" i="1">
                                    <a:solidFill>
                                      <a:srgbClr val="FF0000"/>
                                    </a:solidFill>
                                    <a:latin typeface="Cambria Math" panose="02040503050406030204" pitchFamily="18" charset="0"/>
                                  </a:rPr>
                                </m:ctrlPr>
                              </m:sSubPr>
                              <m:e>
                                <m:r>
                                  <a:rPr lang="en-US" altLang="zh-CN" b="1" i="1">
                                    <a:solidFill>
                                      <a:srgbClr val="FF0000"/>
                                    </a:solidFill>
                                    <a:latin typeface="Cambria Math" panose="02040503050406030204" pitchFamily="18" charset="0"/>
                                  </a:rPr>
                                  <m:t>𝒉</m:t>
                                </m:r>
                              </m:e>
                              <m:sub>
                                <m:r>
                                  <a:rPr lang="en-US" altLang="zh-CN" b="1" i="1">
                                    <a:solidFill>
                                      <a:srgbClr val="FF0000"/>
                                    </a:solidFill>
                                    <a:latin typeface="Cambria Math" panose="02040503050406030204" pitchFamily="18" charset="0"/>
                                  </a:rPr>
                                  <m:t>𝒋</m:t>
                                </m:r>
                              </m:sub>
                            </m:sSub>
                          </m:num>
                          <m:den>
                            <m:r>
                              <a:rPr lang="en-US" altLang="zh-CN" b="1" i="1">
                                <a:solidFill>
                                  <a:srgbClr val="FF0000"/>
                                </a:solidFill>
                                <a:latin typeface="Cambria Math" panose="02040503050406030204" pitchFamily="18" charset="0"/>
                              </a:rPr>
                              <m:t>𝝏</m:t>
                            </m:r>
                            <m:sSub>
                              <m:sSubPr>
                                <m:ctrlPr>
                                  <a:rPr lang="en-CN" altLang="zh-CN" b="1" i="1">
                                    <a:solidFill>
                                      <a:srgbClr val="FF0000"/>
                                    </a:solidFill>
                                    <a:latin typeface="Cambria Math" panose="02040503050406030204" pitchFamily="18" charset="0"/>
                                  </a:rPr>
                                </m:ctrlPr>
                              </m:sSubPr>
                              <m:e>
                                <m:r>
                                  <a:rPr lang="en-US" altLang="zh-CN" b="1" i="1">
                                    <a:solidFill>
                                      <a:srgbClr val="FF0000"/>
                                    </a:solidFill>
                                    <a:latin typeface="Cambria Math" panose="02040503050406030204" pitchFamily="18" charset="0"/>
                                  </a:rPr>
                                  <m:t>𝒉</m:t>
                                </m:r>
                              </m:e>
                              <m:sub>
                                <m:r>
                                  <a:rPr lang="en-US" altLang="zh-CN" b="1" i="1">
                                    <a:solidFill>
                                      <a:srgbClr val="FF0000"/>
                                    </a:solidFill>
                                    <a:latin typeface="Cambria Math" panose="02040503050406030204" pitchFamily="18" charset="0"/>
                                  </a:rPr>
                                  <m:t>𝒋</m:t>
                                </m:r>
                                <m:r>
                                  <a:rPr lang="en-US" altLang="zh-CN" b="1" i="1">
                                    <a:solidFill>
                                      <a:srgbClr val="FF0000"/>
                                    </a:solidFill>
                                    <a:latin typeface="Cambria Math" panose="02040503050406030204" pitchFamily="18" charset="0"/>
                                  </a:rPr>
                                  <m:t>−</m:t>
                                </m:r>
                                <m:r>
                                  <a:rPr lang="en-US" altLang="zh-CN" b="1" i="1">
                                    <a:solidFill>
                                      <a:srgbClr val="FF0000"/>
                                    </a:solidFill>
                                    <a:latin typeface="Cambria Math" panose="02040503050406030204" pitchFamily="18" charset="0"/>
                                  </a:rPr>
                                  <m:t>𝟏</m:t>
                                </m:r>
                              </m:sub>
                            </m:sSub>
                          </m:den>
                        </m:f>
                      </m:oMath>
                    </m:oMathPara>
                  </a14:m>
                  <a:endParaRPr lang="zh-CN" altLang="en-US" b="1" dirty="0"/>
                </a:p>
              </p:txBody>
            </p:sp>
          </mc:Choice>
          <mc:Fallback xmlns="">
            <p:sp>
              <p:nvSpPr>
                <p:cNvPr id="54" name="矩形 53"/>
                <p:cNvSpPr>
                  <a:spLocks noRot="1" noChangeAspect="1" noMove="1" noResize="1" noEditPoints="1" noAdjustHandles="1" noChangeArrowheads="1" noChangeShapeType="1" noTextEdit="1"/>
                </p:cNvSpPr>
                <p:nvPr/>
              </p:nvSpPr>
              <p:spPr>
                <a:xfrm>
                  <a:off x="10411147" y="5287804"/>
                  <a:ext cx="833818" cy="713080"/>
                </a:xfrm>
                <a:prstGeom prst="rect">
                  <a:avLst/>
                </a:prstGeom>
                <a:blipFill>
                  <a:blip r:embed="rId14"/>
                  <a:stretch>
                    <a:fillRect/>
                  </a:stretch>
                </a:blipFill>
              </p:spPr>
              <p:txBody>
                <a:bodyPr/>
                <a:lstStyle/>
                <a:p>
                  <a:r>
                    <a:rPr lang="zh-CN" altLang="en-US">
                      <a:noFill/>
                    </a:rPr>
                    <a:t> </a:t>
                  </a:r>
                </a:p>
              </p:txBody>
            </p:sp>
          </mc:Fallback>
        </mc:AlternateContent>
      </p:grpSp>
      <p:sp>
        <p:nvSpPr>
          <p:cNvPr id="13" name="灯片编号占位符 12">
            <a:extLst>
              <a:ext uri="{FF2B5EF4-FFF2-40B4-BE49-F238E27FC236}">
                <a16:creationId xmlns:a16="http://schemas.microsoft.com/office/drawing/2014/main" id="{127D0407-AEBF-4C77-A977-1BB83583D4E6}"/>
              </a:ext>
            </a:extLst>
          </p:cNvPr>
          <p:cNvSpPr>
            <a:spLocks noGrp="1"/>
          </p:cNvSpPr>
          <p:nvPr>
            <p:ph type="sldNum" sz="quarter" idx="14"/>
          </p:nvPr>
        </p:nvSpPr>
        <p:spPr/>
        <p:txBody>
          <a:bodyPr/>
          <a:lstStyle/>
          <a:p>
            <a:fld id="{AF69888C-E133-43D9-A638-B5C95925B91C}" type="slidenum">
              <a:rPr lang="zh-CN" altLang="en-US" smtClean="0"/>
              <a:t>23</a:t>
            </a:fld>
            <a:endParaRPr lang="zh-CN" altLang="en-US" dirty="0"/>
          </a:p>
        </p:txBody>
      </p:sp>
    </p:spTree>
    <p:extLst>
      <p:ext uri="{BB962C8B-B14F-4D97-AF65-F5344CB8AC3E}">
        <p14:creationId xmlns:p14="http://schemas.microsoft.com/office/powerpoint/2010/main" val="2887254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9"/>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blinds(horizontal)">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blinds(horizontal)">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blinds(horizontal)">
                                      <p:cBhvr>
                                        <p:cTn id="48" dur="500"/>
                                        <p:tgtEl>
                                          <p:spTgt spid="14"/>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blinds(horizontal)">
                                      <p:cBhvr>
                                        <p:cTn id="53" dur="500"/>
                                        <p:tgtEl>
                                          <p:spTgt spid="19"/>
                                        </p:tgtEl>
                                      </p:cBhvr>
                                    </p:animEffect>
                                  </p:childTnLst>
                                </p:cTn>
                              </p:par>
                            </p:childTnLst>
                          </p:cTn>
                        </p:par>
                      </p:childTnLst>
                    </p:cTn>
                  </p:par>
                  <p:par>
                    <p:cTn id="54" fill="hold">
                      <p:stCondLst>
                        <p:cond delay="indefinite"/>
                      </p:stCondLst>
                      <p:childTnLst>
                        <p:par>
                          <p:cTn id="55" fill="hold">
                            <p:stCondLst>
                              <p:cond delay="0"/>
                            </p:stCondLst>
                            <p:childTnLst>
                              <p:par>
                                <p:cTn id="56" presetID="3" presetClass="entr" presetSubtype="10" fill="hold" grpId="0" nodeType="click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blinds(horizontal)">
                                      <p:cBhvr>
                                        <p:cTn id="58" dur="500"/>
                                        <p:tgtEl>
                                          <p:spTgt spid="8"/>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55"/>
                                        </p:tgtEl>
                                        <p:attrNameLst>
                                          <p:attrName>style.visibility</p:attrName>
                                        </p:attrNameLst>
                                      </p:cBhvr>
                                      <p:to>
                                        <p:strVal val="visible"/>
                                      </p:to>
                                    </p:set>
                                    <p:animEffect transition="in" filter="fade">
                                      <p:cBhvr>
                                        <p:cTn id="63"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animBg="1"/>
      <p:bldP spid="3" grpId="0"/>
      <p:bldP spid="6" grpId="0"/>
      <p:bldP spid="9" grpId="0" animBg="1"/>
      <p:bldP spid="12" grpId="0" animBg="1"/>
      <p:bldP spid="14" grpId="0"/>
      <p:bldP spid="19" grpId="0"/>
      <p:bldP spid="10" grpId="0"/>
      <p:bldP spid="1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1" y="265803"/>
            <a:ext cx="9066435" cy="426497"/>
          </a:xfrm>
        </p:spPr>
        <p:txBody>
          <a:bodyPr/>
          <a:lstStyle/>
          <a:p>
            <a:pPr marL="0" indent="0">
              <a:buNone/>
            </a:pPr>
            <a:r>
              <a:rPr lang="en-US" altLang="zh-CN" dirty="0"/>
              <a:t>3.</a:t>
            </a:r>
            <a:r>
              <a:rPr lang="zh-CN" altLang="en-US" dirty="0"/>
              <a:t> </a:t>
            </a:r>
            <a:r>
              <a:rPr lang="en-GB" altLang="en-US" dirty="0" err="1"/>
              <a:t>BPTT（back-propagation</a:t>
            </a:r>
            <a:r>
              <a:rPr lang="en-GB" altLang="en-US" dirty="0"/>
              <a:t> through time）</a:t>
            </a:r>
            <a:r>
              <a:rPr lang="zh-CN" altLang="en-US" dirty="0"/>
              <a:t>算法</a:t>
            </a:r>
          </a:p>
        </p:txBody>
      </p:sp>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8E617B3F-62AE-5241-9168-A7FC1E564CA4}"/>
                  </a:ext>
                </a:extLst>
              </p:cNvPr>
              <p:cNvSpPr txBox="1"/>
              <p:nvPr/>
            </p:nvSpPr>
            <p:spPr>
              <a:xfrm>
                <a:off x="1543620" y="937945"/>
                <a:ext cx="9406056" cy="117262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CN" sz="2400" i="1" smtClean="0">
                              <a:latin typeface="Cambria Math" panose="02040503050406030204" pitchFamily="18" charset="0"/>
                            </a:rPr>
                          </m:ctrlPr>
                        </m:fPr>
                        <m:num>
                          <m:r>
                            <a:rPr lang="en-US" sz="2400" i="1">
                              <a:latin typeface="Cambria Math" panose="02040503050406030204" pitchFamily="18" charset="0"/>
                            </a:rPr>
                            <m:t>𝜕</m:t>
                          </m:r>
                          <m:r>
                            <a:rPr lang="en-US" sz="2400" i="1">
                              <a:latin typeface="Cambria Math" panose="02040503050406030204" pitchFamily="18" charset="0"/>
                            </a:rPr>
                            <m:t>𝐸</m:t>
                          </m:r>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r>
                        <a:rPr lang="en-US" sz="2400" i="1">
                          <a:latin typeface="Cambria Math" panose="02040503050406030204" pitchFamily="18" charset="0"/>
                        </a:rPr>
                        <m:t>=</m:t>
                      </m:r>
                      <m:nary>
                        <m:naryPr>
                          <m:chr m:val="∑"/>
                          <m:limLoc m:val="undOvr"/>
                          <m:ctrlPr>
                            <a:rPr lang="en-CN" sz="2400" i="1">
                              <a:latin typeface="Cambria Math" panose="02040503050406030204" pitchFamily="18" charset="0"/>
                            </a:rPr>
                          </m:ctrlPr>
                        </m:naryPr>
                        <m:sub>
                          <m:r>
                            <a:rPr lang="en-US" sz="2400" i="1">
                              <a:latin typeface="Cambria Math" panose="02040503050406030204" pitchFamily="18" charset="0"/>
                            </a:rPr>
                            <m:t>𝑡</m:t>
                          </m:r>
                          <m:r>
                            <a:rPr lang="en-US" sz="2400" i="1">
                              <a:latin typeface="Cambria Math" panose="02040503050406030204" pitchFamily="18" charset="0"/>
                            </a:rPr>
                            <m:t>=1</m:t>
                          </m:r>
                        </m:sub>
                        <m:sup>
                          <m:r>
                            <a:rPr lang="en-US" sz="2400" i="1">
                              <a:latin typeface="Cambria Math" panose="02040503050406030204" pitchFamily="18" charset="0"/>
                            </a:rPr>
                            <m:t>𝑇</m:t>
                          </m:r>
                        </m:sup>
                        <m:e>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𝐸</m:t>
                                  </m:r>
                                </m:e>
                                <m:sub>
                                  <m:r>
                                    <a:rPr lang="en-US" sz="2400" i="1">
                                      <a:latin typeface="Cambria Math" panose="02040503050406030204" pitchFamily="18" charset="0"/>
                                    </a:rPr>
                                    <m:t>𝑡</m:t>
                                  </m:r>
                                </m:sub>
                              </m:sSub>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r>
                            <a:rPr lang="en-US" sz="2400" i="1">
                              <a:latin typeface="Cambria Math" panose="02040503050406030204" pitchFamily="18" charset="0"/>
                            </a:rPr>
                            <m:t> </m:t>
                          </m:r>
                        </m:e>
                      </m:nary>
                      <m:r>
                        <a:rPr lang="en-US" altLang="zh-CN" sz="2400" b="0" i="1" smtClean="0">
                          <a:latin typeface="Cambria Math" panose="02040503050406030204" pitchFamily="18" charset="0"/>
                        </a:rPr>
                        <m:t>=</m:t>
                      </m:r>
                      <m:nary>
                        <m:naryPr>
                          <m:chr m:val="∑"/>
                          <m:limLoc m:val="undOvr"/>
                          <m:ctrlPr>
                            <a:rPr lang="en-CN" sz="2400" i="1" smtClean="0">
                              <a:latin typeface="Cambria Math" panose="02040503050406030204" pitchFamily="18" charset="0"/>
                            </a:rPr>
                          </m:ctrlPr>
                        </m:naryPr>
                        <m:sub>
                          <m:r>
                            <a:rPr lang="en-US" sz="2400" i="1">
                              <a:latin typeface="Cambria Math" panose="02040503050406030204" pitchFamily="18" charset="0"/>
                            </a:rPr>
                            <m:t>𝑡</m:t>
                          </m:r>
                          <m:r>
                            <a:rPr lang="en-US" sz="2400" i="1">
                              <a:latin typeface="Cambria Math" panose="02040503050406030204" pitchFamily="18" charset="0"/>
                            </a:rPr>
                            <m:t>=1</m:t>
                          </m:r>
                        </m:sub>
                        <m:sup>
                          <m:r>
                            <a:rPr lang="en-US" sz="2400" i="1">
                              <a:latin typeface="Cambria Math" panose="02040503050406030204" pitchFamily="18" charset="0"/>
                            </a:rPr>
                            <m:t>𝑇</m:t>
                          </m:r>
                        </m:sup>
                        <m:e>
                          <m:nary>
                            <m:naryPr>
                              <m:chr m:val="∑"/>
                              <m:limLoc m:val="undOvr"/>
                              <m:ctrlPr>
                                <a:rPr lang="en-CN" sz="2400" i="1">
                                  <a:latin typeface="Cambria Math" panose="02040503050406030204" pitchFamily="18" charset="0"/>
                                </a:rPr>
                              </m:ctrlPr>
                            </m:naryPr>
                            <m:sub>
                              <m:r>
                                <a:rPr lang="en-US" sz="2400" i="1">
                                  <a:latin typeface="Cambria Math" panose="02040503050406030204" pitchFamily="18" charset="0"/>
                                </a:rPr>
                                <m:t>𝑘</m:t>
                              </m:r>
                              <m:r>
                                <a:rPr lang="en-US" sz="2400" i="1">
                                  <a:latin typeface="Cambria Math" panose="02040503050406030204" pitchFamily="18" charset="0"/>
                                </a:rPr>
                                <m:t>=1</m:t>
                              </m:r>
                            </m:sub>
                            <m:sup>
                              <m:r>
                                <a:rPr lang="en-US" sz="2400" i="1">
                                  <a:latin typeface="Cambria Math" panose="02040503050406030204" pitchFamily="18" charset="0"/>
                                </a:rPr>
                                <m:t>𝑡</m:t>
                              </m:r>
                            </m:sup>
                            <m:e>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𝐸</m:t>
                                      </m:r>
                                    </m:e>
                                    <m:sub>
                                      <m:r>
                                        <a:rPr lang="en-US" sz="2400" i="1">
                                          <a:latin typeface="Cambria Math" panose="02040503050406030204" pitchFamily="18" charset="0"/>
                                        </a:rPr>
                                        <m:t>𝑡</m:t>
                                      </m:r>
                                    </m:sub>
                                  </m:sSub>
                                </m:num>
                                <m:den>
                                  <m:r>
                                    <a:rPr lang="en-US" sz="2400" i="1">
                                      <a:latin typeface="Cambria Math" panose="02040503050406030204" pitchFamily="18" charset="0"/>
                                    </a:rPr>
                                    <m:t>𝜕</m:t>
                                  </m:r>
                                  <m:sSub>
                                    <m:sSubPr>
                                      <m:ctrlPr>
                                        <a:rPr lang="en-CN" sz="2400" i="1">
                                          <a:latin typeface="Cambria Math" panose="02040503050406030204" pitchFamily="18" charset="0"/>
                                        </a:rPr>
                                      </m:ctrlPr>
                                    </m:sSubPr>
                                    <m:e>
                                      <m:acc>
                                        <m:accPr>
                                          <m:chr m:val="̂"/>
                                          <m:ctrlPr>
                                            <a:rPr lang="en-CN"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𝑡</m:t>
                                      </m:r>
                                    </m:sub>
                                  </m:sSub>
                                </m:den>
                              </m:f>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acc>
                                        <m:accPr>
                                          <m:chr m:val="̂"/>
                                          <m:ctrlPr>
                                            <a:rPr lang="en-CN"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𝑡</m:t>
                                      </m:r>
                                    </m:sub>
                                  </m:sSub>
                                </m:num>
                                <m:den>
                                  <m:r>
                                    <a:rPr lang="en-US" sz="2400" i="1">
                                      <a:latin typeface="Cambria Math" panose="02040503050406030204" pitchFamily="18" charset="0"/>
                                    </a:rPr>
                                    <m:t>𝜕</m:t>
                                  </m:r>
                                  <m:sSub>
                                    <m:sSubPr>
                                      <m:ctrlPr>
                                        <a:rPr lang="en-CN" sz="2400" i="1" smtClean="0">
                                          <a:latin typeface="Cambria Math" panose="02040503050406030204" pitchFamily="18" charset="0"/>
                                        </a:rPr>
                                      </m:ctrlPr>
                                    </m:sSubPr>
                                    <m:e>
                                      <m:r>
                                        <a:rPr lang="en-US" sz="2400" i="1">
                                          <a:latin typeface="Cambria Math" panose="02040503050406030204" pitchFamily="18" charset="0"/>
                                        </a:rPr>
                                        <m:t>h</m:t>
                                      </m:r>
                                    </m:e>
                                    <m:sub>
                                      <m:r>
                                        <a:rPr lang="en-US" sz="2400" b="0" i="1" smtClean="0">
                                          <a:latin typeface="Cambria Math" panose="02040503050406030204" pitchFamily="18" charset="0"/>
                                        </a:rPr>
                                        <m:t>𝑡</m:t>
                                      </m:r>
                                    </m:sub>
                                  </m:sSub>
                                </m:den>
                              </m:f>
                              <m:r>
                                <a:rPr lang="en-US" sz="2400" i="1">
                                  <a:latin typeface="Cambria Math" panose="02040503050406030204" pitchFamily="18" charset="0"/>
                                </a:rPr>
                                <m:t>(</m:t>
                              </m:r>
                              <m:nary>
                                <m:naryPr>
                                  <m:chr m:val="∏"/>
                                  <m:limLoc m:val="undOvr"/>
                                  <m:ctrlPr>
                                    <a:rPr lang="en-CN" sz="2400" i="1" smtClean="0">
                                      <a:solidFill>
                                        <a:srgbClr val="FF0000"/>
                                      </a:solidFill>
                                      <a:latin typeface="Cambria Math" panose="02040503050406030204" pitchFamily="18" charset="0"/>
                                    </a:rPr>
                                  </m:ctrlPr>
                                </m:naryPr>
                                <m:sub>
                                  <m:r>
                                    <a:rPr lang="en-US" sz="2400" i="1">
                                      <a:solidFill>
                                        <a:srgbClr val="FF0000"/>
                                      </a:solidFill>
                                      <a:latin typeface="Cambria Math" panose="02040503050406030204" pitchFamily="18" charset="0"/>
                                    </a:rPr>
                                    <m:t>𝑗</m:t>
                                  </m:r>
                                  <m:r>
                                    <a:rPr lang="en-US" sz="2400" i="1">
                                      <a:solidFill>
                                        <a:srgbClr val="FF0000"/>
                                      </a:solidFill>
                                      <a:latin typeface="Cambria Math" panose="02040503050406030204" pitchFamily="18" charset="0"/>
                                    </a:rPr>
                                    <m:t>=</m:t>
                                  </m:r>
                                  <m:r>
                                    <a:rPr lang="en-US" sz="2400" i="1">
                                      <a:solidFill>
                                        <a:srgbClr val="FF0000"/>
                                      </a:solidFill>
                                      <a:latin typeface="Cambria Math" panose="02040503050406030204" pitchFamily="18" charset="0"/>
                                    </a:rPr>
                                    <m:t>𝑘</m:t>
                                  </m:r>
                                  <m:r>
                                    <a:rPr lang="en-US" sz="2400" i="1">
                                      <a:solidFill>
                                        <a:srgbClr val="FF0000"/>
                                      </a:solidFill>
                                      <a:latin typeface="Cambria Math" panose="02040503050406030204" pitchFamily="18" charset="0"/>
                                    </a:rPr>
                                    <m:t>+1</m:t>
                                  </m:r>
                                </m:sub>
                                <m:sup>
                                  <m:r>
                                    <a:rPr lang="en-US" sz="2400" i="1">
                                      <a:solidFill>
                                        <a:srgbClr val="FF0000"/>
                                      </a:solidFill>
                                      <a:latin typeface="Cambria Math" panose="02040503050406030204" pitchFamily="18" charset="0"/>
                                    </a:rPr>
                                    <m:t>𝑡</m:t>
                                  </m:r>
                                </m:sup>
                                <m:e>
                                  <m:f>
                                    <m:fPr>
                                      <m:ctrlPr>
                                        <a:rPr lang="en-CN" sz="2400" i="1">
                                          <a:solidFill>
                                            <a:srgbClr val="FF0000"/>
                                          </a:solidFill>
                                          <a:latin typeface="Cambria Math" panose="02040503050406030204" pitchFamily="18" charset="0"/>
                                        </a:rPr>
                                      </m:ctrlPr>
                                    </m:fPr>
                                    <m:num>
                                      <m:r>
                                        <a:rPr lang="en-US" sz="2400" i="1">
                                          <a:solidFill>
                                            <a:srgbClr val="FF0000"/>
                                          </a:solidFill>
                                          <a:latin typeface="Cambria Math" panose="02040503050406030204" pitchFamily="18" charset="0"/>
                                        </a:rPr>
                                        <m:t>𝜕</m:t>
                                      </m:r>
                                      <m:sSub>
                                        <m:sSubPr>
                                          <m:ctrlPr>
                                            <a:rPr lang="en-CN" sz="2400" i="1">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h</m:t>
                                          </m:r>
                                        </m:e>
                                        <m:sub>
                                          <m:r>
                                            <a:rPr lang="en-US" sz="2400" i="1">
                                              <a:solidFill>
                                                <a:srgbClr val="FF0000"/>
                                              </a:solidFill>
                                              <a:latin typeface="Cambria Math" panose="02040503050406030204" pitchFamily="18" charset="0"/>
                                            </a:rPr>
                                            <m:t>𝑗</m:t>
                                          </m:r>
                                        </m:sub>
                                      </m:sSub>
                                    </m:num>
                                    <m:den>
                                      <m:r>
                                        <a:rPr lang="en-US" sz="2400" i="1">
                                          <a:solidFill>
                                            <a:srgbClr val="FF0000"/>
                                          </a:solidFill>
                                          <a:latin typeface="Cambria Math" panose="02040503050406030204" pitchFamily="18" charset="0"/>
                                        </a:rPr>
                                        <m:t>𝜕</m:t>
                                      </m:r>
                                      <m:sSub>
                                        <m:sSubPr>
                                          <m:ctrlPr>
                                            <a:rPr lang="en-CN" sz="2400" i="1">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h</m:t>
                                          </m:r>
                                        </m:e>
                                        <m:sub>
                                          <m:r>
                                            <a:rPr lang="en-US" sz="2400" i="1">
                                              <a:solidFill>
                                                <a:srgbClr val="FF0000"/>
                                              </a:solidFill>
                                              <a:latin typeface="Cambria Math" panose="02040503050406030204" pitchFamily="18" charset="0"/>
                                            </a:rPr>
                                            <m:t>𝑗</m:t>
                                          </m:r>
                                          <m:r>
                                            <a:rPr lang="en-US" sz="2400" i="1">
                                              <a:solidFill>
                                                <a:srgbClr val="FF0000"/>
                                              </a:solidFill>
                                              <a:latin typeface="Cambria Math" panose="02040503050406030204" pitchFamily="18" charset="0"/>
                                            </a:rPr>
                                            <m:t>−1</m:t>
                                          </m:r>
                                        </m:sub>
                                      </m:sSub>
                                    </m:den>
                                  </m:f>
                                </m:e>
                              </m:nary>
                              <m:r>
                                <a:rPr lang="en-US" sz="2400" i="1">
                                  <a:latin typeface="Cambria Math" panose="02040503050406030204" pitchFamily="18" charset="0"/>
                                </a:rPr>
                                <m:t>)</m:t>
                              </m:r>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h</m:t>
                                      </m:r>
                                    </m:e>
                                    <m:sub>
                                      <m:r>
                                        <a:rPr lang="en-US" sz="2400" i="1">
                                          <a:latin typeface="Cambria Math" panose="02040503050406030204" pitchFamily="18" charset="0"/>
                                        </a:rPr>
                                        <m:t>𝑘</m:t>
                                      </m:r>
                                    </m:sub>
                                  </m:sSub>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e>
                          </m:nary>
                        </m:e>
                      </m:nary>
                    </m:oMath>
                  </m:oMathPara>
                </a14:m>
                <a:endParaRPr lang="en-CN" sz="2400" dirty="0"/>
              </a:p>
            </p:txBody>
          </p:sp>
        </mc:Choice>
        <mc:Fallback xmlns="">
          <p:sp>
            <p:nvSpPr>
              <p:cNvPr id="48" name="TextBox 47">
                <a:extLst>
                  <a:ext uri="{FF2B5EF4-FFF2-40B4-BE49-F238E27FC236}">
                    <a16:creationId xmlns:a16="http://schemas.microsoft.com/office/drawing/2014/main" id="{8E617B3F-62AE-5241-9168-A7FC1E564CA4}"/>
                  </a:ext>
                </a:extLst>
              </p:cNvPr>
              <p:cNvSpPr txBox="1">
                <a:spLocks noRot="1" noChangeAspect="1" noMove="1" noResize="1" noEditPoints="1" noAdjustHandles="1" noChangeArrowheads="1" noChangeShapeType="1" noTextEdit="1"/>
              </p:cNvSpPr>
              <p:nvPr/>
            </p:nvSpPr>
            <p:spPr>
              <a:xfrm>
                <a:off x="1543620" y="937945"/>
                <a:ext cx="9406056" cy="1172629"/>
              </a:xfrm>
              <a:prstGeom prst="rect">
                <a:avLst/>
              </a:prstGeom>
              <a:blipFill>
                <a:blip r:embed="rId3"/>
                <a:stretch>
                  <a:fillRect t="-96809" b="-146809"/>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C430D0AD-1178-1F46-8A7C-193EBEDCA64D}"/>
                  </a:ext>
                </a:extLst>
              </p:cNvPr>
              <p:cNvSpPr txBox="1"/>
              <p:nvPr/>
            </p:nvSpPr>
            <p:spPr>
              <a:xfrm>
                <a:off x="132523" y="2700646"/>
                <a:ext cx="11780339" cy="583045"/>
              </a:xfrm>
              <a:prstGeom prst="rect">
                <a:avLst/>
              </a:prstGeom>
              <a:noFill/>
            </p:spPr>
            <p:txBody>
              <a:bodyPr wrap="square" rtlCol="0">
                <a:spAutoFit/>
              </a:bodyPr>
              <a:lstStyle/>
              <a:p>
                <a:r>
                  <a:rPr lang="zh-CN" altLang="en-US" sz="2000" dirty="0"/>
                  <a:t>进一步求解的关键在于求解</a:t>
                </a:r>
                <a14:m>
                  <m:oMath xmlns:m="http://schemas.openxmlformats.org/officeDocument/2006/math">
                    <m:f>
                      <m:fPr>
                        <m:ctrlPr>
                          <a:rPr lang="en-CN" sz="2000" i="1" smtClean="0">
                            <a:solidFill>
                              <a:srgbClr val="FF0000"/>
                            </a:solidFill>
                            <a:latin typeface="Cambria Math" panose="02040503050406030204" pitchFamily="18" charset="0"/>
                          </a:rPr>
                        </m:ctrlPr>
                      </m:fPr>
                      <m:num>
                        <m:r>
                          <a:rPr lang="en-US" sz="2000" i="1">
                            <a:solidFill>
                              <a:srgbClr val="FF0000"/>
                            </a:solidFill>
                            <a:latin typeface="Cambria Math" panose="02040503050406030204" pitchFamily="18" charset="0"/>
                          </a:rPr>
                          <m:t>𝜕</m:t>
                        </m:r>
                        <m:sSub>
                          <m:sSubPr>
                            <m:ctrlPr>
                              <a:rPr lang="en-CN" sz="2000" i="1">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h</m:t>
                            </m:r>
                          </m:e>
                          <m:sub>
                            <m:r>
                              <a:rPr lang="en-US" sz="2000" i="1">
                                <a:solidFill>
                                  <a:srgbClr val="FF0000"/>
                                </a:solidFill>
                                <a:latin typeface="Cambria Math" panose="02040503050406030204" pitchFamily="18" charset="0"/>
                              </a:rPr>
                              <m:t>𝑡</m:t>
                            </m:r>
                          </m:sub>
                        </m:sSub>
                      </m:num>
                      <m:den>
                        <m:r>
                          <a:rPr lang="en-US" sz="2000" i="1">
                            <a:solidFill>
                              <a:srgbClr val="FF0000"/>
                            </a:solidFill>
                            <a:latin typeface="Cambria Math" panose="02040503050406030204" pitchFamily="18" charset="0"/>
                          </a:rPr>
                          <m:t>𝜕</m:t>
                        </m:r>
                        <m:sSub>
                          <m:sSubPr>
                            <m:ctrlPr>
                              <a:rPr lang="en-CN" sz="2000" i="1">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h</m:t>
                            </m:r>
                          </m:e>
                          <m:sub>
                            <m:r>
                              <a:rPr lang="en-US" sz="2000" i="1">
                                <a:solidFill>
                                  <a:srgbClr val="FF0000"/>
                                </a:solidFill>
                                <a:latin typeface="Cambria Math" panose="02040503050406030204" pitchFamily="18" charset="0"/>
                              </a:rPr>
                              <m:t>𝑡</m:t>
                            </m:r>
                            <m:r>
                              <a:rPr lang="en-US" sz="2000" i="1">
                                <a:solidFill>
                                  <a:srgbClr val="FF0000"/>
                                </a:solidFill>
                                <a:latin typeface="Cambria Math" panose="02040503050406030204" pitchFamily="18" charset="0"/>
                              </a:rPr>
                              <m:t>−1</m:t>
                            </m:r>
                          </m:sub>
                        </m:sSub>
                      </m:den>
                    </m:f>
                  </m:oMath>
                </a14:m>
                <a:r>
                  <a:rPr lang="zh-CN" altLang="en-US" sz="2000" dirty="0"/>
                  <a:t>，假设</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𝑡</m:t>
                        </m:r>
                      </m:sub>
                    </m:sSub>
                  </m:oMath>
                </a14:m>
                <a:r>
                  <a:rPr lang="zh-CN" altLang="en-US" sz="2000" dirty="0"/>
                  <a:t>和</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𝑡</m:t>
                        </m:r>
                        <m:r>
                          <a:rPr lang="en-US" sz="2000" i="1">
                            <a:latin typeface="Cambria Math" panose="02040503050406030204" pitchFamily="18" charset="0"/>
                          </a:rPr>
                          <m:t>−1</m:t>
                        </m:r>
                      </m:sub>
                    </m:sSub>
                  </m:oMath>
                </a14:m>
                <a:r>
                  <a:rPr lang="zh-CN" altLang="en-US" sz="2000" dirty="0"/>
                  <a:t>都是</a:t>
                </a:r>
                <a14:m>
                  <m:oMath xmlns:m="http://schemas.openxmlformats.org/officeDocument/2006/math">
                    <m:r>
                      <a:rPr lang="en-US" sz="2000" i="1">
                        <a:latin typeface="Cambria Math" panose="02040503050406030204" pitchFamily="18" charset="0"/>
                      </a:rPr>
                      <m:t>𝑝</m:t>
                    </m:r>
                  </m:oMath>
                </a14:m>
                <a:r>
                  <a:rPr lang="zh-CN" altLang="en-US" sz="2000" dirty="0"/>
                  <a:t>维列向量，</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𝑡</m:t>
                        </m:r>
                      </m:sub>
                    </m:sSub>
                    <m:d>
                      <m:dPr>
                        <m:begChr m:val="["/>
                        <m:endChr m:val="]"/>
                        <m:ctrlPr>
                          <a:rPr lang="en-CN" sz="2000" i="1">
                            <a:latin typeface="Cambria Math" panose="02040503050406030204" pitchFamily="18" charset="0"/>
                          </a:rPr>
                        </m:ctrlPr>
                      </m:dPr>
                      <m:e>
                        <m:r>
                          <a:rPr lang="en-US" sz="2000" i="1">
                            <a:latin typeface="Cambria Math" panose="02040503050406030204" pitchFamily="18" charset="0"/>
                          </a:rPr>
                          <m:t>𝑖</m:t>
                        </m:r>
                      </m:e>
                    </m:d>
                  </m:oMath>
                </a14:m>
                <a:r>
                  <a:rPr lang="zh-CN" altLang="en-US" sz="2000" dirty="0"/>
                  <a:t>为</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b="0" i="1" smtClean="0">
                            <a:latin typeface="Cambria Math" panose="02040503050406030204" pitchFamily="18" charset="0"/>
                          </a:rPr>
                          <m:t>𝑡</m:t>
                        </m:r>
                      </m:sub>
                    </m:sSub>
                  </m:oMath>
                </a14:m>
                <a:r>
                  <a:rPr lang="zh-CN" altLang="en-US" sz="2000" dirty="0"/>
                  <a:t>第</a:t>
                </a:r>
                <a14:m>
                  <m:oMath xmlns:m="http://schemas.openxmlformats.org/officeDocument/2006/math">
                    <m:r>
                      <a:rPr lang="en-US" sz="2000" i="1">
                        <a:latin typeface="Cambria Math" panose="02040503050406030204" pitchFamily="18" charset="0"/>
                      </a:rPr>
                      <m:t>𝑖</m:t>
                    </m:r>
                  </m:oMath>
                </a14:m>
                <a:r>
                  <a:rPr lang="zh-CN" altLang="en-US" sz="2000" dirty="0"/>
                  <a:t>维元素，可进一步写为</a:t>
                </a:r>
                <a:r>
                  <a:rPr lang="en-CN" sz="2000" dirty="0">
                    <a:effectLst/>
                  </a:rPr>
                  <a:t> </a:t>
                </a:r>
                <a:endParaRPr lang="en-CN" sz="2000" dirty="0">
                  <a:latin typeface="+mn-ea"/>
                </a:endParaRPr>
              </a:p>
            </p:txBody>
          </p:sp>
        </mc:Choice>
        <mc:Fallback xmlns="">
          <p:sp>
            <p:nvSpPr>
              <p:cNvPr id="3" name="TextBox 2">
                <a:extLst>
                  <a:ext uri="{FF2B5EF4-FFF2-40B4-BE49-F238E27FC236}">
                    <a16:creationId xmlns:a16="http://schemas.microsoft.com/office/drawing/2014/main" id="{C430D0AD-1178-1F46-8A7C-193EBEDCA64D}"/>
                  </a:ext>
                </a:extLst>
              </p:cNvPr>
              <p:cNvSpPr txBox="1">
                <a:spLocks noRot="1" noChangeAspect="1" noMove="1" noResize="1" noEditPoints="1" noAdjustHandles="1" noChangeArrowheads="1" noChangeShapeType="1" noTextEdit="1"/>
              </p:cNvSpPr>
              <p:nvPr/>
            </p:nvSpPr>
            <p:spPr>
              <a:xfrm>
                <a:off x="132523" y="2700646"/>
                <a:ext cx="11780339" cy="583045"/>
              </a:xfrm>
              <a:prstGeom prst="rect">
                <a:avLst/>
              </a:prstGeom>
              <a:blipFill>
                <a:blip r:embed="rId4"/>
                <a:stretch>
                  <a:fillRect l="-56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F5886F6-3059-664C-912A-D574E392CFC7}"/>
                  </a:ext>
                </a:extLst>
              </p:cNvPr>
              <p:cNvSpPr txBox="1"/>
              <p:nvPr/>
            </p:nvSpPr>
            <p:spPr>
              <a:xfrm>
                <a:off x="225288" y="3830590"/>
                <a:ext cx="4097019" cy="582339"/>
              </a:xfrm>
              <a:prstGeom prst="rect">
                <a:avLst/>
              </a:prstGeom>
              <a:noFill/>
            </p:spPr>
            <p:txBody>
              <a:bodyPr wrap="none" rtlCol="0">
                <a:spAutoFit/>
              </a:bodyPr>
              <a:lstStyle/>
              <a:p>
                <a14:m>
                  <m:oMath xmlns:m="http://schemas.openxmlformats.org/officeDocument/2006/math">
                    <m:sSub>
                      <m:sSubPr>
                        <m:ctrlPr>
                          <a:rPr lang="en-CN" sz="2400" i="1" smtClean="0">
                            <a:latin typeface="Cambria Math" panose="02040503050406030204" pitchFamily="18" charset="0"/>
                          </a:rPr>
                        </m:ctrlPr>
                      </m:sSubPr>
                      <m:e>
                        <m:r>
                          <a:rPr lang="en-US" sz="2400" i="1">
                            <a:latin typeface="Cambria Math" panose="02040503050406030204" pitchFamily="18" charset="0"/>
                          </a:rPr>
                          <m:t>h</m:t>
                        </m:r>
                      </m:e>
                      <m:sub>
                        <m:r>
                          <a:rPr lang="en-US" sz="2400" i="1">
                            <a:latin typeface="Cambria Math" panose="02040503050406030204" pitchFamily="18" charset="0"/>
                          </a:rPr>
                          <m:t>𝑡</m:t>
                        </m:r>
                      </m:sub>
                    </m:sSub>
                    <m:r>
                      <a:rPr lang="en-US" sz="2400" i="1">
                        <a:latin typeface="Cambria Math" panose="02040503050406030204" pitchFamily="18" charset="0"/>
                      </a:rPr>
                      <m:t>=</m:t>
                    </m:r>
                    <m:sSup>
                      <m:sSupPr>
                        <m:ctrlPr>
                          <a:rPr lang="en-CN" sz="2400" i="1">
                            <a:latin typeface="Cambria Math" panose="02040503050406030204" pitchFamily="18" charset="0"/>
                          </a:rPr>
                        </m:ctrlPr>
                      </m:sSupPr>
                      <m:e>
                        <m:d>
                          <m:dPr>
                            <m:begChr m:val="["/>
                            <m:endChr m:val="]"/>
                            <m:ctrlPr>
                              <a:rPr lang="en-CN" sz="2400" i="1">
                                <a:latin typeface="Cambria Math" panose="02040503050406030204" pitchFamily="18" charset="0"/>
                              </a:rPr>
                            </m:ctrlPr>
                          </m:dPr>
                          <m:e>
                            <m:sSub>
                              <m:sSubPr>
                                <m:ctrlPr>
                                  <a:rPr lang="en-CN" sz="2400" i="1">
                                    <a:latin typeface="Cambria Math" panose="02040503050406030204" pitchFamily="18" charset="0"/>
                                  </a:rPr>
                                </m:ctrlPr>
                              </m:sSubPr>
                              <m:e>
                                <m:r>
                                  <a:rPr lang="en-US" sz="2400" i="1">
                                    <a:latin typeface="Cambria Math" panose="02040503050406030204" pitchFamily="18" charset="0"/>
                                  </a:rPr>
                                  <m:t>h</m:t>
                                </m:r>
                              </m:e>
                              <m:sub>
                                <m:r>
                                  <a:rPr lang="en-US" sz="2400" i="1">
                                    <a:latin typeface="Cambria Math" panose="02040503050406030204" pitchFamily="18" charset="0"/>
                                  </a:rPr>
                                  <m:t>𝑡</m:t>
                                </m:r>
                              </m:sub>
                            </m:sSub>
                            <m:d>
                              <m:dPr>
                                <m:begChr m:val="["/>
                                <m:endChr m:val="]"/>
                                <m:ctrlPr>
                                  <a:rPr lang="en-CN" sz="2400" i="1">
                                    <a:latin typeface="Cambria Math" panose="02040503050406030204" pitchFamily="18" charset="0"/>
                                  </a:rPr>
                                </m:ctrlPr>
                              </m:dPr>
                              <m:e>
                                <m:r>
                                  <a:rPr lang="en-US" sz="2400" i="1">
                                    <a:latin typeface="Cambria Math" panose="02040503050406030204" pitchFamily="18" charset="0"/>
                                  </a:rPr>
                                  <m:t>1</m:t>
                                </m:r>
                              </m:e>
                            </m:d>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h</m:t>
                                </m:r>
                              </m:e>
                              <m:sub>
                                <m:r>
                                  <a:rPr lang="en-US" sz="2400" i="1">
                                    <a:latin typeface="Cambria Math" panose="02040503050406030204" pitchFamily="18" charset="0"/>
                                  </a:rPr>
                                  <m:t>𝑡</m:t>
                                </m:r>
                              </m:sub>
                            </m:sSub>
                            <m:d>
                              <m:dPr>
                                <m:begChr m:val="["/>
                                <m:endChr m:val="]"/>
                                <m:ctrlPr>
                                  <a:rPr lang="en-CN" sz="2400" i="1">
                                    <a:latin typeface="Cambria Math" panose="02040503050406030204" pitchFamily="18" charset="0"/>
                                  </a:rPr>
                                </m:ctrlPr>
                              </m:dPr>
                              <m:e>
                                <m:r>
                                  <a:rPr lang="en-US" sz="2400" i="1">
                                    <a:latin typeface="Cambria Math" panose="02040503050406030204" pitchFamily="18" charset="0"/>
                                  </a:rPr>
                                  <m:t>2</m:t>
                                </m:r>
                              </m:e>
                            </m:d>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h</m:t>
                                </m:r>
                              </m:e>
                              <m:sub>
                                <m:r>
                                  <a:rPr lang="en-US" sz="2400" i="1">
                                    <a:latin typeface="Cambria Math" panose="02040503050406030204" pitchFamily="18" charset="0"/>
                                  </a:rPr>
                                  <m:t>𝑡</m:t>
                                </m:r>
                              </m:sub>
                            </m:sSub>
                            <m:d>
                              <m:dPr>
                                <m:begChr m:val="["/>
                                <m:endChr m:val="]"/>
                                <m:ctrlPr>
                                  <a:rPr lang="en-CN" sz="2400" i="1">
                                    <a:latin typeface="Cambria Math" panose="02040503050406030204" pitchFamily="18" charset="0"/>
                                  </a:rPr>
                                </m:ctrlPr>
                              </m:dPr>
                              <m:e>
                                <m:r>
                                  <a:rPr lang="en-US" altLang="zh-CN" sz="2400" b="0" i="1" smtClean="0">
                                    <a:latin typeface="Cambria Math" panose="02040503050406030204" pitchFamily="18" charset="0"/>
                                  </a:rPr>
                                  <m:t>𝑝</m:t>
                                </m:r>
                              </m:e>
                            </m:d>
                          </m:e>
                        </m:d>
                      </m:e>
                      <m:sup>
                        <m:r>
                          <a:rPr lang="en-US" sz="2400" i="1">
                            <a:latin typeface="Cambria Math" panose="02040503050406030204" pitchFamily="18" charset="0"/>
                          </a:rPr>
                          <m:t>𝑇</m:t>
                        </m:r>
                      </m:sup>
                    </m:sSup>
                  </m:oMath>
                </a14:m>
                <a:r>
                  <a:rPr lang="en-CN" sz="2400" dirty="0">
                    <a:effectLst/>
                  </a:rPr>
                  <a:t> </a:t>
                </a:r>
                <a:endParaRPr lang="en-CN" sz="2400" dirty="0">
                  <a:latin typeface="+mn-ea"/>
                </a:endParaRPr>
              </a:p>
            </p:txBody>
          </p:sp>
        </mc:Choice>
        <mc:Fallback xmlns="">
          <p:sp>
            <p:nvSpPr>
              <p:cNvPr id="5" name="TextBox 4">
                <a:extLst>
                  <a:ext uri="{FF2B5EF4-FFF2-40B4-BE49-F238E27FC236}">
                    <a16:creationId xmlns:a16="http://schemas.microsoft.com/office/drawing/2014/main" id="{7F5886F6-3059-664C-912A-D574E392CFC7}"/>
                  </a:ext>
                </a:extLst>
              </p:cNvPr>
              <p:cNvSpPr txBox="1">
                <a:spLocks noRot="1" noChangeAspect="1" noMove="1" noResize="1" noEditPoints="1" noAdjustHandles="1" noChangeArrowheads="1" noChangeShapeType="1" noTextEdit="1"/>
              </p:cNvSpPr>
              <p:nvPr/>
            </p:nvSpPr>
            <p:spPr>
              <a:xfrm>
                <a:off x="225288" y="3830590"/>
                <a:ext cx="4097019" cy="582339"/>
              </a:xfrm>
              <a:prstGeom prst="rect">
                <a:avLst/>
              </a:prstGeom>
              <a:blipFill>
                <a:blip r:embed="rId5"/>
                <a:stretch>
                  <a:fillRect l="-309" b="-4255"/>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35" name="TextBox 134">
                <a:extLst>
                  <a:ext uri="{FF2B5EF4-FFF2-40B4-BE49-F238E27FC236}">
                    <a16:creationId xmlns:a16="http://schemas.microsoft.com/office/drawing/2014/main" id="{BCA4741D-F4C4-C44B-8B1B-36098FC360D4}"/>
                  </a:ext>
                </a:extLst>
              </p:cNvPr>
              <p:cNvSpPr txBox="1"/>
              <p:nvPr/>
            </p:nvSpPr>
            <p:spPr>
              <a:xfrm>
                <a:off x="2772692" y="3429326"/>
                <a:ext cx="10355569" cy="154914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CN" sz="2400" smtClean="0">
                          <a:latin typeface="Cambria Math" panose="02040503050406030204" pitchFamily="18" charset="0"/>
                        </a:rPr>
                        <m:t>=</m:t>
                      </m:r>
                      <m:d>
                        <m:dPr>
                          <m:begChr m:val="["/>
                          <m:endChr m:val="]"/>
                          <m:ctrlPr>
                            <a:rPr lang="en-CN" sz="2400" i="1">
                              <a:solidFill>
                                <a:srgbClr val="836967"/>
                              </a:solidFill>
                              <a:latin typeface="Cambria Math" panose="02040503050406030204" pitchFamily="18" charset="0"/>
                            </a:rPr>
                          </m:ctrlPr>
                        </m:dPr>
                        <m:e>
                          <m:eqArr>
                            <m:eqArrPr>
                              <m:ctrlPr>
                                <a:rPr lang="en-CN" sz="2400" i="1">
                                  <a:solidFill>
                                    <a:srgbClr val="836967"/>
                                  </a:solidFill>
                                  <a:latin typeface="Cambria Math" panose="02040503050406030204" pitchFamily="18" charset="0"/>
                                </a:rPr>
                              </m:ctrlPr>
                            </m:eqArrPr>
                            <m:e>
                              <m:r>
                                <a:rPr lang="en-CN" sz="2400" i="0">
                                  <a:latin typeface="Cambria Math" panose="02040503050406030204" pitchFamily="18" charset="0"/>
                                </a:rPr>
                                <m:t>&amp;</m:t>
                              </m:r>
                              <m:m>
                                <m:mPr>
                                  <m:plcHide m:val="on"/>
                                  <m:mcs>
                                    <m:mc>
                                      <m:mcPr>
                                        <m:count m:val="1"/>
                                        <m:mcJc m:val="center"/>
                                      </m:mcPr>
                                    </m:mc>
                                  </m:mcs>
                                  <m:ctrlPr>
                                    <a:rPr lang="en-CN" sz="2400" i="1">
                                      <a:solidFill>
                                        <a:srgbClr val="836967"/>
                                      </a:solidFill>
                                      <a:latin typeface="Cambria Math" panose="02040503050406030204" pitchFamily="18" charset="0"/>
                                    </a:rPr>
                                  </m:ctrlPr>
                                </m:mPr>
                                <m:m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𝑔</m:t>
                                        </m:r>
                                      </m:e>
                                      <m:sub>
                                        <m:r>
                                          <a:rPr lang="en-CN" sz="2400" i="1">
                                            <a:latin typeface="Cambria Math" panose="02040503050406030204" pitchFamily="18" charset="0"/>
                                          </a:rPr>
                                          <m:t>𝜃</m:t>
                                        </m:r>
                                      </m:sub>
                                    </m:sSub>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e>
                                    </m:d>
                                    <m:d>
                                      <m:dPr>
                                        <m:begChr m:val="["/>
                                        <m:endChr m:val="]"/>
                                        <m:ctrlPr>
                                          <a:rPr lang="en-CN" sz="2400" i="1">
                                            <a:latin typeface="Cambria Math" panose="02040503050406030204" pitchFamily="18" charset="0"/>
                                          </a:rPr>
                                        </m:ctrlPr>
                                      </m:dPr>
                                      <m:e>
                                        <m:r>
                                          <a:rPr lang="en-CN" sz="2400" i="0">
                                            <a:latin typeface="Cambria Math" panose="02040503050406030204" pitchFamily="18" charset="0"/>
                                          </a:rPr>
                                          <m:t>1</m:t>
                                        </m:r>
                                      </m:e>
                                    </m:d>
                                  </m:e>
                                </m:mr>
                                <m:m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𝑔</m:t>
                                        </m:r>
                                      </m:e>
                                      <m:sub>
                                        <m:r>
                                          <a:rPr lang="en-CN" sz="2400" i="1">
                                            <a:latin typeface="Cambria Math" panose="02040503050406030204" pitchFamily="18" charset="0"/>
                                          </a:rPr>
                                          <m:t>𝜃</m:t>
                                        </m:r>
                                      </m:sub>
                                    </m:sSub>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e>
                                    </m:d>
                                    <m:d>
                                      <m:dPr>
                                        <m:begChr m:val="["/>
                                        <m:endChr m:val="]"/>
                                        <m:ctrlPr>
                                          <a:rPr lang="en-CN" sz="2400" i="1">
                                            <a:latin typeface="Cambria Math" panose="02040503050406030204" pitchFamily="18" charset="0"/>
                                          </a:rPr>
                                        </m:ctrlPr>
                                      </m:dPr>
                                      <m:e>
                                        <m:r>
                                          <a:rPr lang="en-CN" sz="2400" i="0">
                                            <a:latin typeface="Cambria Math" panose="02040503050406030204" pitchFamily="18" charset="0"/>
                                          </a:rPr>
                                          <m:t>2</m:t>
                                        </m:r>
                                      </m:e>
                                    </m:d>
                                  </m:e>
                                </m:mr>
                                <m:mr>
                                  <m:e>
                                    <m:r>
                                      <a:rPr lang="en-CN" sz="2400" i="0">
                                        <a:latin typeface="Cambria Math" panose="02040503050406030204" pitchFamily="18" charset="0"/>
                                      </a:rPr>
                                      <m:t>⋮</m:t>
                                    </m:r>
                                  </m:e>
                                </m:mr>
                              </m:m>
                            </m:e>
                            <m:e>
                              <m:r>
                                <a:rPr lang="en-CN" sz="2400" i="0">
                                  <a:latin typeface="Cambria Math" panose="02040503050406030204" pitchFamily="18" charset="0"/>
                                </a:rPr>
                                <m:t>&amp;</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𝑔</m:t>
                                  </m:r>
                                </m:e>
                                <m:sub>
                                  <m:r>
                                    <a:rPr lang="en-CN" sz="2400" i="1">
                                      <a:latin typeface="Cambria Math" panose="02040503050406030204" pitchFamily="18" charset="0"/>
                                    </a:rPr>
                                    <m:t>𝜃</m:t>
                                  </m:r>
                                </m:sub>
                              </m:sSub>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e>
                              </m:d>
                              <m:d>
                                <m:dPr>
                                  <m:begChr m:val="["/>
                                  <m:endChr m:val="]"/>
                                  <m:ctrlPr>
                                    <a:rPr lang="en-CN" sz="2400" i="1">
                                      <a:latin typeface="Cambria Math" panose="02040503050406030204" pitchFamily="18" charset="0"/>
                                    </a:rPr>
                                  </m:ctrlPr>
                                </m:dPr>
                                <m:e>
                                  <m:r>
                                    <a:rPr lang="en-CN" sz="2400" i="1">
                                      <a:latin typeface="Cambria Math" panose="02040503050406030204" pitchFamily="18" charset="0"/>
                                    </a:rPr>
                                    <m:t>𝑝</m:t>
                                  </m:r>
                                </m:e>
                              </m:d>
                            </m:e>
                          </m:eqArr>
                        </m:e>
                      </m:d>
                      <m:r>
                        <a:rPr lang="en-CN" sz="2400" i="0">
                          <a:latin typeface="Cambria Math" panose="02040503050406030204" pitchFamily="18" charset="0"/>
                        </a:rPr>
                        <m:t>=</m:t>
                      </m:r>
                      <m:d>
                        <m:dPr>
                          <m:begChr m:val="["/>
                          <m:endChr m:val="]"/>
                          <m:ctrlPr>
                            <a:rPr lang="en-CN" sz="2400" i="1">
                              <a:solidFill>
                                <a:srgbClr val="836967"/>
                              </a:solidFill>
                              <a:latin typeface="Cambria Math" panose="02040503050406030204" pitchFamily="18" charset="0"/>
                            </a:rPr>
                          </m:ctrlPr>
                        </m:dPr>
                        <m:e>
                          <m:eqArr>
                            <m:eqArrPr>
                              <m:ctrlPr>
                                <a:rPr lang="en-CN" sz="2400" i="1">
                                  <a:solidFill>
                                    <a:srgbClr val="836967"/>
                                  </a:solidFill>
                                  <a:latin typeface="Cambria Math" panose="02040503050406030204" pitchFamily="18" charset="0"/>
                                </a:rPr>
                              </m:ctrlPr>
                            </m:eqArrPr>
                            <m:e>
                              <m:r>
                                <a:rPr lang="en-CN" sz="2400" i="0">
                                  <a:latin typeface="Cambria Math" panose="02040503050406030204" pitchFamily="18" charset="0"/>
                                </a:rPr>
                                <m:t>&amp;</m:t>
                              </m:r>
                              <m:m>
                                <m:mPr>
                                  <m:plcHide m:val="on"/>
                                  <m:mcs>
                                    <m:mc>
                                      <m:mcPr>
                                        <m:count m:val="1"/>
                                        <m:mcJc m:val="center"/>
                                      </m:mcPr>
                                    </m:mc>
                                  </m:mcs>
                                  <m:ctrlPr>
                                    <a:rPr lang="en-CN" sz="2400" i="1">
                                      <a:solidFill>
                                        <a:srgbClr val="836967"/>
                                      </a:solidFill>
                                      <a:latin typeface="Cambria Math" panose="02040503050406030204" pitchFamily="18" charset="0"/>
                                    </a:rPr>
                                  </m:ctrlPr>
                                </m:mPr>
                                <m:m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𝑔</m:t>
                                        </m:r>
                                      </m:e>
                                      <m:sub>
                                        <m:r>
                                          <a:rPr lang="en-CN" sz="2400" i="1">
                                            <a:latin typeface="Cambria Math" panose="02040503050406030204" pitchFamily="18" charset="0"/>
                                          </a:rPr>
                                          <m:t>𝜃</m:t>
                                        </m:r>
                                      </m:sub>
                                    </m:sSub>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𝑥h</m:t>
                                            </m:r>
                                          </m:sub>
                                        </m:sSub>
                                        <m:d>
                                          <m:dPr>
                                            <m:begChr m:val="["/>
                                            <m:endChr m:val="]"/>
                                            <m:ctrlPr>
                                              <a:rPr lang="en-CN" sz="2400" i="1">
                                                <a:solidFill>
                                                  <a:srgbClr val="836967"/>
                                                </a:solidFill>
                                                <a:latin typeface="Cambria Math" panose="02040503050406030204" pitchFamily="18" charset="0"/>
                                              </a:rPr>
                                            </m:ctrlPr>
                                          </m:dPr>
                                          <m:e>
                                            <m:r>
                                              <a:rPr lang="en-CN" sz="2400" i="0">
                                                <a:latin typeface="Cambria Math" panose="02040503050406030204" pitchFamily="18" charset="0"/>
                                              </a:rPr>
                                              <m:t>1</m:t>
                                            </m:r>
                                          </m:e>
                                        </m:d>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hh</m:t>
                                            </m:r>
                                          </m:sub>
                                        </m:sSub>
                                        <m:sSub>
                                          <m:sSubPr>
                                            <m:ctrlPr>
                                              <a:rPr lang="en-CN" sz="2400" i="1">
                                                <a:solidFill>
                                                  <a:srgbClr val="836967"/>
                                                </a:solidFill>
                                                <a:latin typeface="Cambria Math" panose="02040503050406030204" pitchFamily="18" charset="0"/>
                                              </a:rPr>
                                            </m:ctrlPr>
                                          </m:sSubPr>
                                          <m:e>
                                            <m:d>
                                              <m:dPr>
                                                <m:begChr m:val="["/>
                                                <m:endChr m:val="]"/>
                                                <m:ctrlPr>
                                                  <a:rPr lang="en-CN" sz="2400" i="1">
                                                    <a:solidFill>
                                                      <a:srgbClr val="836967"/>
                                                    </a:solidFill>
                                                    <a:latin typeface="Cambria Math" panose="02040503050406030204" pitchFamily="18" charset="0"/>
                                                  </a:rPr>
                                                </m:ctrlPr>
                                              </m:dPr>
                                              <m:e>
                                                <m:r>
                                                  <a:rPr lang="en-CN" sz="2400" i="0">
                                                    <a:latin typeface="Cambria Math" panose="02040503050406030204" pitchFamily="18" charset="0"/>
                                                  </a:rPr>
                                                  <m:t>1</m:t>
                                                </m:r>
                                              </m:e>
                                            </m:d>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𝑏</m:t>
                                            </m:r>
                                          </m:e>
                                          <m:sub>
                                            <m:r>
                                              <a:rPr lang="en-US" altLang="zh-CN" sz="2400" i="1">
                                                <a:latin typeface="Cambria Math" panose="02040503050406030204" pitchFamily="18" charset="0"/>
                                              </a:rPr>
                                              <m:t>𝑥</m:t>
                                            </m:r>
                                          </m:sub>
                                        </m:sSub>
                                        <m:r>
                                          <a:rPr lang="en-US" altLang="zh-CN" sz="2400" b="0" i="1" smtClean="0">
                                            <a:latin typeface="Cambria Math" panose="02040503050406030204" pitchFamily="18" charset="0"/>
                                          </a:rPr>
                                          <m:t>[1]</m:t>
                                        </m:r>
                                      </m:e>
                                    </m:d>
                                  </m:e>
                                </m:mr>
                                <m:m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𝑔</m:t>
                                        </m:r>
                                      </m:e>
                                      <m:sub>
                                        <m:r>
                                          <a:rPr lang="en-CN" sz="2400" i="1">
                                            <a:latin typeface="Cambria Math" panose="02040503050406030204" pitchFamily="18" charset="0"/>
                                          </a:rPr>
                                          <m:t>𝜃</m:t>
                                        </m:r>
                                      </m:sub>
                                    </m:sSub>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𝑥h</m:t>
                                            </m:r>
                                          </m:sub>
                                        </m:sSub>
                                        <m:d>
                                          <m:dPr>
                                            <m:begChr m:val="["/>
                                            <m:endChr m:val="]"/>
                                            <m:ctrlPr>
                                              <a:rPr lang="en-CN" sz="2400" i="1">
                                                <a:solidFill>
                                                  <a:srgbClr val="836967"/>
                                                </a:solidFill>
                                                <a:latin typeface="Cambria Math" panose="02040503050406030204" pitchFamily="18" charset="0"/>
                                              </a:rPr>
                                            </m:ctrlPr>
                                          </m:dPr>
                                          <m:e>
                                            <m:r>
                                              <a:rPr lang="en-CN" sz="2400" i="0">
                                                <a:latin typeface="Cambria Math" panose="02040503050406030204" pitchFamily="18" charset="0"/>
                                              </a:rPr>
                                              <m:t>2</m:t>
                                            </m:r>
                                          </m:e>
                                        </m:d>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hh</m:t>
                                            </m:r>
                                          </m:sub>
                                        </m:sSub>
                                        <m:sSub>
                                          <m:sSubPr>
                                            <m:ctrlPr>
                                              <a:rPr lang="en-CN" sz="2400" i="1">
                                                <a:solidFill>
                                                  <a:srgbClr val="836967"/>
                                                </a:solidFill>
                                                <a:latin typeface="Cambria Math" panose="02040503050406030204" pitchFamily="18" charset="0"/>
                                              </a:rPr>
                                            </m:ctrlPr>
                                          </m:sSubPr>
                                          <m:e>
                                            <m:d>
                                              <m:dPr>
                                                <m:begChr m:val="["/>
                                                <m:endChr m:val="]"/>
                                                <m:ctrlPr>
                                                  <a:rPr lang="en-CN" sz="2400" i="1">
                                                    <a:solidFill>
                                                      <a:srgbClr val="836967"/>
                                                    </a:solidFill>
                                                    <a:latin typeface="Cambria Math" panose="02040503050406030204" pitchFamily="18" charset="0"/>
                                                  </a:rPr>
                                                </m:ctrlPr>
                                              </m:dPr>
                                              <m:e>
                                                <m:r>
                                                  <a:rPr lang="en-CN" sz="2400" i="0">
                                                    <a:latin typeface="Cambria Math" panose="02040503050406030204" pitchFamily="18" charset="0"/>
                                                  </a:rPr>
                                                  <m:t>2</m:t>
                                                </m:r>
                                              </m:e>
                                            </m:d>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𝑏</m:t>
                                            </m:r>
                                          </m:e>
                                          <m:sub>
                                            <m:r>
                                              <a:rPr lang="en-US" altLang="zh-CN" sz="2400" i="1">
                                                <a:latin typeface="Cambria Math" panose="02040503050406030204" pitchFamily="18" charset="0"/>
                                              </a:rPr>
                                              <m:t>𝑥</m:t>
                                            </m:r>
                                          </m:sub>
                                        </m:sSub>
                                        <m:r>
                                          <a:rPr lang="en-US" altLang="zh-CN" sz="2400" i="1">
                                            <a:latin typeface="Cambria Math" panose="02040503050406030204" pitchFamily="18" charset="0"/>
                                          </a:rPr>
                                          <m:t>[2]</m:t>
                                        </m:r>
                                      </m:e>
                                    </m:d>
                                  </m:e>
                                </m:mr>
                                <m:mr>
                                  <m:e>
                                    <m:r>
                                      <a:rPr lang="en-CN" sz="2400" i="0">
                                        <a:latin typeface="Cambria Math" panose="02040503050406030204" pitchFamily="18" charset="0"/>
                                      </a:rPr>
                                      <m:t>⋮</m:t>
                                    </m:r>
                                  </m:e>
                                </m:mr>
                              </m:m>
                            </m:e>
                            <m:e>
                              <m:r>
                                <a:rPr lang="en-CN" sz="2400" i="0">
                                  <a:latin typeface="Cambria Math" panose="02040503050406030204" pitchFamily="18" charset="0"/>
                                </a:rPr>
                                <m:t>&amp;</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𝑔</m:t>
                                  </m:r>
                                </m:e>
                                <m:sub>
                                  <m:r>
                                    <a:rPr lang="en-CN" sz="2400" i="1">
                                      <a:latin typeface="Cambria Math" panose="02040503050406030204" pitchFamily="18" charset="0"/>
                                    </a:rPr>
                                    <m:t>𝜃</m:t>
                                  </m:r>
                                </m:sub>
                              </m:sSub>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𝑥h</m:t>
                                      </m:r>
                                    </m:sub>
                                  </m:sSub>
                                  <m:d>
                                    <m:dPr>
                                      <m:begChr m:val="["/>
                                      <m:endChr m:val="]"/>
                                      <m:ctrlPr>
                                        <a:rPr lang="en-CN" sz="2400" i="1">
                                          <a:solidFill>
                                            <a:srgbClr val="836967"/>
                                          </a:solidFill>
                                          <a:latin typeface="Cambria Math" panose="02040503050406030204" pitchFamily="18" charset="0"/>
                                        </a:rPr>
                                      </m:ctrlPr>
                                    </m:dPr>
                                    <m:e>
                                      <m:r>
                                        <a:rPr lang="en-CN" sz="2400" i="1">
                                          <a:latin typeface="Cambria Math" panose="02040503050406030204" pitchFamily="18" charset="0"/>
                                        </a:rPr>
                                        <m:t>𝑝</m:t>
                                      </m:r>
                                    </m:e>
                                  </m:d>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hh</m:t>
                                      </m:r>
                                    </m:sub>
                                  </m:sSub>
                                  <m:sSub>
                                    <m:sSubPr>
                                      <m:ctrlPr>
                                        <a:rPr lang="en-CN" sz="2400" i="1">
                                          <a:solidFill>
                                            <a:srgbClr val="836967"/>
                                          </a:solidFill>
                                          <a:latin typeface="Cambria Math" panose="02040503050406030204" pitchFamily="18" charset="0"/>
                                        </a:rPr>
                                      </m:ctrlPr>
                                    </m:sSubPr>
                                    <m:e>
                                      <m:d>
                                        <m:dPr>
                                          <m:begChr m:val="["/>
                                          <m:endChr m:val="]"/>
                                          <m:ctrlPr>
                                            <a:rPr lang="en-CN" sz="2400" i="1">
                                              <a:solidFill>
                                                <a:srgbClr val="836967"/>
                                              </a:solidFill>
                                              <a:latin typeface="Cambria Math" panose="02040503050406030204" pitchFamily="18" charset="0"/>
                                            </a:rPr>
                                          </m:ctrlPr>
                                        </m:dPr>
                                        <m:e>
                                          <m:r>
                                            <a:rPr lang="en-CN" sz="2400" i="1">
                                              <a:latin typeface="Cambria Math" panose="02040503050406030204" pitchFamily="18" charset="0"/>
                                            </a:rPr>
                                            <m:t>𝑝</m:t>
                                          </m:r>
                                        </m:e>
                                      </m:d>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𝑏</m:t>
                                      </m:r>
                                    </m:e>
                                    <m:sub>
                                      <m:r>
                                        <a:rPr lang="en-US" altLang="zh-CN" sz="2400" i="1">
                                          <a:latin typeface="Cambria Math" panose="02040503050406030204" pitchFamily="18" charset="0"/>
                                        </a:rPr>
                                        <m:t>𝑥</m:t>
                                      </m:r>
                                    </m:sub>
                                  </m:sSub>
                                  <m:r>
                                    <a:rPr lang="en-US" altLang="zh-CN" sz="2400" i="1">
                                      <a:latin typeface="Cambria Math" panose="02040503050406030204" pitchFamily="18" charset="0"/>
                                    </a:rPr>
                                    <m:t>[3]</m:t>
                                  </m:r>
                                </m:e>
                              </m:d>
                            </m:e>
                          </m:eqArr>
                        </m:e>
                      </m:d>
                    </m:oMath>
                  </m:oMathPara>
                </a14:m>
                <a:endParaRPr lang="en-CN" sz="2400" dirty="0"/>
              </a:p>
            </p:txBody>
          </p:sp>
        </mc:Choice>
        <mc:Fallback xmlns="">
          <p:sp>
            <p:nvSpPr>
              <p:cNvPr id="135" name="TextBox 134">
                <a:extLst>
                  <a:ext uri="{FF2B5EF4-FFF2-40B4-BE49-F238E27FC236}">
                    <a16:creationId xmlns:a16="http://schemas.microsoft.com/office/drawing/2014/main" id="{BCA4741D-F4C4-C44B-8B1B-36098FC360D4}"/>
                  </a:ext>
                </a:extLst>
              </p:cNvPr>
              <p:cNvSpPr txBox="1">
                <a:spLocks noRot="1" noChangeAspect="1" noMove="1" noResize="1" noEditPoints="1" noAdjustHandles="1" noChangeArrowheads="1" noChangeShapeType="1" noTextEdit="1"/>
              </p:cNvSpPr>
              <p:nvPr/>
            </p:nvSpPr>
            <p:spPr>
              <a:xfrm>
                <a:off x="2772692" y="3429326"/>
                <a:ext cx="10355569" cy="1549142"/>
              </a:xfrm>
              <a:prstGeom prst="rect">
                <a:avLst/>
              </a:prstGeom>
              <a:blipFill>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7113EA43-48AB-CF49-8820-EF725EBA15C4}"/>
                  </a:ext>
                </a:extLst>
              </p:cNvPr>
              <p:cNvSpPr txBox="1"/>
              <p:nvPr/>
            </p:nvSpPr>
            <p:spPr>
              <a:xfrm>
                <a:off x="683669" y="5356200"/>
                <a:ext cx="9128846" cy="832216"/>
              </a:xfrm>
              <a:prstGeom prst="rect">
                <a:avLst/>
              </a:prstGeom>
              <a:noFill/>
            </p:spPr>
            <p:txBody>
              <a:bodyPr wrap="none" rtlCol="0">
                <a:spAutoFit/>
              </a:bodyPr>
              <a:lstStyle/>
              <a:p>
                <a:r>
                  <a:rPr lang="zh-CN" altLang="en-US" sz="2400" dirty="0"/>
                  <a:t>其中</a:t>
                </a:r>
                <a14:m>
                  <m:oMath xmlns:m="http://schemas.openxmlformats.org/officeDocument/2006/math">
                    <m:sSub>
                      <m:sSubPr>
                        <m:ctrlPr>
                          <a:rPr lang="en-CN" sz="2400" i="1">
                            <a:latin typeface="Cambria Math" panose="02040503050406030204" pitchFamily="18" charset="0"/>
                          </a:rPr>
                        </m:ctrlPr>
                      </m:sSubPr>
                      <m:e>
                        <m:r>
                          <a:rPr lang="en-US" sz="2400" i="1">
                            <a:latin typeface="Cambria Math" panose="02040503050406030204" pitchFamily="18" charset="0"/>
                          </a:rPr>
                          <m:t>𝑔</m:t>
                        </m:r>
                      </m:e>
                      <m:sub>
                        <m:r>
                          <a:rPr lang="en-US" sz="2400" i="1">
                            <a:latin typeface="Cambria Math" panose="02040503050406030204" pitchFamily="18" charset="0"/>
                          </a:rPr>
                          <m:t>𝜃</m:t>
                        </m:r>
                      </m:sub>
                    </m:sSub>
                    <m:d>
                      <m:dPr>
                        <m:ctrlPr>
                          <a:rPr lang="en-CN" sz="2400" i="1">
                            <a:latin typeface="Cambria Math" panose="02040503050406030204" pitchFamily="18" charset="0"/>
                          </a:rPr>
                        </m:ctrlPr>
                      </m:dPr>
                      <m:e>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𝑥h</m:t>
                            </m:r>
                          </m:sub>
                        </m:sSub>
                        <m:d>
                          <m:dPr>
                            <m:begChr m:val="["/>
                            <m:endChr m:val="]"/>
                            <m:ctrlPr>
                              <a:rPr lang="en-CN" sz="2400" i="1">
                                <a:latin typeface="Cambria Math" panose="02040503050406030204" pitchFamily="18" charset="0"/>
                              </a:rPr>
                            </m:ctrlPr>
                          </m:dPr>
                          <m:e>
                            <m:r>
                              <a:rPr lang="en-US" sz="2400" i="1">
                                <a:latin typeface="Cambria Math" panose="02040503050406030204" pitchFamily="18" charset="0"/>
                              </a:rPr>
                              <m:t>𝑖</m:t>
                            </m:r>
                          </m:e>
                        </m:d>
                        <m:sSub>
                          <m:sSubPr>
                            <m:ctrlPr>
                              <a:rPr lang="en-CN"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𝑡</m:t>
                            </m:r>
                          </m:sub>
                        </m:sSub>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hh</m:t>
                            </m:r>
                          </m:sub>
                        </m:sSub>
                        <m:sSub>
                          <m:sSubPr>
                            <m:ctrlPr>
                              <a:rPr lang="en-CN" sz="2400" i="1">
                                <a:latin typeface="Cambria Math" panose="02040503050406030204" pitchFamily="18" charset="0"/>
                              </a:rPr>
                            </m:ctrlPr>
                          </m:sSubPr>
                          <m:e>
                            <m:d>
                              <m:dPr>
                                <m:begChr m:val="["/>
                                <m:endChr m:val="]"/>
                                <m:ctrlPr>
                                  <a:rPr lang="en-CN" sz="2400" i="1">
                                    <a:latin typeface="Cambria Math" panose="02040503050406030204" pitchFamily="18" charset="0"/>
                                  </a:rPr>
                                </m:ctrlPr>
                              </m:dPr>
                              <m:e>
                                <m:r>
                                  <a:rPr lang="en-US" sz="2400" i="1">
                                    <a:latin typeface="Cambria Math" panose="02040503050406030204" pitchFamily="18" charset="0"/>
                                  </a:rPr>
                                  <m:t>𝑖</m:t>
                                </m:r>
                              </m:e>
                            </m:d>
                            <m:r>
                              <a:rPr lang="en-US" sz="2400" i="1">
                                <a:latin typeface="Cambria Math" panose="02040503050406030204" pitchFamily="18" charset="0"/>
                              </a:rPr>
                              <m:t>h</m:t>
                            </m:r>
                          </m:e>
                          <m:sub>
                            <m:r>
                              <a:rPr lang="en-US" sz="2400" i="1">
                                <a:latin typeface="Cambria Math" panose="02040503050406030204" pitchFamily="18" charset="0"/>
                              </a:rPr>
                              <m:t>𝑡</m:t>
                            </m:r>
                            <m:r>
                              <a:rPr lang="en-US" sz="2400" i="1">
                                <a:latin typeface="Cambria Math" panose="02040503050406030204" pitchFamily="18" charset="0"/>
                              </a:rPr>
                              <m:t>−1</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𝑏</m:t>
                            </m:r>
                          </m:e>
                          <m:sub>
                            <m:r>
                              <a:rPr lang="en-US" altLang="zh-CN" sz="2400" i="1">
                                <a:latin typeface="Cambria Math" panose="02040503050406030204" pitchFamily="18" charset="0"/>
                              </a:rPr>
                              <m:t>𝑥</m:t>
                            </m:r>
                          </m:sub>
                        </m:sSub>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e>
                    </m:d>
                  </m:oMath>
                </a14:m>
                <a:r>
                  <a:rPr lang="zh-CN" altLang="en-US" sz="2400" dirty="0"/>
                  <a:t>为</a:t>
                </a:r>
                <a14:m>
                  <m:oMath xmlns:m="http://schemas.openxmlformats.org/officeDocument/2006/math">
                    <m:sSub>
                      <m:sSubPr>
                        <m:ctrlPr>
                          <a:rPr lang="en-CN" sz="2400" i="1">
                            <a:latin typeface="Cambria Math" panose="02040503050406030204" pitchFamily="18" charset="0"/>
                          </a:rPr>
                        </m:ctrlPr>
                      </m:sSubPr>
                      <m:e>
                        <m:r>
                          <a:rPr lang="en-US" sz="2400" i="1">
                            <a:latin typeface="Cambria Math" panose="02040503050406030204" pitchFamily="18" charset="0"/>
                          </a:rPr>
                          <m:t>h</m:t>
                        </m:r>
                      </m:e>
                      <m:sub>
                        <m:r>
                          <a:rPr lang="en-US" sz="2400" i="1">
                            <a:latin typeface="Cambria Math" panose="02040503050406030204" pitchFamily="18" charset="0"/>
                          </a:rPr>
                          <m:t>𝑡</m:t>
                        </m:r>
                      </m:sub>
                    </m:sSub>
                  </m:oMath>
                </a14:m>
                <a:r>
                  <a:rPr lang="zh-CN" altLang="en-US" sz="2400" dirty="0"/>
                  <a:t>的第</a:t>
                </a:r>
                <a14:m>
                  <m:oMath xmlns:m="http://schemas.openxmlformats.org/officeDocument/2006/math">
                    <m:r>
                      <a:rPr lang="en-US" sz="2400" i="1">
                        <a:latin typeface="Cambria Math" panose="02040503050406030204" pitchFamily="18" charset="0"/>
                      </a:rPr>
                      <m:t>𝑖</m:t>
                    </m:r>
                    <m:r>
                      <a:rPr lang="en-US" sz="2400" i="1">
                        <a:latin typeface="Cambria Math" panose="02040503050406030204" pitchFamily="18" charset="0"/>
                      </a:rPr>
                      <m:t>维</m:t>
                    </m:r>
                  </m:oMath>
                </a14:m>
                <a:r>
                  <a:rPr lang="zh-CN" altLang="en-US" sz="2400" dirty="0"/>
                  <a:t>值，且为标量。</a:t>
                </a:r>
                <a:endParaRPr lang="en-CN" sz="2400" dirty="0"/>
              </a:p>
              <a:p>
                <a:pPr algn="l"/>
                <a:endParaRPr lang="en-CN" sz="2400" dirty="0">
                  <a:latin typeface="+mn-ea"/>
                </a:endParaRPr>
              </a:p>
            </p:txBody>
          </p:sp>
        </mc:Choice>
        <mc:Fallback xmlns="">
          <p:sp>
            <p:nvSpPr>
              <p:cNvPr id="7" name="TextBox 6">
                <a:extLst>
                  <a:ext uri="{FF2B5EF4-FFF2-40B4-BE49-F238E27FC236}">
                    <a16:creationId xmlns:a16="http://schemas.microsoft.com/office/drawing/2014/main" id="{7113EA43-48AB-CF49-8820-EF725EBA15C4}"/>
                  </a:ext>
                </a:extLst>
              </p:cNvPr>
              <p:cNvSpPr txBox="1">
                <a:spLocks noRot="1" noChangeAspect="1" noMove="1" noResize="1" noEditPoints="1" noAdjustHandles="1" noChangeArrowheads="1" noChangeShapeType="1" noTextEdit="1"/>
              </p:cNvSpPr>
              <p:nvPr/>
            </p:nvSpPr>
            <p:spPr>
              <a:xfrm>
                <a:off x="683669" y="5356200"/>
                <a:ext cx="9128846" cy="832216"/>
              </a:xfrm>
              <a:prstGeom prst="rect">
                <a:avLst/>
              </a:prstGeom>
              <a:blipFill>
                <a:blip r:embed="rId7"/>
                <a:stretch>
                  <a:fillRect l="-1001" t="-5882" r="-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0B5C752C-E9FC-C5E0-9FF2-E429C5B6DA70}"/>
                  </a:ext>
                </a:extLst>
              </p:cNvPr>
              <p:cNvSpPr txBox="1"/>
              <p:nvPr/>
            </p:nvSpPr>
            <p:spPr>
              <a:xfrm>
                <a:off x="132523" y="2131962"/>
                <a:ext cx="12390782" cy="586892"/>
              </a:xfrm>
              <a:prstGeom prst="rect">
                <a:avLst/>
              </a:prstGeom>
              <a:noFill/>
            </p:spPr>
            <p:txBody>
              <a:bodyPr wrap="square">
                <a:spAutoFit/>
              </a:bodyPr>
              <a:lstStyle/>
              <a:p>
                <a14:m>
                  <m:oMath xmlns:m="http://schemas.openxmlformats.org/officeDocument/2006/math">
                    <m:f>
                      <m:fPr>
                        <m:ctrlPr>
                          <a:rPr lang="en-CN" sz="2000" i="1">
                            <a:latin typeface="Cambria Math" panose="02040503050406030204" pitchFamily="18" charset="0"/>
                          </a:rPr>
                        </m:ctrlPr>
                      </m:fPr>
                      <m:num>
                        <m:r>
                          <a:rPr lang="en-US" sz="2000">
                            <a:latin typeface="Cambria Math" panose="02040503050406030204" pitchFamily="18" charset="0"/>
                          </a:rPr>
                          <m:t>𝜕</m:t>
                        </m:r>
                        <m:sSub>
                          <m:sSubPr>
                            <m:ctrlPr>
                              <a:rPr lang="en-CN" sz="2000" i="1">
                                <a:latin typeface="Cambria Math" panose="02040503050406030204" pitchFamily="18" charset="0"/>
                              </a:rPr>
                            </m:ctrlPr>
                          </m:sSubPr>
                          <m:e>
                            <m:r>
                              <a:rPr lang="en-US" sz="2000">
                                <a:latin typeface="Cambria Math" panose="02040503050406030204" pitchFamily="18" charset="0"/>
                              </a:rPr>
                              <m:t>h</m:t>
                            </m:r>
                          </m:e>
                          <m:sub>
                            <m:r>
                              <a:rPr lang="en-US" sz="2000">
                                <a:latin typeface="Cambria Math" panose="02040503050406030204" pitchFamily="18" charset="0"/>
                              </a:rPr>
                              <m:t>𝑘</m:t>
                            </m:r>
                          </m:sub>
                        </m:sSub>
                      </m:num>
                      <m:den>
                        <m:r>
                          <a:rPr lang="en-US" sz="2000">
                            <a:latin typeface="Cambria Math" panose="02040503050406030204" pitchFamily="18" charset="0"/>
                          </a:rPr>
                          <m:t>𝜕</m:t>
                        </m:r>
                        <m:sSub>
                          <m:sSubPr>
                            <m:ctrlPr>
                              <a:rPr lang="en-CN" sz="2000" i="1">
                                <a:latin typeface="Cambria Math" panose="02040503050406030204" pitchFamily="18" charset="0"/>
                              </a:rPr>
                            </m:ctrlPr>
                          </m:sSubPr>
                          <m:e>
                            <m:r>
                              <a:rPr lang="en-US" sz="2000">
                                <a:latin typeface="Cambria Math" panose="02040503050406030204" pitchFamily="18" charset="0"/>
                              </a:rPr>
                              <m:t>𝑊</m:t>
                            </m:r>
                          </m:e>
                          <m:sub>
                            <m:r>
                              <a:rPr lang="en-US" sz="2000">
                                <a:latin typeface="Cambria Math" panose="02040503050406030204" pitchFamily="18" charset="0"/>
                              </a:rPr>
                              <m:t>𝜃</m:t>
                            </m:r>
                          </m:sub>
                        </m:sSub>
                      </m:den>
                    </m:f>
                  </m:oMath>
                </a14:m>
                <a:r>
                  <a:rPr lang="zh-CN" sz="2000" dirty="0"/>
                  <a:t>仅表示回传一步的偏导数，可以观察到，求解某一时刻的梯度，需要追溯这个时刻之前所有时刻的信息</a:t>
                </a:r>
                <a:r>
                  <a:rPr lang="en-CN" sz="2000" dirty="0"/>
                  <a:t> </a:t>
                </a:r>
              </a:p>
            </p:txBody>
          </p:sp>
        </mc:Choice>
        <mc:Fallback xmlns="">
          <p:sp>
            <p:nvSpPr>
              <p:cNvPr id="2" name="TextBox 1">
                <a:extLst>
                  <a:ext uri="{FF2B5EF4-FFF2-40B4-BE49-F238E27FC236}">
                    <a16:creationId xmlns:a16="http://schemas.microsoft.com/office/drawing/2014/main" id="{0B5C752C-E9FC-C5E0-9FF2-E429C5B6DA70}"/>
                  </a:ext>
                </a:extLst>
              </p:cNvPr>
              <p:cNvSpPr txBox="1">
                <a:spLocks noRot="1" noChangeAspect="1" noMove="1" noResize="1" noEditPoints="1" noAdjustHandles="1" noChangeArrowheads="1" noChangeShapeType="1" noTextEdit="1"/>
              </p:cNvSpPr>
              <p:nvPr/>
            </p:nvSpPr>
            <p:spPr>
              <a:xfrm>
                <a:off x="132523" y="2131962"/>
                <a:ext cx="12390782" cy="586892"/>
              </a:xfrm>
              <a:prstGeom prst="rect">
                <a:avLst/>
              </a:prstGeom>
              <a:blipFill>
                <a:blip r:embed="rId8"/>
                <a:stretch>
                  <a:fillRect/>
                </a:stretch>
              </a:blipFill>
            </p:spPr>
            <p:txBody>
              <a:bodyPr/>
              <a:lstStyle/>
              <a:p>
                <a:r>
                  <a:rPr lang="en-CN">
                    <a:noFill/>
                  </a:rPr>
                  <a:t> </a:t>
                </a:r>
              </a:p>
            </p:txBody>
          </p:sp>
        </mc:Fallback>
      </mc:AlternateContent>
      <p:sp>
        <p:nvSpPr>
          <p:cNvPr id="6" name="灯片编号占位符 5">
            <a:extLst>
              <a:ext uri="{FF2B5EF4-FFF2-40B4-BE49-F238E27FC236}">
                <a16:creationId xmlns:a16="http://schemas.microsoft.com/office/drawing/2014/main" id="{A5DD928A-5086-48A6-AF5A-0C244095B581}"/>
              </a:ext>
            </a:extLst>
          </p:cNvPr>
          <p:cNvSpPr>
            <a:spLocks noGrp="1"/>
          </p:cNvSpPr>
          <p:nvPr>
            <p:ph type="sldNum" sz="quarter" idx="14"/>
          </p:nvPr>
        </p:nvSpPr>
        <p:spPr/>
        <p:txBody>
          <a:bodyPr/>
          <a:lstStyle/>
          <a:p>
            <a:fld id="{AF69888C-E133-43D9-A638-B5C95925B91C}" type="slidenum">
              <a:rPr lang="zh-CN" altLang="en-US" smtClean="0"/>
              <a:t>24</a:t>
            </a:fld>
            <a:endParaRPr lang="zh-CN" altLang="en-US" dirty="0"/>
          </a:p>
        </p:txBody>
      </p:sp>
    </p:spTree>
    <p:extLst>
      <p:ext uri="{BB962C8B-B14F-4D97-AF65-F5344CB8AC3E}">
        <p14:creationId xmlns:p14="http://schemas.microsoft.com/office/powerpoint/2010/main" val="20274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35"/>
                                        </p:tgtEl>
                                        <p:attrNameLst>
                                          <p:attrName>style.visibility</p:attrName>
                                        </p:attrNameLst>
                                      </p:cBhvr>
                                      <p:to>
                                        <p:strVal val="visible"/>
                                      </p:to>
                                    </p:set>
                                    <p:animEffect transition="in" filter="blinds(horizontal)">
                                      <p:cBhvr>
                                        <p:cTn id="22" dur="500"/>
                                        <p:tgtEl>
                                          <p:spTgt spid="13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linds(horizontal)">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135" grpId="0"/>
      <p:bldP spid="7" grpId="0"/>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1" y="265803"/>
            <a:ext cx="9066435" cy="426497"/>
          </a:xfrm>
        </p:spPr>
        <p:txBody>
          <a:bodyPr/>
          <a:lstStyle/>
          <a:p>
            <a:pPr marL="0" indent="0">
              <a:buNone/>
            </a:pPr>
            <a:r>
              <a:rPr lang="en-US" altLang="zh-CN" dirty="0"/>
              <a:t>3.</a:t>
            </a:r>
            <a:r>
              <a:rPr lang="zh-CN" altLang="en-US" dirty="0"/>
              <a:t> </a:t>
            </a:r>
            <a:r>
              <a:rPr lang="en-GB" altLang="en-US" dirty="0" err="1"/>
              <a:t>BPTT（back-propagation</a:t>
            </a:r>
            <a:r>
              <a:rPr lang="en-GB" altLang="en-US" dirty="0"/>
              <a:t> through time）</a:t>
            </a:r>
            <a:r>
              <a:rPr lang="zh-CN" altLang="en-US" dirty="0"/>
              <a:t>算法</a:t>
            </a:r>
          </a:p>
        </p:txBody>
      </p:sp>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8E617B3F-62AE-5241-9168-A7FC1E564CA4}"/>
                  </a:ext>
                </a:extLst>
              </p:cNvPr>
              <p:cNvSpPr txBox="1"/>
              <p:nvPr/>
            </p:nvSpPr>
            <p:spPr>
              <a:xfrm>
                <a:off x="1543620" y="937945"/>
                <a:ext cx="9406056" cy="117262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CN" sz="2400" i="1" smtClean="0">
                              <a:latin typeface="Cambria Math" panose="02040503050406030204" pitchFamily="18" charset="0"/>
                            </a:rPr>
                          </m:ctrlPr>
                        </m:fPr>
                        <m:num>
                          <m:r>
                            <a:rPr lang="en-US" sz="2400" i="1">
                              <a:latin typeface="Cambria Math" panose="02040503050406030204" pitchFamily="18" charset="0"/>
                            </a:rPr>
                            <m:t>𝜕</m:t>
                          </m:r>
                          <m:r>
                            <a:rPr lang="en-US" sz="2400" i="1">
                              <a:latin typeface="Cambria Math" panose="02040503050406030204" pitchFamily="18" charset="0"/>
                            </a:rPr>
                            <m:t>𝐸</m:t>
                          </m:r>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r>
                        <a:rPr lang="en-US" sz="2400" i="1">
                          <a:latin typeface="Cambria Math" panose="02040503050406030204" pitchFamily="18" charset="0"/>
                        </a:rPr>
                        <m:t>=</m:t>
                      </m:r>
                      <m:nary>
                        <m:naryPr>
                          <m:chr m:val="∑"/>
                          <m:limLoc m:val="undOvr"/>
                          <m:ctrlPr>
                            <a:rPr lang="en-CN" sz="2400" i="1">
                              <a:latin typeface="Cambria Math" panose="02040503050406030204" pitchFamily="18" charset="0"/>
                            </a:rPr>
                          </m:ctrlPr>
                        </m:naryPr>
                        <m:sub>
                          <m:r>
                            <a:rPr lang="en-US" sz="2400" i="1">
                              <a:latin typeface="Cambria Math" panose="02040503050406030204" pitchFamily="18" charset="0"/>
                            </a:rPr>
                            <m:t>𝑡</m:t>
                          </m:r>
                          <m:r>
                            <a:rPr lang="en-US" sz="2400" i="1">
                              <a:latin typeface="Cambria Math" panose="02040503050406030204" pitchFamily="18" charset="0"/>
                            </a:rPr>
                            <m:t>=1</m:t>
                          </m:r>
                        </m:sub>
                        <m:sup>
                          <m:r>
                            <a:rPr lang="en-US" sz="2400" i="1">
                              <a:latin typeface="Cambria Math" panose="02040503050406030204" pitchFamily="18" charset="0"/>
                            </a:rPr>
                            <m:t>𝑇</m:t>
                          </m:r>
                        </m:sup>
                        <m:e>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𝐸</m:t>
                                  </m:r>
                                </m:e>
                                <m:sub>
                                  <m:r>
                                    <a:rPr lang="en-US" sz="2400" i="1">
                                      <a:latin typeface="Cambria Math" panose="02040503050406030204" pitchFamily="18" charset="0"/>
                                    </a:rPr>
                                    <m:t>𝑡</m:t>
                                  </m:r>
                                </m:sub>
                              </m:sSub>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r>
                            <a:rPr lang="en-US" sz="2400" i="1">
                              <a:latin typeface="Cambria Math" panose="02040503050406030204" pitchFamily="18" charset="0"/>
                            </a:rPr>
                            <m:t> </m:t>
                          </m:r>
                        </m:e>
                      </m:nary>
                      <m:r>
                        <a:rPr lang="en-US" altLang="zh-CN" sz="2400" b="0" i="1" smtClean="0">
                          <a:latin typeface="Cambria Math" panose="02040503050406030204" pitchFamily="18" charset="0"/>
                        </a:rPr>
                        <m:t>=</m:t>
                      </m:r>
                      <m:nary>
                        <m:naryPr>
                          <m:chr m:val="∑"/>
                          <m:limLoc m:val="undOvr"/>
                          <m:ctrlPr>
                            <a:rPr lang="en-CN" sz="2400" i="1" smtClean="0">
                              <a:latin typeface="Cambria Math" panose="02040503050406030204" pitchFamily="18" charset="0"/>
                            </a:rPr>
                          </m:ctrlPr>
                        </m:naryPr>
                        <m:sub>
                          <m:r>
                            <a:rPr lang="en-US" sz="2400" i="1">
                              <a:latin typeface="Cambria Math" panose="02040503050406030204" pitchFamily="18" charset="0"/>
                            </a:rPr>
                            <m:t>𝑡</m:t>
                          </m:r>
                          <m:r>
                            <a:rPr lang="en-US" sz="2400" i="1">
                              <a:latin typeface="Cambria Math" panose="02040503050406030204" pitchFamily="18" charset="0"/>
                            </a:rPr>
                            <m:t>=1</m:t>
                          </m:r>
                        </m:sub>
                        <m:sup>
                          <m:r>
                            <a:rPr lang="en-US" sz="2400" i="1">
                              <a:latin typeface="Cambria Math" panose="02040503050406030204" pitchFamily="18" charset="0"/>
                            </a:rPr>
                            <m:t>𝑇</m:t>
                          </m:r>
                        </m:sup>
                        <m:e>
                          <m:nary>
                            <m:naryPr>
                              <m:chr m:val="∑"/>
                              <m:limLoc m:val="undOvr"/>
                              <m:ctrlPr>
                                <a:rPr lang="en-CN" sz="2400" i="1">
                                  <a:latin typeface="Cambria Math" panose="02040503050406030204" pitchFamily="18" charset="0"/>
                                </a:rPr>
                              </m:ctrlPr>
                            </m:naryPr>
                            <m:sub>
                              <m:r>
                                <a:rPr lang="en-US" sz="2400" i="1">
                                  <a:latin typeface="Cambria Math" panose="02040503050406030204" pitchFamily="18" charset="0"/>
                                </a:rPr>
                                <m:t>𝑘</m:t>
                              </m:r>
                              <m:r>
                                <a:rPr lang="en-US" sz="2400" i="1">
                                  <a:latin typeface="Cambria Math" panose="02040503050406030204" pitchFamily="18" charset="0"/>
                                </a:rPr>
                                <m:t>=1</m:t>
                              </m:r>
                            </m:sub>
                            <m:sup>
                              <m:r>
                                <a:rPr lang="en-US" sz="2400" i="1">
                                  <a:latin typeface="Cambria Math" panose="02040503050406030204" pitchFamily="18" charset="0"/>
                                </a:rPr>
                                <m:t>𝑡</m:t>
                              </m:r>
                            </m:sup>
                            <m:e>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𝐸</m:t>
                                      </m:r>
                                    </m:e>
                                    <m:sub>
                                      <m:r>
                                        <a:rPr lang="en-US" sz="2400" i="1">
                                          <a:latin typeface="Cambria Math" panose="02040503050406030204" pitchFamily="18" charset="0"/>
                                        </a:rPr>
                                        <m:t>𝑡</m:t>
                                      </m:r>
                                    </m:sub>
                                  </m:sSub>
                                </m:num>
                                <m:den>
                                  <m:r>
                                    <a:rPr lang="en-US" sz="2400" i="1">
                                      <a:latin typeface="Cambria Math" panose="02040503050406030204" pitchFamily="18" charset="0"/>
                                    </a:rPr>
                                    <m:t>𝜕</m:t>
                                  </m:r>
                                  <m:sSub>
                                    <m:sSubPr>
                                      <m:ctrlPr>
                                        <a:rPr lang="en-CN" sz="2400" i="1">
                                          <a:latin typeface="Cambria Math" panose="02040503050406030204" pitchFamily="18" charset="0"/>
                                        </a:rPr>
                                      </m:ctrlPr>
                                    </m:sSubPr>
                                    <m:e>
                                      <m:acc>
                                        <m:accPr>
                                          <m:chr m:val="̂"/>
                                          <m:ctrlPr>
                                            <a:rPr lang="en-CN"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𝑡</m:t>
                                      </m:r>
                                    </m:sub>
                                  </m:sSub>
                                </m:den>
                              </m:f>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acc>
                                        <m:accPr>
                                          <m:chr m:val="̂"/>
                                          <m:ctrlPr>
                                            <a:rPr lang="en-CN"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𝑡</m:t>
                                      </m:r>
                                    </m:sub>
                                  </m:sSub>
                                </m:num>
                                <m:den>
                                  <m:r>
                                    <a:rPr lang="en-US" sz="2400" i="1">
                                      <a:latin typeface="Cambria Math" panose="02040503050406030204" pitchFamily="18" charset="0"/>
                                    </a:rPr>
                                    <m:t>𝜕</m:t>
                                  </m:r>
                                  <m:sSub>
                                    <m:sSubPr>
                                      <m:ctrlPr>
                                        <a:rPr lang="en-CN" sz="2400" i="1" smtClean="0">
                                          <a:latin typeface="Cambria Math" panose="02040503050406030204" pitchFamily="18" charset="0"/>
                                        </a:rPr>
                                      </m:ctrlPr>
                                    </m:sSubPr>
                                    <m:e>
                                      <m:r>
                                        <a:rPr lang="en-US" sz="2400" i="1">
                                          <a:latin typeface="Cambria Math" panose="02040503050406030204" pitchFamily="18" charset="0"/>
                                        </a:rPr>
                                        <m:t>h</m:t>
                                      </m:r>
                                    </m:e>
                                    <m:sub>
                                      <m:r>
                                        <a:rPr lang="en-US" sz="2400" b="0" i="1" smtClean="0">
                                          <a:latin typeface="Cambria Math" panose="02040503050406030204" pitchFamily="18" charset="0"/>
                                        </a:rPr>
                                        <m:t>𝑡</m:t>
                                      </m:r>
                                    </m:sub>
                                  </m:sSub>
                                </m:den>
                              </m:f>
                              <m:r>
                                <a:rPr lang="en-US" sz="2400" i="1">
                                  <a:latin typeface="Cambria Math" panose="02040503050406030204" pitchFamily="18" charset="0"/>
                                </a:rPr>
                                <m:t>(</m:t>
                              </m:r>
                              <m:nary>
                                <m:naryPr>
                                  <m:chr m:val="∏"/>
                                  <m:limLoc m:val="undOvr"/>
                                  <m:ctrlPr>
                                    <a:rPr lang="en-CN" sz="2400" i="1" smtClean="0">
                                      <a:solidFill>
                                        <a:srgbClr val="FF0000"/>
                                      </a:solidFill>
                                      <a:latin typeface="Cambria Math" panose="02040503050406030204" pitchFamily="18" charset="0"/>
                                    </a:rPr>
                                  </m:ctrlPr>
                                </m:naryPr>
                                <m:sub>
                                  <m:r>
                                    <a:rPr lang="en-US" sz="2400" i="1">
                                      <a:solidFill>
                                        <a:srgbClr val="FF0000"/>
                                      </a:solidFill>
                                      <a:latin typeface="Cambria Math" panose="02040503050406030204" pitchFamily="18" charset="0"/>
                                    </a:rPr>
                                    <m:t>𝑗</m:t>
                                  </m:r>
                                  <m:r>
                                    <a:rPr lang="en-US" sz="2400" i="1">
                                      <a:solidFill>
                                        <a:srgbClr val="FF0000"/>
                                      </a:solidFill>
                                      <a:latin typeface="Cambria Math" panose="02040503050406030204" pitchFamily="18" charset="0"/>
                                    </a:rPr>
                                    <m:t>=</m:t>
                                  </m:r>
                                  <m:r>
                                    <a:rPr lang="en-US" sz="2400" i="1">
                                      <a:solidFill>
                                        <a:srgbClr val="FF0000"/>
                                      </a:solidFill>
                                      <a:latin typeface="Cambria Math" panose="02040503050406030204" pitchFamily="18" charset="0"/>
                                    </a:rPr>
                                    <m:t>𝑘</m:t>
                                  </m:r>
                                  <m:r>
                                    <a:rPr lang="en-US" sz="2400" i="1">
                                      <a:solidFill>
                                        <a:srgbClr val="FF0000"/>
                                      </a:solidFill>
                                      <a:latin typeface="Cambria Math" panose="02040503050406030204" pitchFamily="18" charset="0"/>
                                    </a:rPr>
                                    <m:t>+1</m:t>
                                  </m:r>
                                </m:sub>
                                <m:sup>
                                  <m:r>
                                    <a:rPr lang="en-US" sz="2400" i="1">
                                      <a:solidFill>
                                        <a:srgbClr val="FF0000"/>
                                      </a:solidFill>
                                      <a:latin typeface="Cambria Math" panose="02040503050406030204" pitchFamily="18" charset="0"/>
                                    </a:rPr>
                                    <m:t>𝑡</m:t>
                                  </m:r>
                                </m:sup>
                                <m:e>
                                  <m:f>
                                    <m:fPr>
                                      <m:ctrlPr>
                                        <a:rPr lang="en-CN" sz="2400" i="1">
                                          <a:solidFill>
                                            <a:srgbClr val="FF0000"/>
                                          </a:solidFill>
                                          <a:latin typeface="Cambria Math" panose="02040503050406030204" pitchFamily="18" charset="0"/>
                                        </a:rPr>
                                      </m:ctrlPr>
                                    </m:fPr>
                                    <m:num>
                                      <m:r>
                                        <a:rPr lang="en-US" sz="2400" i="1">
                                          <a:solidFill>
                                            <a:srgbClr val="FF0000"/>
                                          </a:solidFill>
                                          <a:latin typeface="Cambria Math" panose="02040503050406030204" pitchFamily="18" charset="0"/>
                                        </a:rPr>
                                        <m:t>𝜕</m:t>
                                      </m:r>
                                      <m:sSub>
                                        <m:sSubPr>
                                          <m:ctrlPr>
                                            <a:rPr lang="en-CN" sz="2400" i="1">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h</m:t>
                                          </m:r>
                                        </m:e>
                                        <m:sub>
                                          <m:r>
                                            <a:rPr lang="en-US" sz="2400" i="1">
                                              <a:solidFill>
                                                <a:srgbClr val="FF0000"/>
                                              </a:solidFill>
                                              <a:latin typeface="Cambria Math" panose="02040503050406030204" pitchFamily="18" charset="0"/>
                                            </a:rPr>
                                            <m:t>𝑗</m:t>
                                          </m:r>
                                        </m:sub>
                                      </m:sSub>
                                    </m:num>
                                    <m:den>
                                      <m:r>
                                        <a:rPr lang="en-US" sz="2400" i="1">
                                          <a:solidFill>
                                            <a:srgbClr val="FF0000"/>
                                          </a:solidFill>
                                          <a:latin typeface="Cambria Math" panose="02040503050406030204" pitchFamily="18" charset="0"/>
                                        </a:rPr>
                                        <m:t>𝜕</m:t>
                                      </m:r>
                                      <m:sSub>
                                        <m:sSubPr>
                                          <m:ctrlPr>
                                            <a:rPr lang="en-CN" sz="2400" i="1">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h</m:t>
                                          </m:r>
                                        </m:e>
                                        <m:sub>
                                          <m:r>
                                            <a:rPr lang="en-US" sz="2400" i="1">
                                              <a:solidFill>
                                                <a:srgbClr val="FF0000"/>
                                              </a:solidFill>
                                              <a:latin typeface="Cambria Math" panose="02040503050406030204" pitchFamily="18" charset="0"/>
                                            </a:rPr>
                                            <m:t>𝑗</m:t>
                                          </m:r>
                                          <m:r>
                                            <a:rPr lang="en-US" sz="2400" i="1">
                                              <a:solidFill>
                                                <a:srgbClr val="FF0000"/>
                                              </a:solidFill>
                                              <a:latin typeface="Cambria Math" panose="02040503050406030204" pitchFamily="18" charset="0"/>
                                            </a:rPr>
                                            <m:t>−1</m:t>
                                          </m:r>
                                        </m:sub>
                                      </m:sSub>
                                    </m:den>
                                  </m:f>
                                </m:e>
                              </m:nary>
                              <m:r>
                                <a:rPr lang="en-US" sz="2400" i="1">
                                  <a:latin typeface="Cambria Math" panose="02040503050406030204" pitchFamily="18" charset="0"/>
                                </a:rPr>
                                <m:t>)</m:t>
                              </m:r>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h</m:t>
                                      </m:r>
                                    </m:e>
                                    <m:sub>
                                      <m:r>
                                        <a:rPr lang="en-US" sz="2400" i="1">
                                          <a:latin typeface="Cambria Math" panose="02040503050406030204" pitchFamily="18" charset="0"/>
                                        </a:rPr>
                                        <m:t>𝑘</m:t>
                                      </m:r>
                                    </m:sub>
                                  </m:sSub>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e>
                          </m:nary>
                        </m:e>
                      </m:nary>
                    </m:oMath>
                  </m:oMathPara>
                </a14:m>
                <a:endParaRPr lang="en-CN" sz="2400" dirty="0"/>
              </a:p>
            </p:txBody>
          </p:sp>
        </mc:Choice>
        <mc:Fallback xmlns="">
          <p:sp>
            <p:nvSpPr>
              <p:cNvPr id="48" name="TextBox 47">
                <a:extLst>
                  <a:ext uri="{FF2B5EF4-FFF2-40B4-BE49-F238E27FC236}">
                    <a16:creationId xmlns:a16="http://schemas.microsoft.com/office/drawing/2014/main" id="{8E617B3F-62AE-5241-9168-A7FC1E564CA4}"/>
                  </a:ext>
                </a:extLst>
              </p:cNvPr>
              <p:cNvSpPr txBox="1">
                <a:spLocks noRot="1" noChangeAspect="1" noMove="1" noResize="1" noEditPoints="1" noAdjustHandles="1" noChangeArrowheads="1" noChangeShapeType="1" noTextEdit="1"/>
              </p:cNvSpPr>
              <p:nvPr/>
            </p:nvSpPr>
            <p:spPr>
              <a:xfrm>
                <a:off x="1543620" y="937945"/>
                <a:ext cx="9406056" cy="1172629"/>
              </a:xfrm>
              <a:prstGeom prst="rect">
                <a:avLst/>
              </a:prstGeom>
              <a:blipFill>
                <a:blip r:embed="rId3"/>
                <a:stretch>
                  <a:fillRect t="-96809" b="-146809"/>
                </a:stretch>
              </a:blipFill>
            </p:spPr>
            <p:txBody>
              <a:bodyPr/>
              <a:lstStyle/>
              <a:p>
                <a:r>
                  <a:rPr lang="en-CN">
                    <a:noFill/>
                  </a:rPr>
                  <a:t> </a:t>
                </a:r>
              </a:p>
            </p:txBody>
          </p:sp>
        </mc:Fallback>
      </mc:AlternateContent>
      <p:sp>
        <p:nvSpPr>
          <p:cNvPr id="3" name="TextBox 2">
            <a:extLst>
              <a:ext uri="{FF2B5EF4-FFF2-40B4-BE49-F238E27FC236}">
                <a16:creationId xmlns:a16="http://schemas.microsoft.com/office/drawing/2014/main" id="{C430D0AD-1178-1F46-8A7C-193EBEDCA64D}"/>
              </a:ext>
            </a:extLst>
          </p:cNvPr>
          <p:cNvSpPr txBox="1"/>
          <p:nvPr/>
        </p:nvSpPr>
        <p:spPr>
          <a:xfrm>
            <a:off x="993913" y="2129859"/>
            <a:ext cx="10992256" cy="400110"/>
          </a:xfrm>
          <a:prstGeom prst="rect">
            <a:avLst/>
          </a:prstGeom>
          <a:noFill/>
        </p:spPr>
        <p:txBody>
          <a:bodyPr wrap="square" rtlCol="0">
            <a:spAutoFit/>
          </a:bodyPr>
          <a:lstStyle/>
          <a:p>
            <a:r>
              <a:rPr lang="en-US" sz="2000" dirty="0" err="1"/>
              <a:t>进一步求导可得</a:t>
            </a:r>
            <a:r>
              <a:rPr lang="zh-CN" altLang="en-US" sz="2000" b="1" dirty="0">
                <a:solidFill>
                  <a:srgbClr val="C00000"/>
                </a:solidFill>
              </a:rPr>
              <a:t>（向量对向量求偏导，会得到什么？）</a:t>
            </a:r>
            <a:r>
              <a:rPr lang="zh-CN" altLang="en-US" sz="2000" dirty="0"/>
              <a:t>：</a:t>
            </a:r>
            <a:endParaRPr lang="en-CN" sz="2000" dirty="0">
              <a:latin typeface="+mn-ea"/>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2372C954-AECD-37B7-22C1-3339D37B9844}"/>
                  </a:ext>
                </a:extLst>
              </p:cNvPr>
              <p:cNvSpPr txBox="1"/>
              <p:nvPr/>
            </p:nvSpPr>
            <p:spPr>
              <a:xfrm>
                <a:off x="2871600" y="2687921"/>
                <a:ext cx="8170442" cy="881716"/>
              </a:xfrm>
              <a:prstGeom prst="rect">
                <a:avLst/>
              </a:prstGeom>
              <a:noFill/>
            </p:spPr>
            <p:txBody>
              <a:bodyPr wrap="none" rtlCol="0">
                <a:spAutoFit/>
              </a:bodyPr>
              <a:lstStyle/>
              <a:p>
                <a14:m>
                  <m:oMath xmlns:m="http://schemas.openxmlformats.org/officeDocument/2006/math">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sub>
                        </m:sSub>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i="1">
                                <a:latin typeface="Cambria Math" panose="02040503050406030204" pitchFamily="18" charset="0"/>
                              </a:rPr>
                              <m:t>−1</m:t>
                            </m:r>
                          </m:sub>
                        </m:sSub>
                      </m:den>
                    </m:f>
                    <m:r>
                      <a:rPr lang="en-US" sz="2800" i="1">
                        <a:latin typeface="Cambria Math" panose="02040503050406030204" pitchFamily="18" charset="0"/>
                      </a:rPr>
                      <m:t>=</m:t>
                    </m:r>
                    <m:sSup>
                      <m:sSupPr>
                        <m:ctrlPr>
                          <a:rPr lang="en-CN" sz="2800" i="1">
                            <a:latin typeface="Cambria Math" panose="02040503050406030204" pitchFamily="18" charset="0"/>
                          </a:rPr>
                        </m:ctrlPr>
                      </m:sSupPr>
                      <m:e>
                        <m:d>
                          <m:dPr>
                            <m:begChr m:val="["/>
                            <m:endChr m:val="]"/>
                            <m:ctrlPr>
                              <a:rPr lang="en-CN" sz="2800" i="1">
                                <a:latin typeface="Cambria Math" panose="02040503050406030204" pitchFamily="18" charset="0"/>
                              </a:rPr>
                            </m:ctrlPr>
                          </m:dPr>
                          <m:e>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𝑔</m:t>
                                    </m:r>
                                  </m:e>
                                  <m:sub>
                                    <m:r>
                                      <a:rPr lang="en-US"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latin typeface="Cambria Math" panose="02040503050406030204" pitchFamily="18" charset="0"/>
                                          </a:rPr>
                                        </m:ctrlPr>
                                      </m:sSubPr>
                                      <m:e>
                                        <m:r>
                                          <a:rPr lang="en-US" sz="2800" i="1">
                                            <a:latin typeface="Cambria Math" panose="02040503050406030204" pitchFamily="18" charset="0"/>
                                          </a:rPr>
                                          <m:t>𝑥</m:t>
                                        </m:r>
                                      </m:e>
                                      <m:sub>
                                        <m:r>
                                          <a:rPr lang="en-US" sz="2800" i="1">
                                            <a:latin typeface="Cambria Math" panose="02040503050406030204" pitchFamily="18" charset="0"/>
                                          </a:rPr>
                                          <m:t>𝑡</m:t>
                                        </m:r>
                                      </m:sub>
                                    </m:sSub>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i="1">
                                            <a:latin typeface="Cambria Math" panose="02040503050406030204" pitchFamily="18" charset="0"/>
                                          </a:rPr>
                                          <m:t>−1</m:t>
                                        </m:r>
                                      </m:sub>
                                    </m:sSub>
                                  </m:e>
                                </m:d>
                                <m:d>
                                  <m:dPr>
                                    <m:begChr m:val="["/>
                                    <m:endChr m:val="]"/>
                                    <m:ctrlPr>
                                      <a:rPr lang="en-CN" sz="2800" i="1">
                                        <a:latin typeface="Cambria Math" panose="02040503050406030204" pitchFamily="18" charset="0"/>
                                      </a:rPr>
                                    </m:ctrlPr>
                                  </m:dPr>
                                  <m:e>
                                    <m:r>
                                      <a:rPr lang="en-US" sz="2800" i="1">
                                        <a:latin typeface="Cambria Math" panose="02040503050406030204" pitchFamily="18" charset="0"/>
                                      </a:rPr>
                                      <m:t>1</m:t>
                                    </m:r>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i="1">
                                        <a:latin typeface="Cambria Math" panose="02040503050406030204" pitchFamily="18" charset="0"/>
                                      </a:rPr>
                                      <m:t>−1</m:t>
                                    </m:r>
                                  </m:sub>
                                </m:sSub>
                              </m:den>
                            </m:f>
                            <m:r>
                              <a:rPr lang="en-US" sz="2800" i="1">
                                <a:latin typeface="Cambria Math" panose="02040503050406030204" pitchFamily="18" charset="0"/>
                              </a:rPr>
                              <m:t>,</m:t>
                            </m:r>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𝑔</m:t>
                                    </m:r>
                                  </m:e>
                                  <m:sub>
                                    <m:r>
                                      <a:rPr lang="en-US"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latin typeface="Cambria Math" panose="02040503050406030204" pitchFamily="18" charset="0"/>
                                          </a:rPr>
                                        </m:ctrlPr>
                                      </m:sSubPr>
                                      <m:e>
                                        <m:r>
                                          <a:rPr lang="en-US" sz="2800" i="1">
                                            <a:latin typeface="Cambria Math" panose="02040503050406030204" pitchFamily="18" charset="0"/>
                                          </a:rPr>
                                          <m:t>𝑥</m:t>
                                        </m:r>
                                      </m:e>
                                      <m:sub>
                                        <m:r>
                                          <a:rPr lang="en-US" sz="2800" i="1">
                                            <a:latin typeface="Cambria Math" panose="02040503050406030204" pitchFamily="18" charset="0"/>
                                          </a:rPr>
                                          <m:t>𝑡</m:t>
                                        </m:r>
                                      </m:sub>
                                    </m:sSub>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i="1">
                                            <a:latin typeface="Cambria Math" panose="02040503050406030204" pitchFamily="18" charset="0"/>
                                          </a:rPr>
                                          <m:t>−1</m:t>
                                        </m:r>
                                      </m:sub>
                                    </m:sSub>
                                  </m:e>
                                </m:d>
                                <m:d>
                                  <m:dPr>
                                    <m:begChr m:val="["/>
                                    <m:endChr m:val="]"/>
                                    <m:ctrlPr>
                                      <a:rPr lang="en-CN" sz="2800" i="1">
                                        <a:latin typeface="Cambria Math" panose="02040503050406030204" pitchFamily="18" charset="0"/>
                                      </a:rPr>
                                    </m:ctrlPr>
                                  </m:dPr>
                                  <m:e>
                                    <m:r>
                                      <a:rPr lang="en-US" sz="2800" i="1">
                                        <a:latin typeface="Cambria Math" panose="02040503050406030204" pitchFamily="18" charset="0"/>
                                      </a:rPr>
                                      <m:t>2</m:t>
                                    </m:r>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i="1">
                                        <a:latin typeface="Cambria Math" panose="02040503050406030204" pitchFamily="18" charset="0"/>
                                      </a:rPr>
                                      <m:t>−1</m:t>
                                    </m:r>
                                  </m:sub>
                                </m:sSub>
                              </m:den>
                            </m:f>
                            <m:r>
                              <a:rPr lang="en-US" sz="2800" i="1">
                                <a:latin typeface="Cambria Math" panose="02040503050406030204" pitchFamily="18" charset="0"/>
                              </a:rPr>
                              <m:t>,…,</m:t>
                            </m:r>
                            <m:f>
                              <m:fPr>
                                <m:ctrlPr>
                                  <a:rPr lang="en-CN" sz="2800" i="1">
                                    <a:latin typeface="Cambria Math" panose="02040503050406030204" pitchFamily="18" charset="0"/>
                                  </a:rPr>
                                </m:ctrlPr>
                              </m:fPr>
                              <m:num>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𝑔</m:t>
                                    </m:r>
                                  </m:e>
                                  <m:sub>
                                    <m:r>
                                      <a:rPr lang="en-US" sz="2800" i="1">
                                        <a:latin typeface="Cambria Math" panose="02040503050406030204" pitchFamily="18" charset="0"/>
                                      </a:rPr>
                                      <m:t>𝜃</m:t>
                                    </m:r>
                                  </m:sub>
                                </m:sSub>
                                <m:d>
                                  <m:dPr>
                                    <m:ctrlPr>
                                      <a:rPr lang="en-CN" sz="2800" i="1">
                                        <a:latin typeface="Cambria Math" panose="02040503050406030204" pitchFamily="18" charset="0"/>
                                      </a:rPr>
                                    </m:ctrlPr>
                                  </m:dPr>
                                  <m:e>
                                    <m:sSub>
                                      <m:sSubPr>
                                        <m:ctrlPr>
                                          <a:rPr lang="en-CN" sz="2800" i="1">
                                            <a:latin typeface="Cambria Math" panose="02040503050406030204" pitchFamily="18" charset="0"/>
                                          </a:rPr>
                                        </m:ctrlPr>
                                      </m:sSubPr>
                                      <m:e>
                                        <m:r>
                                          <a:rPr lang="en-US" sz="2800" i="1">
                                            <a:latin typeface="Cambria Math" panose="02040503050406030204" pitchFamily="18" charset="0"/>
                                          </a:rPr>
                                          <m:t>𝑥</m:t>
                                        </m:r>
                                      </m:e>
                                      <m:sub>
                                        <m:r>
                                          <a:rPr lang="en-US" sz="2800" i="1">
                                            <a:latin typeface="Cambria Math" panose="02040503050406030204" pitchFamily="18" charset="0"/>
                                          </a:rPr>
                                          <m:t>𝑡</m:t>
                                        </m:r>
                                      </m:sub>
                                    </m:sSub>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i="1">
                                            <a:latin typeface="Cambria Math" panose="02040503050406030204" pitchFamily="18" charset="0"/>
                                          </a:rPr>
                                          <m:t>−1</m:t>
                                        </m:r>
                                      </m:sub>
                                    </m:sSub>
                                  </m:e>
                                </m:d>
                                <m:d>
                                  <m:dPr>
                                    <m:begChr m:val="["/>
                                    <m:endChr m:val="]"/>
                                    <m:ctrlPr>
                                      <a:rPr lang="en-CN" sz="2800" i="1">
                                        <a:latin typeface="Cambria Math" panose="02040503050406030204" pitchFamily="18" charset="0"/>
                                      </a:rPr>
                                    </m:ctrlPr>
                                  </m:dPr>
                                  <m:e>
                                    <m:r>
                                      <a:rPr lang="en-US" sz="2800" i="1">
                                        <a:latin typeface="Cambria Math" panose="02040503050406030204" pitchFamily="18" charset="0"/>
                                      </a:rPr>
                                      <m:t>𝑝</m:t>
                                    </m:r>
                                  </m:e>
                                </m:d>
                              </m:num>
                              <m:den>
                                <m:r>
                                  <a:rPr lang="en-US" sz="2800" i="1">
                                    <a:latin typeface="Cambria Math" panose="02040503050406030204" pitchFamily="18" charset="0"/>
                                  </a:rPr>
                                  <m:t>𝜕</m:t>
                                </m:r>
                                <m:sSub>
                                  <m:sSubPr>
                                    <m:ctrlPr>
                                      <a:rPr lang="en-CN" sz="2800" i="1">
                                        <a:latin typeface="Cambria Math" panose="02040503050406030204" pitchFamily="18" charset="0"/>
                                      </a:rPr>
                                    </m:ctrlPr>
                                  </m:sSubPr>
                                  <m:e>
                                    <m:r>
                                      <a:rPr lang="en-US" sz="2800" i="1">
                                        <a:latin typeface="Cambria Math" panose="02040503050406030204" pitchFamily="18" charset="0"/>
                                      </a:rPr>
                                      <m:t>h</m:t>
                                    </m:r>
                                  </m:e>
                                  <m:sub>
                                    <m:r>
                                      <a:rPr lang="en-US" sz="2800" i="1">
                                        <a:latin typeface="Cambria Math" panose="02040503050406030204" pitchFamily="18" charset="0"/>
                                      </a:rPr>
                                      <m:t>𝑡</m:t>
                                    </m:r>
                                    <m:r>
                                      <a:rPr lang="en-US" sz="2800" i="1">
                                        <a:latin typeface="Cambria Math" panose="02040503050406030204" pitchFamily="18" charset="0"/>
                                      </a:rPr>
                                      <m:t>−1</m:t>
                                    </m:r>
                                  </m:sub>
                                </m:sSub>
                              </m:den>
                            </m:f>
                          </m:e>
                        </m:d>
                      </m:e>
                      <m:sup>
                        <m:r>
                          <a:rPr lang="en-US" sz="2800" i="1">
                            <a:latin typeface="Cambria Math" panose="02040503050406030204" pitchFamily="18" charset="0"/>
                          </a:rPr>
                          <m:t>𝑇</m:t>
                        </m:r>
                      </m:sup>
                    </m:sSup>
                  </m:oMath>
                </a14:m>
                <a:r>
                  <a:rPr lang="en-CN" sz="2800" dirty="0">
                    <a:effectLst/>
                  </a:rPr>
                  <a:t> </a:t>
                </a:r>
                <a:endParaRPr lang="en-CN" sz="2800" dirty="0">
                  <a:latin typeface="+mn-ea"/>
                </a:endParaRPr>
              </a:p>
            </p:txBody>
          </p:sp>
        </mc:Choice>
        <mc:Fallback xmlns="">
          <p:sp>
            <p:nvSpPr>
              <p:cNvPr id="6" name="TextBox 5">
                <a:extLst>
                  <a:ext uri="{FF2B5EF4-FFF2-40B4-BE49-F238E27FC236}">
                    <a16:creationId xmlns:a16="http://schemas.microsoft.com/office/drawing/2014/main" id="{2372C954-AECD-37B7-22C1-3339D37B9844}"/>
                  </a:ext>
                </a:extLst>
              </p:cNvPr>
              <p:cNvSpPr txBox="1">
                <a:spLocks noRot="1" noChangeAspect="1" noMove="1" noResize="1" noEditPoints="1" noAdjustHandles="1" noChangeArrowheads="1" noChangeShapeType="1" noTextEdit="1"/>
              </p:cNvSpPr>
              <p:nvPr/>
            </p:nvSpPr>
            <p:spPr>
              <a:xfrm>
                <a:off x="2871600" y="2687921"/>
                <a:ext cx="8170442" cy="881716"/>
              </a:xfrm>
              <a:prstGeom prst="rect">
                <a:avLst/>
              </a:prstGeom>
              <a:blipFill>
                <a:blip r:embed="rId4"/>
                <a:stretch>
                  <a:fillRect l="-155" r="-2950" b="-1408"/>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5BA48C9-EED6-C356-F7AA-82B6F314757B}"/>
                  </a:ext>
                </a:extLst>
              </p:cNvPr>
              <p:cNvSpPr txBox="1"/>
              <p:nvPr/>
            </p:nvSpPr>
            <p:spPr>
              <a:xfrm>
                <a:off x="2545208" y="3678209"/>
                <a:ext cx="6098146" cy="159870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CN" sz="2400" smtClean="0">
                          <a:latin typeface="Cambria Math" panose="02040503050406030204" pitchFamily="18" charset="0"/>
                        </a:rPr>
                        <m:t>=</m:t>
                      </m:r>
                      <m:d>
                        <m:dPr>
                          <m:begChr m:val="["/>
                          <m:endChr m:val="]"/>
                          <m:ctrlPr>
                            <a:rPr lang="en-CN" sz="2400" i="1">
                              <a:solidFill>
                                <a:srgbClr val="836967"/>
                              </a:solidFill>
                              <a:latin typeface="Cambria Math" panose="02040503050406030204" pitchFamily="18" charset="0"/>
                            </a:rPr>
                          </m:ctrlPr>
                        </m:dPr>
                        <m:e>
                          <m:eqArr>
                            <m:eqArrPr>
                              <m:ctrlPr>
                                <a:rPr lang="en-CN" sz="2400" i="1">
                                  <a:solidFill>
                                    <a:srgbClr val="836967"/>
                                  </a:solidFill>
                                  <a:latin typeface="Cambria Math" panose="02040503050406030204" pitchFamily="18" charset="0"/>
                                </a:rPr>
                              </m:ctrlPr>
                            </m:eqArrPr>
                            <m:e>
                              <m:r>
                                <a:rPr lang="en-CN" sz="2400" i="0">
                                  <a:latin typeface="Cambria Math" panose="02040503050406030204" pitchFamily="18" charset="0"/>
                                </a:rPr>
                                <m:t>&amp;</m:t>
                              </m:r>
                              <m:m>
                                <m:mPr>
                                  <m:plcHide m:val="on"/>
                                  <m:mcs>
                                    <m:mc>
                                      <m:mcPr>
                                        <m:count m:val="1"/>
                                        <m:mcJc m:val="center"/>
                                      </m:mcPr>
                                    </m:mc>
                                  </m:mcs>
                                  <m:ctrlPr>
                                    <a:rPr lang="en-CN" sz="2400" i="1">
                                      <a:solidFill>
                                        <a:srgbClr val="836967"/>
                                      </a:solidFill>
                                      <a:latin typeface="Cambria Math" panose="02040503050406030204" pitchFamily="18" charset="0"/>
                                    </a:rPr>
                                  </m:ctrlPr>
                                </m:mPr>
                                <m:mr>
                                  <m:e>
                                    <m:sSubSup>
                                      <m:sSubSupPr>
                                        <m:ctrlPr>
                                          <a:rPr lang="en-CN" sz="2400" i="1">
                                            <a:solidFill>
                                              <a:srgbClr val="836967"/>
                                            </a:solidFill>
                                            <a:latin typeface="Cambria Math" panose="02040503050406030204" pitchFamily="18" charset="0"/>
                                          </a:rPr>
                                        </m:ctrlPr>
                                      </m:sSubSup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hh</m:t>
                                            </m:r>
                                          </m:sub>
                                        </m:sSub>
                                        <m:d>
                                          <m:dPr>
                                            <m:begChr m:val="["/>
                                            <m:endChr m:val="]"/>
                                            <m:ctrlPr>
                                              <a:rPr lang="en-CN" sz="2400" i="1">
                                                <a:solidFill>
                                                  <a:srgbClr val="836967"/>
                                                </a:solidFill>
                                                <a:latin typeface="Cambria Math" panose="02040503050406030204" pitchFamily="18" charset="0"/>
                                              </a:rPr>
                                            </m:ctrlPr>
                                          </m:dPr>
                                          <m:e>
                                            <m:r>
                                              <a:rPr lang="en-CN" sz="2400" i="0">
                                                <a:latin typeface="Cambria Math" panose="02040503050406030204" pitchFamily="18" charset="0"/>
                                              </a:rPr>
                                              <m:t>1</m:t>
                                            </m:r>
                                          </m:e>
                                        </m:d>
                                        <m:r>
                                          <a:rPr lang="en-CN" sz="2400" i="1">
                                            <a:latin typeface="Cambria Math" panose="02040503050406030204" pitchFamily="18" charset="0"/>
                                          </a:rPr>
                                          <m:t>𝑔</m:t>
                                        </m:r>
                                      </m:e>
                                      <m:sub>
                                        <m:r>
                                          <a:rPr lang="en-CN" sz="2400" i="1">
                                            <a:latin typeface="Cambria Math" panose="02040503050406030204" pitchFamily="18" charset="0"/>
                                          </a:rPr>
                                          <m:t>𝜃</m:t>
                                        </m:r>
                                      </m:sub>
                                      <m:sup>
                                        <m:r>
                                          <a:rPr lang="en-CN" sz="2400" i="0">
                                            <a:latin typeface="Cambria Math" panose="02040503050406030204" pitchFamily="18" charset="0"/>
                                          </a:rPr>
                                          <m:t>′</m:t>
                                        </m:r>
                                      </m:sup>
                                    </m:sSubSup>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e>
                                    </m:d>
                                    <m:d>
                                      <m:dPr>
                                        <m:begChr m:val="["/>
                                        <m:endChr m:val="]"/>
                                        <m:ctrlPr>
                                          <a:rPr lang="en-CN" sz="2400" i="1">
                                            <a:solidFill>
                                              <a:srgbClr val="836967"/>
                                            </a:solidFill>
                                            <a:latin typeface="Cambria Math" panose="02040503050406030204" pitchFamily="18" charset="0"/>
                                          </a:rPr>
                                        </m:ctrlPr>
                                      </m:dPr>
                                      <m:e>
                                        <m:r>
                                          <a:rPr lang="en-CN" sz="2400" i="0">
                                            <a:latin typeface="Cambria Math" panose="02040503050406030204" pitchFamily="18" charset="0"/>
                                          </a:rPr>
                                          <m:t>1</m:t>
                                        </m:r>
                                      </m:e>
                                    </m:d>
                                  </m:e>
                                </m:mr>
                                <m:mr>
                                  <m:e>
                                    <m:sSubSup>
                                      <m:sSubSupPr>
                                        <m:ctrlPr>
                                          <a:rPr lang="en-CN" sz="2400" i="1">
                                            <a:solidFill>
                                              <a:srgbClr val="836967"/>
                                            </a:solidFill>
                                            <a:latin typeface="Cambria Math" panose="02040503050406030204" pitchFamily="18" charset="0"/>
                                          </a:rPr>
                                        </m:ctrlPr>
                                      </m:sSubSup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hh</m:t>
                                            </m:r>
                                          </m:sub>
                                        </m:sSub>
                                        <m:d>
                                          <m:dPr>
                                            <m:begChr m:val="["/>
                                            <m:endChr m:val="]"/>
                                            <m:ctrlPr>
                                              <a:rPr lang="en-CN" sz="2400" i="1">
                                                <a:solidFill>
                                                  <a:srgbClr val="836967"/>
                                                </a:solidFill>
                                                <a:latin typeface="Cambria Math" panose="02040503050406030204" pitchFamily="18" charset="0"/>
                                              </a:rPr>
                                            </m:ctrlPr>
                                          </m:dPr>
                                          <m:e>
                                            <m:r>
                                              <a:rPr lang="en-CN" sz="2400" i="0">
                                                <a:latin typeface="Cambria Math" panose="02040503050406030204" pitchFamily="18" charset="0"/>
                                              </a:rPr>
                                              <m:t>2</m:t>
                                            </m:r>
                                          </m:e>
                                        </m:d>
                                        <m:r>
                                          <a:rPr lang="en-CN" sz="2400" i="1">
                                            <a:latin typeface="Cambria Math" panose="02040503050406030204" pitchFamily="18" charset="0"/>
                                          </a:rPr>
                                          <m:t>𝑔</m:t>
                                        </m:r>
                                      </m:e>
                                      <m:sub>
                                        <m:r>
                                          <a:rPr lang="en-CN" sz="2400" i="1">
                                            <a:latin typeface="Cambria Math" panose="02040503050406030204" pitchFamily="18" charset="0"/>
                                          </a:rPr>
                                          <m:t>𝜃</m:t>
                                        </m:r>
                                      </m:sub>
                                      <m:sup>
                                        <m:r>
                                          <a:rPr lang="en-CN" sz="2400" i="0">
                                            <a:latin typeface="Cambria Math" panose="02040503050406030204" pitchFamily="18" charset="0"/>
                                          </a:rPr>
                                          <m:t>′</m:t>
                                        </m:r>
                                      </m:sup>
                                    </m:sSubSup>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e>
                                    </m:d>
                                    <m:d>
                                      <m:dPr>
                                        <m:begChr m:val="["/>
                                        <m:endChr m:val="]"/>
                                        <m:ctrlPr>
                                          <a:rPr lang="en-CN" sz="2400" i="1">
                                            <a:solidFill>
                                              <a:srgbClr val="836967"/>
                                            </a:solidFill>
                                            <a:latin typeface="Cambria Math" panose="02040503050406030204" pitchFamily="18" charset="0"/>
                                          </a:rPr>
                                        </m:ctrlPr>
                                      </m:dPr>
                                      <m:e>
                                        <m:r>
                                          <a:rPr lang="en-CN" sz="2400" i="0">
                                            <a:latin typeface="Cambria Math" panose="02040503050406030204" pitchFamily="18" charset="0"/>
                                          </a:rPr>
                                          <m:t>2</m:t>
                                        </m:r>
                                      </m:e>
                                    </m:d>
                                  </m:e>
                                </m:mr>
                                <m:mr>
                                  <m:e>
                                    <m:r>
                                      <a:rPr lang="en-CN" sz="2400" i="0">
                                        <a:latin typeface="Cambria Math" panose="02040503050406030204" pitchFamily="18" charset="0"/>
                                      </a:rPr>
                                      <m:t>⋮</m:t>
                                    </m:r>
                                  </m:e>
                                </m:mr>
                              </m:m>
                            </m:e>
                            <m:e>
                              <m:r>
                                <a:rPr lang="en-CN" sz="2400" i="0">
                                  <a:latin typeface="Cambria Math" panose="02040503050406030204" pitchFamily="18" charset="0"/>
                                </a:rPr>
                                <m:t>&amp;</m:t>
                              </m:r>
                              <m:sSubSup>
                                <m:sSubSupPr>
                                  <m:ctrlPr>
                                    <a:rPr lang="en-CN" sz="2400" i="1">
                                      <a:solidFill>
                                        <a:srgbClr val="836967"/>
                                      </a:solidFill>
                                      <a:latin typeface="Cambria Math" panose="02040503050406030204" pitchFamily="18" charset="0"/>
                                    </a:rPr>
                                  </m:ctrlPr>
                                </m:sSubSup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hh</m:t>
                                      </m:r>
                                    </m:sub>
                                  </m:sSub>
                                  <m:d>
                                    <m:dPr>
                                      <m:begChr m:val="["/>
                                      <m:endChr m:val="]"/>
                                      <m:ctrlPr>
                                        <a:rPr lang="en-CN" sz="2400" i="1">
                                          <a:solidFill>
                                            <a:srgbClr val="836967"/>
                                          </a:solidFill>
                                          <a:latin typeface="Cambria Math" panose="02040503050406030204" pitchFamily="18" charset="0"/>
                                        </a:rPr>
                                      </m:ctrlPr>
                                    </m:dPr>
                                    <m:e>
                                      <m:r>
                                        <a:rPr lang="en-CN" sz="2400" i="1">
                                          <a:latin typeface="Cambria Math" panose="02040503050406030204" pitchFamily="18" charset="0"/>
                                        </a:rPr>
                                        <m:t>𝑝</m:t>
                                      </m:r>
                                    </m:e>
                                  </m:d>
                                  <m:r>
                                    <a:rPr lang="en-CN" sz="2400" i="1">
                                      <a:latin typeface="Cambria Math" panose="02040503050406030204" pitchFamily="18" charset="0"/>
                                    </a:rPr>
                                    <m:t>𝑔</m:t>
                                  </m:r>
                                </m:e>
                                <m:sub>
                                  <m:r>
                                    <a:rPr lang="en-CN" sz="2400" i="1">
                                      <a:latin typeface="Cambria Math" panose="02040503050406030204" pitchFamily="18" charset="0"/>
                                    </a:rPr>
                                    <m:t>𝜃</m:t>
                                  </m:r>
                                </m:sub>
                                <m:sup>
                                  <m:r>
                                    <a:rPr lang="en-CN" sz="2400" i="0">
                                      <a:latin typeface="Cambria Math" panose="02040503050406030204" pitchFamily="18" charset="0"/>
                                    </a:rPr>
                                    <m:t>′</m:t>
                                  </m:r>
                                </m:sup>
                              </m:sSubSup>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e>
                              </m:d>
                              <m:d>
                                <m:dPr>
                                  <m:begChr m:val="["/>
                                  <m:endChr m:val="]"/>
                                  <m:ctrlPr>
                                    <a:rPr lang="en-CN" sz="2400" i="1">
                                      <a:solidFill>
                                        <a:srgbClr val="836967"/>
                                      </a:solidFill>
                                      <a:latin typeface="Cambria Math" panose="02040503050406030204" pitchFamily="18" charset="0"/>
                                    </a:rPr>
                                  </m:ctrlPr>
                                </m:dPr>
                                <m:e>
                                  <m:r>
                                    <a:rPr lang="en-CN" sz="2400" i="1">
                                      <a:latin typeface="Cambria Math" panose="02040503050406030204" pitchFamily="18" charset="0"/>
                                    </a:rPr>
                                    <m:t>𝑝</m:t>
                                  </m:r>
                                </m:e>
                              </m:d>
                            </m:e>
                          </m:eqArr>
                        </m:e>
                      </m:d>
                    </m:oMath>
                  </m:oMathPara>
                </a14:m>
                <a:endParaRPr lang="en-CN" sz="2400" dirty="0"/>
              </a:p>
            </p:txBody>
          </p:sp>
        </mc:Choice>
        <mc:Fallback xmlns="">
          <p:sp>
            <p:nvSpPr>
              <p:cNvPr id="8" name="TextBox 7">
                <a:extLst>
                  <a:ext uri="{FF2B5EF4-FFF2-40B4-BE49-F238E27FC236}">
                    <a16:creationId xmlns:a16="http://schemas.microsoft.com/office/drawing/2014/main" id="{D5BA48C9-EED6-C356-F7AA-82B6F314757B}"/>
                  </a:ext>
                </a:extLst>
              </p:cNvPr>
              <p:cNvSpPr txBox="1">
                <a:spLocks noRot="1" noChangeAspect="1" noMove="1" noResize="1" noEditPoints="1" noAdjustHandles="1" noChangeArrowheads="1" noChangeShapeType="1" noTextEdit="1"/>
              </p:cNvSpPr>
              <p:nvPr/>
            </p:nvSpPr>
            <p:spPr>
              <a:xfrm>
                <a:off x="2545208" y="3678209"/>
                <a:ext cx="6098146" cy="1598707"/>
              </a:xfrm>
              <a:prstGeom prst="rect">
                <a:avLst/>
              </a:prstGeom>
              <a:blipFill>
                <a:blip r:embed="rId5"/>
                <a:stretch>
                  <a:fillRect b="-4724"/>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9442B9E-0232-F276-9A69-EED384C783C7}"/>
                  </a:ext>
                </a:extLst>
              </p:cNvPr>
              <p:cNvSpPr txBox="1"/>
              <p:nvPr/>
            </p:nvSpPr>
            <p:spPr>
              <a:xfrm>
                <a:off x="1941490" y="5385488"/>
                <a:ext cx="6098146" cy="464101"/>
              </a:xfrm>
              <a:prstGeom prst="rect">
                <a:avLst/>
              </a:prstGeom>
              <a:solidFill>
                <a:schemeClr val="accent4"/>
              </a:solidFill>
            </p:spPr>
            <p:txBody>
              <a:bodyPr wrap="square">
                <a:spAutoFit/>
              </a:bodyPr>
              <a:lstStyle/>
              <a:p>
                <a:pPr/>
                <a14:m>
                  <m:oMathPara xmlns:m="http://schemas.openxmlformats.org/officeDocument/2006/math">
                    <m:oMathParaPr>
                      <m:jc m:val="centerGroup"/>
                    </m:oMathParaPr>
                    <m:oMath xmlns:m="http://schemas.openxmlformats.org/officeDocument/2006/math">
                      <m:r>
                        <a:rPr lang="en-CN" sz="2400" smtClean="0">
                          <a:latin typeface="Cambria Math" panose="02040503050406030204" pitchFamily="18" charset="0"/>
                        </a:rPr>
                        <m:t>=</m:t>
                      </m:r>
                      <m:r>
                        <a:rPr lang="en-CN" sz="2400" i="1">
                          <a:latin typeface="Cambria Math" panose="02040503050406030204" pitchFamily="18" charset="0"/>
                        </a:rPr>
                        <m:t>𝑑𝑖𝑎𝑔</m:t>
                      </m:r>
                      <m:d>
                        <m:dPr>
                          <m:begChr m:val="["/>
                          <m:endChr m:val="]"/>
                          <m:ctrlPr>
                            <a:rPr lang="en-CN" sz="2400" i="1">
                              <a:solidFill>
                                <a:srgbClr val="836967"/>
                              </a:solidFill>
                              <a:latin typeface="Cambria Math" panose="02040503050406030204" pitchFamily="18" charset="0"/>
                            </a:rPr>
                          </m:ctrlPr>
                        </m:dPr>
                        <m:e>
                          <m:sSubSup>
                            <m:sSubSupPr>
                              <m:ctrlPr>
                                <a:rPr lang="en-CN" sz="2400" i="1">
                                  <a:solidFill>
                                    <a:srgbClr val="836967"/>
                                  </a:solidFill>
                                  <a:latin typeface="Cambria Math" panose="02040503050406030204" pitchFamily="18" charset="0"/>
                                </a:rPr>
                              </m:ctrlPr>
                            </m:sSubSupPr>
                            <m:e>
                              <m:r>
                                <a:rPr lang="en-CN" sz="2400" i="1">
                                  <a:latin typeface="Cambria Math" panose="02040503050406030204" pitchFamily="18" charset="0"/>
                                </a:rPr>
                                <m:t>𝑔</m:t>
                              </m:r>
                            </m:e>
                            <m:sub>
                              <m:r>
                                <a:rPr lang="en-CN" sz="2400" i="1">
                                  <a:latin typeface="Cambria Math" panose="02040503050406030204" pitchFamily="18" charset="0"/>
                                </a:rPr>
                                <m:t>𝜃</m:t>
                              </m:r>
                            </m:sub>
                            <m:sup>
                              <m:r>
                                <a:rPr lang="en-CN" sz="2400" i="0">
                                  <a:latin typeface="Cambria Math" panose="02040503050406030204" pitchFamily="18" charset="0"/>
                                </a:rPr>
                                <m:t>′</m:t>
                              </m:r>
                            </m:sup>
                          </m:sSubSup>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𝑡</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𝑡</m:t>
                                  </m:r>
                                  <m:r>
                                    <a:rPr lang="en-CN" sz="2400" i="0">
                                      <a:latin typeface="Cambria Math" panose="02040503050406030204" pitchFamily="18" charset="0"/>
                                    </a:rPr>
                                    <m:t>−1</m:t>
                                  </m:r>
                                </m:sub>
                              </m:sSub>
                            </m:e>
                          </m:d>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e>
                      </m:d>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hh</m:t>
                          </m:r>
                        </m:sub>
                      </m:sSub>
                    </m:oMath>
                  </m:oMathPara>
                </a14:m>
                <a:endParaRPr lang="en-CN" sz="2400" dirty="0"/>
              </a:p>
            </p:txBody>
          </p:sp>
        </mc:Choice>
        <mc:Fallback xmlns="">
          <p:sp>
            <p:nvSpPr>
              <p:cNvPr id="9" name="TextBox 8">
                <a:extLst>
                  <a:ext uri="{FF2B5EF4-FFF2-40B4-BE49-F238E27FC236}">
                    <a16:creationId xmlns:a16="http://schemas.microsoft.com/office/drawing/2014/main" id="{09442B9E-0232-F276-9A69-EED384C783C7}"/>
                  </a:ext>
                </a:extLst>
              </p:cNvPr>
              <p:cNvSpPr txBox="1">
                <a:spLocks noRot="1" noChangeAspect="1" noMove="1" noResize="1" noEditPoints="1" noAdjustHandles="1" noChangeArrowheads="1" noChangeShapeType="1" noTextEdit="1"/>
              </p:cNvSpPr>
              <p:nvPr/>
            </p:nvSpPr>
            <p:spPr>
              <a:xfrm>
                <a:off x="1941490" y="5385488"/>
                <a:ext cx="6098146" cy="464101"/>
              </a:xfrm>
              <a:prstGeom prst="rect">
                <a:avLst/>
              </a:prstGeom>
              <a:blipFill>
                <a:blip r:embed="rId6"/>
                <a:stretch>
                  <a:fillRect b="-1688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A1B0459-6124-099B-0FC9-117F5EF53EDD}"/>
                  </a:ext>
                </a:extLst>
              </p:cNvPr>
              <p:cNvSpPr txBox="1"/>
              <p:nvPr/>
            </p:nvSpPr>
            <p:spPr>
              <a:xfrm>
                <a:off x="837127" y="5904861"/>
                <a:ext cx="6897594" cy="371192"/>
              </a:xfrm>
              <a:prstGeom prst="rect">
                <a:avLst/>
              </a:prstGeom>
              <a:noFill/>
            </p:spPr>
            <p:txBody>
              <a:bodyPr wrap="none" rtlCol="0">
                <a:spAutoFit/>
              </a:bodyPr>
              <a:lstStyle/>
              <a:p>
                <a:r>
                  <a:rPr lang="zh-CN" altLang="en-US" dirty="0"/>
                  <a:t>其中</a:t>
                </a:r>
                <a14:m>
                  <m:oMath xmlns:m="http://schemas.openxmlformats.org/officeDocument/2006/math">
                    <m:r>
                      <a:rPr lang="en-US" i="1">
                        <a:latin typeface="Cambria Math" panose="02040503050406030204" pitchFamily="18" charset="0"/>
                      </a:rPr>
                      <m:t>𝑑𝑖𝑎𝑔</m:t>
                    </m:r>
                    <m:d>
                      <m:dPr>
                        <m:begChr m:val="["/>
                        <m:endChr m:val="]"/>
                        <m:ctrlPr>
                          <a:rPr lang="en-CN" i="1">
                            <a:latin typeface="Cambria Math" panose="02040503050406030204" pitchFamily="18" charset="0"/>
                          </a:rPr>
                        </m:ctrlPr>
                      </m:dPr>
                      <m:e>
                        <m:sSubSup>
                          <m:sSubSupPr>
                            <m:ctrlPr>
                              <a:rPr lang="en-CN" i="1">
                                <a:latin typeface="Cambria Math" panose="02040503050406030204" pitchFamily="18" charset="0"/>
                              </a:rPr>
                            </m:ctrlPr>
                          </m:sSubSupPr>
                          <m:e>
                            <m:r>
                              <a:rPr lang="en-US" i="1">
                                <a:latin typeface="Cambria Math" panose="02040503050406030204" pitchFamily="18" charset="0"/>
                              </a:rPr>
                              <m:t>𝑔</m:t>
                            </m:r>
                          </m:e>
                          <m:sub>
                            <m:r>
                              <a:rPr lang="en-US" i="1">
                                <a:latin typeface="Cambria Math" panose="02040503050406030204" pitchFamily="18" charset="0"/>
                              </a:rPr>
                              <m:t>𝜃</m:t>
                            </m:r>
                          </m:sub>
                          <m:sup>
                            <m:r>
                              <a:rPr lang="en-US" i="1">
                                <a:latin typeface="Cambria Math" panose="02040503050406030204" pitchFamily="18" charset="0"/>
                              </a:rPr>
                              <m:t>′</m:t>
                            </m:r>
                          </m:sup>
                        </m:sSubSup>
                        <m:d>
                          <m:dPr>
                            <m:ctrlPr>
                              <a:rPr lang="en-CN" i="1">
                                <a:latin typeface="Cambria Math" panose="02040503050406030204" pitchFamily="18" charset="0"/>
                              </a:rPr>
                            </m:ctrlPr>
                          </m:dPr>
                          <m:e>
                            <m:sSub>
                              <m:sSubPr>
                                <m:ctrlPr>
                                  <a:rPr lang="en-CN"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𝑡</m:t>
                                </m:r>
                              </m:sub>
                            </m:sSub>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h</m:t>
                                </m:r>
                              </m:e>
                              <m:sub>
                                <m:r>
                                  <a:rPr lang="en-US" i="1">
                                    <a:latin typeface="Cambria Math" panose="02040503050406030204" pitchFamily="18" charset="0"/>
                                  </a:rPr>
                                  <m:t>𝑡</m:t>
                                </m:r>
                                <m:r>
                                  <a:rPr lang="en-US" i="1">
                                    <a:latin typeface="Cambria Math" panose="02040503050406030204" pitchFamily="18" charset="0"/>
                                  </a:rPr>
                                  <m:t>−1</m:t>
                                </m:r>
                              </m:sub>
                            </m:sSub>
                          </m:e>
                        </m:d>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e>
                    </m:d>
                  </m:oMath>
                </a14:m>
                <a:r>
                  <a:rPr lang="zh-CN" altLang="en-US" dirty="0"/>
                  <a:t>为对角阵，其对角元素为</a:t>
                </a:r>
                <a14:m>
                  <m:oMath xmlns:m="http://schemas.openxmlformats.org/officeDocument/2006/math">
                    <m:sSubSup>
                      <m:sSubSupPr>
                        <m:ctrlPr>
                          <a:rPr lang="en-CN" i="1">
                            <a:latin typeface="Cambria Math" panose="02040503050406030204" pitchFamily="18" charset="0"/>
                          </a:rPr>
                        </m:ctrlPr>
                      </m:sSubSupPr>
                      <m:e>
                        <m:r>
                          <a:rPr lang="en-US" i="1">
                            <a:latin typeface="Cambria Math" panose="02040503050406030204" pitchFamily="18" charset="0"/>
                          </a:rPr>
                          <m:t>𝑔</m:t>
                        </m:r>
                      </m:e>
                      <m:sub>
                        <m:r>
                          <a:rPr lang="en-US" i="1">
                            <a:latin typeface="Cambria Math" panose="02040503050406030204" pitchFamily="18" charset="0"/>
                          </a:rPr>
                          <m:t>𝜃</m:t>
                        </m:r>
                      </m:sub>
                      <m:sup>
                        <m:r>
                          <a:rPr lang="en-US" i="1">
                            <a:latin typeface="Cambria Math" panose="02040503050406030204" pitchFamily="18" charset="0"/>
                          </a:rPr>
                          <m:t>′</m:t>
                        </m:r>
                      </m:sup>
                    </m:sSubSup>
                    <m:d>
                      <m:dPr>
                        <m:ctrlPr>
                          <a:rPr lang="en-CN" i="1">
                            <a:latin typeface="Cambria Math" panose="02040503050406030204" pitchFamily="18" charset="0"/>
                          </a:rPr>
                        </m:ctrlPr>
                      </m:dPr>
                      <m:e>
                        <m:sSub>
                          <m:sSubPr>
                            <m:ctrlPr>
                              <a:rPr lang="en-CN"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𝑡</m:t>
                            </m:r>
                          </m:sub>
                        </m:sSub>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h</m:t>
                            </m:r>
                          </m:e>
                          <m:sub>
                            <m:r>
                              <a:rPr lang="en-US" i="1">
                                <a:latin typeface="Cambria Math" panose="02040503050406030204" pitchFamily="18" charset="0"/>
                              </a:rPr>
                              <m:t>𝑡</m:t>
                            </m:r>
                            <m:r>
                              <a:rPr lang="en-US" i="1">
                                <a:latin typeface="Cambria Math" panose="02040503050406030204" pitchFamily="18" charset="0"/>
                              </a:rPr>
                              <m:t>−1</m:t>
                            </m:r>
                          </m:sub>
                        </m:sSub>
                      </m:e>
                    </m:d>
                    <m:d>
                      <m:dPr>
                        <m:begChr m:val="["/>
                        <m:endChr m:val="]"/>
                        <m:ctrlPr>
                          <a:rPr lang="en-CN" i="1">
                            <a:latin typeface="Cambria Math" panose="02040503050406030204" pitchFamily="18" charset="0"/>
                          </a:rPr>
                        </m:ctrlPr>
                      </m:dPr>
                      <m:e>
                        <m:r>
                          <a:rPr lang="en-US" i="1">
                            <a:latin typeface="Cambria Math" panose="02040503050406030204" pitchFamily="18" charset="0"/>
                          </a:rPr>
                          <m:t>𝑖</m:t>
                        </m:r>
                      </m:e>
                    </m:d>
                  </m:oMath>
                </a14:m>
                <a:r>
                  <a:rPr lang="zh-CN" altLang="en-US" dirty="0"/>
                  <a:t>。</a:t>
                </a:r>
                <a:endParaRPr lang="en-CN" dirty="0">
                  <a:latin typeface="+mn-ea"/>
                </a:endParaRPr>
              </a:p>
            </p:txBody>
          </p:sp>
        </mc:Choice>
        <mc:Fallback xmlns="">
          <p:sp>
            <p:nvSpPr>
              <p:cNvPr id="10" name="TextBox 9">
                <a:extLst>
                  <a:ext uri="{FF2B5EF4-FFF2-40B4-BE49-F238E27FC236}">
                    <a16:creationId xmlns:a16="http://schemas.microsoft.com/office/drawing/2014/main" id="{2A1B0459-6124-099B-0FC9-117F5EF53EDD}"/>
                  </a:ext>
                </a:extLst>
              </p:cNvPr>
              <p:cNvSpPr txBox="1">
                <a:spLocks noRot="1" noChangeAspect="1" noMove="1" noResize="1" noEditPoints="1" noAdjustHandles="1" noChangeArrowheads="1" noChangeShapeType="1" noTextEdit="1"/>
              </p:cNvSpPr>
              <p:nvPr/>
            </p:nvSpPr>
            <p:spPr>
              <a:xfrm>
                <a:off x="837127" y="5904861"/>
                <a:ext cx="6897594" cy="371192"/>
              </a:xfrm>
              <a:prstGeom prst="rect">
                <a:avLst/>
              </a:prstGeom>
              <a:blipFill>
                <a:blip r:embed="rId7"/>
                <a:stretch>
                  <a:fillRect l="-707" t="-9836" r="-88" b="-24590"/>
                </a:stretch>
              </a:blipFill>
            </p:spPr>
            <p:txBody>
              <a:bodyPr/>
              <a:lstStyle/>
              <a:p>
                <a:r>
                  <a:rPr lang="zh-CN" altLang="en-US">
                    <a:noFill/>
                  </a:rPr>
                  <a:t> </a:t>
                </a:r>
              </a:p>
            </p:txBody>
          </p:sp>
        </mc:Fallback>
      </mc:AlternateContent>
      <p:sp>
        <p:nvSpPr>
          <p:cNvPr id="2" name="灯片编号占位符 1">
            <a:extLst>
              <a:ext uri="{FF2B5EF4-FFF2-40B4-BE49-F238E27FC236}">
                <a16:creationId xmlns:a16="http://schemas.microsoft.com/office/drawing/2014/main" id="{1EC588EF-E7BC-48FF-B632-9408A7A0BEB5}"/>
              </a:ext>
            </a:extLst>
          </p:cNvPr>
          <p:cNvSpPr>
            <a:spLocks noGrp="1"/>
          </p:cNvSpPr>
          <p:nvPr>
            <p:ph type="sldNum" sz="quarter" idx="14"/>
          </p:nvPr>
        </p:nvSpPr>
        <p:spPr/>
        <p:txBody>
          <a:bodyPr/>
          <a:lstStyle/>
          <a:p>
            <a:fld id="{AF69888C-E133-43D9-A638-B5C95925B91C}" type="slidenum">
              <a:rPr lang="zh-CN" altLang="en-US" smtClean="0"/>
              <a:t>25</a:t>
            </a:fld>
            <a:endParaRPr lang="zh-CN" altLang="en-US" dirty="0"/>
          </a:p>
        </p:txBody>
      </p:sp>
    </p:spTree>
    <p:extLst>
      <p:ext uri="{BB962C8B-B14F-4D97-AF65-F5344CB8AC3E}">
        <p14:creationId xmlns:p14="http://schemas.microsoft.com/office/powerpoint/2010/main" val="3416224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linds(horizont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animBg="1"/>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1" y="265803"/>
            <a:ext cx="9066435" cy="426497"/>
          </a:xfrm>
        </p:spPr>
        <p:txBody>
          <a:bodyPr/>
          <a:lstStyle/>
          <a:p>
            <a:pPr marL="0" indent="0">
              <a:buNone/>
            </a:pPr>
            <a:r>
              <a:rPr lang="en-US" altLang="zh-CN" dirty="0"/>
              <a:t>3.</a:t>
            </a:r>
            <a:r>
              <a:rPr lang="zh-CN" altLang="en-US" dirty="0"/>
              <a:t> </a:t>
            </a:r>
            <a:r>
              <a:rPr lang="en-GB" altLang="en-US" dirty="0" err="1"/>
              <a:t>BPTT（back-propagation</a:t>
            </a:r>
            <a:r>
              <a:rPr lang="en-GB" altLang="en-US" dirty="0"/>
              <a:t> through time）</a:t>
            </a:r>
            <a:r>
              <a:rPr lang="zh-CN" altLang="en-US" dirty="0"/>
              <a:t>算法</a:t>
            </a:r>
          </a:p>
        </p:txBody>
      </p:sp>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8E617B3F-62AE-5241-9168-A7FC1E564CA4}"/>
                  </a:ext>
                </a:extLst>
              </p:cNvPr>
              <p:cNvSpPr txBox="1"/>
              <p:nvPr/>
            </p:nvSpPr>
            <p:spPr>
              <a:xfrm>
                <a:off x="1543620" y="937945"/>
                <a:ext cx="9406056" cy="117262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CN" sz="2400" i="1" smtClean="0">
                              <a:latin typeface="Cambria Math" panose="02040503050406030204" pitchFamily="18" charset="0"/>
                            </a:rPr>
                          </m:ctrlPr>
                        </m:fPr>
                        <m:num>
                          <m:r>
                            <a:rPr lang="en-US" sz="2400" i="1">
                              <a:latin typeface="Cambria Math" panose="02040503050406030204" pitchFamily="18" charset="0"/>
                            </a:rPr>
                            <m:t>𝜕</m:t>
                          </m:r>
                          <m:r>
                            <a:rPr lang="en-US" sz="2400" i="1">
                              <a:latin typeface="Cambria Math" panose="02040503050406030204" pitchFamily="18" charset="0"/>
                            </a:rPr>
                            <m:t>𝐸</m:t>
                          </m:r>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r>
                        <a:rPr lang="en-US" sz="2400" i="1">
                          <a:latin typeface="Cambria Math" panose="02040503050406030204" pitchFamily="18" charset="0"/>
                        </a:rPr>
                        <m:t>=</m:t>
                      </m:r>
                      <m:nary>
                        <m:naryPr>
                          <m:chr m:val="∑"/>
                          <m:limLoc m:val="undOvr"/>
                          <m:ctrlPr>
                            <a:rPr lang="en-CN" sz="2400" i="1">
                              <a:latin typeface="Cambria Math" panose="02040503050406030204" pitchFamily="18" charset="0"/>
                            </a:rPr>
                          </m:ctrlPr>
                        </m:naryPr>
                        <m:sub>
                          <m:r>
                            <a:rPr lang="en-US" sz="2400" i="1">
                              <a:latin typeface="Cambria Math" panose="02040503050406030204" pitchFamily="18" charset="0"/>
                            </a:rPr>
                            <m:t>𝑡</m:t>
                          </m:r>
                          <m:r>
                            <a:rPr lang="en-US" sz="2400" i="1">
                              <a:latin typeface="Cambria Math" panose="02040503050406030204" pitchFamily="18" charset="0"/>
                            </a:rPr>
                            <m:t>=1</m:t>
                          </m:r>
                        </m:sub>
                        <m:sup>
                          <m:r>
                            <a:rPr lang="en-US" sz="2400" i="1">
                              <a:latin typeface="Cambria Math" panose="02040503050406030204" pitchFamily="18" charset="0"/>
                            </a:rPr>
                            <m:t>𝑇</m:t>
                          </m:r>
                        </m:sup>
                        <m:e>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𝐸</m:t>
                                  </m:r>
                                </m:e>
                                <m:sub>
                                  <m:r>
                                    <a:rPr lang="en-US" sz="2400" i="1">
                                      <a:latin typeface="Cambria Math" panose="02040503050406030204" pitchFamily="18" charset="0"/>
                                    </a:rPr>
                                    <m:t>𝑡</m:t>
                                  </m:r>
                                </m:sub>
                              </m:sSub>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r>
                            <a:rPr lang="en-US" sz="2400" i="1">
                              <a:latin typeface="Cambria Math" panose="02040503050406030204" pitchFamily="18" charset="0"/>
                            </a:rPr>
                            <m:t> </m:t>
                          </m:r>
                        </m:e>
                      </m:nary>
                      <m:r>
                        <a:rPr lang="en-US" altLang="zh-CN" sz="2400" b="0" i="1" smtClean="0">
                          <a:latin typeface="Cambria Math" panose="02040503050406030204" pitchFamily="18" charset="0"/>
                        </a:rPr>
                        <m:t>=</m:t>
                      </m:r>
                      <m:nary>
                        <m:naryPr>
                          <m:chr m:val="∑"/>
                          <m:limLoc m:val="undOvr"/>
                          <m:ctrlPr>
                            <a:rPr lang="en-CN" sz="2400" i="1" smtClean="0">
                              <a:latin typeface="Cambria Math" panose="02040503050406030204" pitchFamily="18" charset="0"/>
                            </a:rPr>
                          </m:ctrlPr>
                        </m:naryPr>
                        <m:sub>
                          <m:r>
                            <a:rPr lang="en-US" sz="2400" i="1">
                              <a:latin typeface="Cambria Math" panose="02040503050406030204" pitchFamily="18" charset="0"/>
                            </a:rPr>
                            <m:t>𝑡</m:t>
                          </m:r>
                          <m:r>
                            <a:rPr lang="en-US" sz="2400" i="1">
                              <a:latin typeface="Cambria Math" panose="02040503050406030204" pitchFamily="18" charset="0"/>
                            </a:rPr>
                            <m:t>=1</m:t>
                          </m:r>
                        </m:sub>
                        <m:sup>
                          <m:r>
                            <a:rPr lang="en-US" sz="2400" i="1">
                              <a:latin typeface="Cambria Math" panose="02040503050406030204" pitchFamily="18" charset="0"/>
                            </a:rPr>
                            <m:t>𝑇</m:t>
                          </m:r>
                        </m:sup>
                        <m:e>
                          <m:nary>
                            <m:naryPr>
                              <m:chr m:val="∑"/>
                              <m:limLoc m:val="undOvr"/>
                              <m:ctrlPr>
                                <a:rPr lang="en-CN" sz="2400" i="1">
                                  <a:latin typeface="Cambria Math" panose="02040503050406030204" pitchFamily="18" charset="0"/>
                                </a:rPr>
                              </m:ctrlPr>
                            </m:naryPr>
                            <m:sub>
                              <m:r>
                                <a:rPr lang="en-US" sz="2400" i="1">
                                  <a:latin typeface="Cambria Math" panose="02040503050406030204" pitchFamily="18" charset="0"/>
                                </a:rPr>
                                <m:t>𝑘</m:t>
                              </m:r>
                              <m:r>
                                <a:rPr lang="en-US" sz="2400" i="1">
                                  <a:latin typeface="Cambria Math" panose="02040503050406030204" pitchFamily="18" charset="0"/>
                                </a:rPr>
                                <m:t>=1</m:t>
                              </m:r>
                            </m:sub>
                            <m:sup>
                              <m:r>
                                <a:rPr lang="en-US" sz="2400" i="1">
                                  <a:latin typeface="Cambria Math" panose="02040503050406030204" pitchFamily="18" charset="0"/>
                                </a:rPr>
                                <m:t>𝑡</m:t>
                              </m:r>
                            </m:sup>
                            <m:e>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𝐸</m:t>
                                      </m:r>
                                    </m:e>
                                    <m:sub>
                                      <m:r>
                                        <a:rPr lang="en-US" sz="2400" i="1">
                                          <a:latin typeface="Cambria Math" panose="02040503050406030204" pitchFamily="18" charset="0"/>
                                        </a:rPr>
                                        <m:t>𝑡</m:t>
                                      </m:r>
                                    </m:sub>
                                  </m:sSub>
                                </m:num>
                                <m:den>
                                  <m:r>
                                    <a:rPr lang="en-US" sz="2400" i="1">
                                      <a:latin typeface="Cambria Math" panose="02040503050406030204" pitchFamily="18" charset="0"/>
                                    </a:rPr>
                                    <m:t>𝜕</m:t>
                                  </m:r>
                                  <m:sSub>
                                    <m:sSubPr>
                                      <m:ctrlPr>
                                        <a:rPr lang="en-CN" sz="2400" i="1">
                                          <a:latin typeface="Cambria Math" panose="02040503050406030204" pitchFamily="18" charset="0"/>
                                        </a:rPr>
                                      </m:ctrlPr>
                                    </m:sSubPr>
                                    <m:e>
                                      <m:acc>
                                        <m:accPr>
                                          <m:chr m:val="̂"/>
                                          <m:ctrlPr>
                                            <a:rPr lang="en-CN"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𝑡</m:t>
                                      </m:r>
                                    </m:sub>
                                  </m:sSub>
                                </m:den>
                              </m:f>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acc>
                                        <m:accPr>
                                          <m:chr m:val="̂"/>
                                          <m:ctrlPr>
                                            <a:rPr lang="en-CN"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𝑡</m:t>
                                      </m:r>
                                    </m:sub>
                                  </m:sSub>
                                </m:num>
                                <m:den>
                                  <m:r>
                                    <a:rPr lang="en-US" sz="2400" i="1">
                                      <a:latin typeface="Cambria Math" panose="02040503050406030204" pitchFamily="18" charset="0"/>
                                    </a:rPr>
                                    <m:t>𝜕</m:t>
                                  </m:r>
                                  <m:sSub>
                                    <m:sSubPr>
                                      <m:ctrlPr>
                                        <a:rPr lang="en-CN" sz="2400" i="1" smtClean="0">
                                          <a:latin typeface="Cambria Math" panose="02040503050406030204" pitchFamily="18" charset="0"/>
                                        </a:rPr>
                                      </m:ctrlPr>
                                    </m:sSubPr>
                                    <m:e>
                                      <m:r>
                                        <a:rPr lang="en-US" sz="2400" i="1">
                                          <a:latin typeface="Cambria Math" panose="02040503050406030204" pitchFamily="18" charset="0"/>
                                        </a:rPr>
                                        <m:t>h</m:t>
                                      </m:r>
                                    </m:e>
                                    <m:sub>
                                      <m:r>
                                        <a:rPr lang="en-US" sz="2400" b="0" i="1" smtClean="0">
                                          <a:latin typeface="Cambria Math" panose="02040503050406030204" pitchFamily="18" charset="0"/>
                                        </a:rPr>
                                        <m:t>𝑡</m:t>
                                      </m:r>
                                    </m:sub>
                                  </m:sSub>
                                </m:den>
                              </m:f>
                              <m:r>
                                <a:rPr lang="en-US" sz="2400" i="1">
                                  <a:latin typeface="Cambria Math" panose="02040503050406030204" pitchFamily="18" charset="0"/>
                                </a:rPr>
                                <m:t>(</m:t>
                              </m:r>
                              <m:nary>
                                <m:naryPr>
                                  <m:chr m:val="∏"/>
                                  <m:limLoc m:val="undOvr"/>
                                  <m:ctrlPr>
                                    <a:rPr lang="en-CN" sz="2400" i="1" smtClean="0">
                                      <a:solidFill>
                                        <a:srgbClr val="FF0000"/>
                                      </a:solidFill>
                                      <a:latin typeface="Cambria Math" panose="02040503050406030204" pitchFamily="18" charset="0"/>
                                    </a:rPr>
                                  </m:ctrlPr>
                                </m:naryPr>
                                <m:sub>
                                  <m:r>
                                    <a:rPr lang="en-US" sz="2400" i="1">
                                      <a:solidFill>
                                        <a:srgbClr val="FF0000"/>
                                      </a:solidFill>
                                      <a:latin typeface="Cambria Math" panose="02040503050406030204" pitchFamily="18" charset="0"/>
                                    </a:rPr>
                                    <m:t>𝑗</m:t>
                                  </m:r>
                                  <m:r>
                                    <a:rPr lang="en-US" sz="2400" i="1">
                                      <a:solidFill>
                                        <a:srgbClr val="FF0000"/>
                                      </a:solidFill>
                                      <a:latin typeface="Cambria Math" panose="02040503050406030204" pitchFamily="18" charset="0"/>
                                    </a:rPr>
                                    <m:t>=</m:t>
                                  </m:r>
                                  <m:r>
                                    <a:rPr lang="en-US" sz="2400" i="1">
                                      <a:solidFill>
                                        <a:srgbClr val="FF0000"/>
                                      </a:solidFill>
                                      <a:latin typeface="Cambria Math" panose="02040503050406030204" pitchFamily="18" charset="0"/>
                                    </a:rPr>
                                    <m:t>𝑘</m:t>
                                  </m:r>
                                  <m:r>
                                    <a:rPr lang="en-US" sz="2400" i="1">
                                      <a:solidFill>
                                        <a:srgbClr val="FF0000"/>
                                      </a:solidFill>
                                      <a:latin typeface="Cambria Math" panose="02040503050406030204" pitchFamily="18" charset="0"/>
                                    </a:rPr>
                                    <m:t>+1</m:t>
                                  </m:r>
                                </m:sub>
                                <m:sup>
                                  <m:r>
                                    <a:rPr lang="en-US" sz="2400" i="1">
                                      <a:solidFill>
                                        <a:srgbClr val="FF0000"/>
                                      </a:solidFill>
                                      <a:latin typeface="Cambria Math" panose="02040503050406030204" pitchFamily="18" charset="0"/>
                                    </a:rPr>
                                    <m:t>𝑡</m:t>
                                  </m:r>
                                </m:sup>
                                <m:e>
                                  <m:f>
                                    <m:fPr>
                                      <m:ctrlPr>
                                        <a:rPr lang="en-CN" sz="2400" i="1">
                                          <a:solidFill>
                                            <a:srgbClr val="FF0000"/>
                                          </a:solidFill>
                                          <a:latin typeface="Cambria Math" panose="02040503050406030204" pitchFamily="18" charset="0"/>
                                        </a:rPr>
                                      </m:ctrlPr>
                                    </m:fPr>
                                    <m:num>
                                      <m:r>
                                        <a:rPr lang="en-US" sz="2400" i="1">
                                          <a:solidFill>
                                            <a:srgbClr val="FF0000"/>
                                          </a:solidFill>
                                          <a:latin typeface="Cambria Math" panose="02040503050406030204" pitchFamily="18" charset="0"/>
                                        </a:rPr>
                                        <m:t>𝜕</m:t>
                                      </m:r>
                                      <m:sSub>
                                        <m:sSubPr>
                                          <m:ctrlPr>
                                            <a:rPr lang="en-CN" sz="2400" i="1">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h</m:t>
                                          </m:r>
                                        </m:e>
                                        <m:sub>
                                          <m:r>
                                            <a:rPr lang="en-US" sz="2400" i="1">
                                              <a:solidFill>
                                                <a:srgbClr val="FF0000"/>
                                              </a:solidFill>
                                              <a:latin typeface="Cambria Math" panose="02040503050406030204" pitchFamily="18" charset="0"/>
                                            </a:rPr>
                                            <m:t>𝑗</m:t>
                                          </m:r>
                                        </m:sub>
                                      </m:sSub>
                                    </m:num>
                                    <m:den>
                                      <m:r>
                                        <a:rPr lang="en-US" sz="2400" i="1">
                                          <a:solidFill>
                                            <a:srgbClr val="FF0000"/>
                                          </a:solidFill>
                                          <a:latin typeface="Cambria Math" panose="02040503050406030204" pitchFamily="18" charset="0"/>
                                        </a:rPr>
                                        <m:t>𝜕</m:t>
                                      </m:r>
                                      <m:sSub>
                                        <m:sSubPr>
                                          <m:ctrlPr>
                                            <a:rPr lang="en-CN" sz="2400" i="1">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h</m:t>
                                          </m:r>
                                        </m:e>
                                        <m:sub>
                                          <m:r>
                                            <a:rPr lang="en-US" sz="2400" i="1">
                                              <a:solidFill>
                                                <a:srgbClr val="FF0000"/>
                                              </a:solidFill>
                                              <a:latin typeface="Cambria Math" panose="02040503050406030204" pitchFamily="18" charset="0"/>
                                            </a:rPr>
                                            <m:t>𝑗</m:t>
                                          </m:r>
                                          <m:r>
                                            <a:rPr lang="en-US" sz="2400" i="1">
                                              <a:solidFill>
                                                <a:srgbClr val="FF0000"/>
                                              </a:solidFill>
                                              <a:latin typeface="Cambria Math" panose="02040503050406030204" pitchFamily="18" charset="0"/>
                                            </a:rPr>
                                            <m:t>−1</m:t>
                                          </m:r>
                                        </m:sub>
                                      </m:sSub>
                                    </m:den>
                                  </m:f>
                                </m:e>
                              </m:nary>
                              <m:r>
                                <a:rPr lang="en-US" sz="2400" i="1">
                                  <a:latin typeface="Cambria Math" panose="02040503050406030204" pitchFamily="18" charset="0"/>
                                </a:rPr>
                                <m:t>)</m:t>
                              </m:r>
                              <m:f>
                                <m:fPr>
                                  <m:ctrlPr>
                                    <a:rPr lang="en-CN" sz="2400" i="1">
                                      <a:latin typeface="Cambria Math" panose="02040503050406030204" pitchFamily="18" charset="0"/>
                                    </a:rPr>
                                  </m:ctrlPr>
                                </m:fPr>
                                <m:num>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h</m:t>
                                      </m:r>
                                    </m:e>
                                    <m:sub>
                                      <m:r>
                                        <a:rPr lang="en-US" sz="2400" i="1">
                                          <a:latin typeface="Cambria Math" panose="02040503050406030204" pitchFamily="18" charset="0"/>
                                        </a:rPr>
                                        <m:t>𝑘</m:t>
                                      </m:r>
                                    </m:sub>
                                  </m:sSub>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e>
                          </m:nary>
                        </m:e>
                      </m:nary>
                    </m:oMath>
                  </m:oMathPara>
                </a14:m>
                <a:endParaRPr lang="en-CN" sz="2400" dirty="0"/>
              </a:p>
            </p:txBody>
          </p:sp>
        </mc:Choice>
        <mc:Fallback xmlns="">
          <p:sp>
            <p:nvSpPr>
              <p:cNvPr id="48" name="TextBox 47">
                <a:extLst>
                  <a:ext uri="{FF2B5EF4-FFF2-40B4-BE49-F238E27FC236}">
                    <a16:creationId xmlns:a16="http://schemas.microsoft.com/office/drawing/2014/main" id="{8E617B3F-62AE-5241-9168-A7FC1E564CA4}"/>
                  </a:ext>
                </a:extLst>
              </p:cNvPr>
              <p:cNvSpPr txBox="1">
                <a:spLocks noRot="1" noChangeAspect="1" noMove="1" noResize="1" noEditPoints="1" noAdjustHandles="1" noChangeArrowheads="1" noChangeShapeType="1" noTextEdit="1"/>
              </p:cNvSpPr>
              <p:nvPr/>
            </p:nvSpPr>
            <p:spPr>
              <a:xfrm>
                <a:off x="1543620" y="937945"/>
                <a:ext cx="9406056" cy="1172629"/>
              </a:xfrm>
              <a:prstGeom prst="rect">
                <a:avLst/>
              </a:prstGeom>
              <a:blipFill>
                <a:blip r:embed="rId3"/>
                <a:stretch>
                  <a:fillRect t="-96809" b="-146809"/>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380E33AC-8141-5FDE-2743-CBDE987DF7EC}"/>
                  </a:ext>
                </a:extLst>
              </p:cNvPr>
              <p:cNvSpPr txBox="1"/>
              <p:nvPr/>
            </p:nvSpPr>
            <p:spPr>
              <a:xfrm>
                <a:off x="814946" y="2491973"/>
                <a:ext cx="7533924" cy="646331"/>
              </a:xfrm>
              <a:prstGeom prst="rect">
                <a:avLst/>
              </a:prstGeom>
              <a:noFill/>
            </p:spPr>
            <p:txBody>
              <a:bodyPr wrap="square">
                <a:spAutoFit/>
              </a:bodyPr>
              <a:lstStyle/>
              <a:p>
                <a:pPr>
                  <a:lnSpc>
                    <a:spcPct val="150000"/>
                  </a:lnSpc>
                  <a:spcBef>
                    <a:spcPts val="900"/>
                  </a:spcBef>
                  <a:spcAft>
                    <a:spcPts val="900"/>
                  </a:spcAft>
                </a:pPr>
                <a:r>
                  <a:rPr lang="zh-CN" sz="2400" dirty="0">
                    <a:effectLst/>
                    <a:latin typeface="+mj-ea"/>
                    <a:ea typeface="+mj-ea"/>
                    <a:cs typeface="Times New Roman" panose="02020603050405020304" pitchFamily="18" charset="0"/>
                  </a:rPr>
                  <a:t>将上式</a:t>
                </a:r>
                <a:r>
                  <a:rPr lang="zh-CN" altLang="en-US" sz="2400" dirty="0">
                    <a:effectLst/>
                    <a:latin typeface="+mj-ea"/>
                    <a:ea typeface="+mj-ea"/>
                    <a:cs typeface="Times New Roman" panose="02020603050405020304" pitchFamily="18" charset="0"/>
                  </a:rPr>
                  <a:t>代</a:t>
                </a:r>
                <a:r>
                  <a:rPr lang="zh-CN" sz="2400" dirty="0">
                    <a:effectLst/>
                    <a:latin typeface="+mj-ea"/>
                    <a:ea typeface="+mj-ea"/>
                    <a:cs typeface="Times New Roman" panose="02020603050405020304" pitchFamily="18" charset="0"/>
                  </a:rPr>
                  <a:t>入到网络权重</a:t>
                </a:r>
                <a14:m>
                  <m:oMath xmlns:m="http://schemas.openxmlformats.org/officeDocument/2006/math">
                    <m:sSub>
                      <m:sSubPr>
                        <m:ctrlPr>
                          <a:rPr lang="en-CN" sz="2400" i="1">
                            <a:effectLst/>
                            <a:latin typeface="Cambria Math" panose="02040503050406030204" pitchFamily="18" charset="0"/>
                            <a:ea typeface="+mj-ea"/>
                            <a:cs typeface="Times New Roman" panose="02020603050405020304" pitchFamily="18" charset="0"/>
                          </a:rPr>
                        </m:ctrlPr>
                      </m:sSubPr>
                      <m:e>
                        <m:r>
                          <a:rPr lang="en-US" sz="2400" i="1">
                            <a:effectLst/>
                            <a:latin typeface="Cambria Math" panose="02040503050406030204" pitchFamily="18" charset="0"/>
                            <a:ea typeface="+mj-ea"/>
                            <a:cs typeface="Times New Roman" panose="02020603050405020304" pitchFamily="18" charset="0"/>
                          </a:rPr>
                          <m:t>𝑊</m:t>
                        </m:r>
                      </m:e>
                      <m:sub>
                        <m:r>
                          <a:rPr lang="en-US" sz="2400" i="1">
                            <a:effectLst/>
                            <a:latin typeface="Cambria Math" panose="02040503050406030204" pitchFamily="18" charset="0"/>
                            <a:ea typeface="+mj-ea"/>
                            <a:cs typeface="Times New Roman" panose="02020603050405020304" pitchFamily="18" charset="0"/>
                          </a:rPr>
                          <m:t>𝜃</m:t>
                        </m:r>
                      </m:sub>
                    </m:sSub>
                  </m:oMath>
                </a14:m>
                <a:r>
                  <a:rPr lang="zh-CN" sz="2400" dirty="0">
                    <a:effectLst/>
                    <a:latin typeface="+mj-ea"/>
                    <a:ea typeface="+mj-ea"/>
                    <a:cs typeface="Times New Roman" panose="02020603050405020304" pitchFamily="18" charset="0"/>
                  </a:rPr>
                  <a:t>的梯度公式中，可得</a:t>
                </a:r>
                <a:endParaRPr lang="en-CN" sz="2400" dirty="0">
                  <a:effectLst/>
                  <a:latin typeface="+mj-ea"/>
                  <a:ea typeface="+mj-ea"/>
                  <a:cs typeface="Times New Roman" panose="02020603050405020304" pitchFamily="18" charset="0"/>
                </a:endParaRPr>
              </a:p>
            </p:txBody>
          </p:sp>
        </mc:Choice>
        <mc:Fallback xmlns="">
          <p:sp>
            <p:nvSpPr>
              <p:cNvPr id="2" name="TextBox 1">
                <a:extLst>
                  <a:ext uri="{FF2B5EF4-FFF2-40B4-BE49-F238E27FC236}">
                    <a16:creationId xmlns:a16="http://schemas.microsoft.com/office/drawing/2014/main" id="{380E33AC-8141-5FDE-2743-CBDE987DF7EC}"/>
                  </a:ext>
                </a:extLst>
              </p:cNvPr>
              <p:cNvSpPr txBox="1">
                <a:spLocks noRot="1" noChangeAspect="1" noMove="1" noResize="1" noEditPoints="1" noAdjustHandles="1" noChangeArrowheads="1" noChangeShapeType="1" noTextEdit="1"/>
              </p:cNvSpPr>
              <p:nvPr/>
            </p:nvSpPr>
            <p:spPr>
              <a:xfrm>
                <a:off x="814946" y="2491973"/>
                <a:ext cx="7533924" cy="646331"/>
              </a:xfrm>
              <a:prstGeom prst="rect">
                <a:avLst/>
              </a:prstGeom>
              <a:blipFill>
                <a:blip r:embed="rId4"/>
                <a:stretch>
                  <a:fillRect l="-1294" b="-1132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A4DD6D49-2062-3D8E-4AD9-6C2811E4D931}"/>
                  </a:ext>
                </a:extLst>
              </p:cNvPr>
              <p:cNvSpPr txBox="1"/>
              <p:nvPr/>
            </p:nvSpPr>
            <p:spPr>
              <a:xfrm>
                <a:off x="1669774" y="3230827"/>
                <a:ext cx="9607826" cy="1281376"/>
              </a:xfrm>
              <a:prstGeom prst="rect">
                <a:avLst/>
              </a:prstGeom>
              <a:solidFill>
                <a:schemeClr val="accent4"/>
              </a:solid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CN" sz="2400" i="1">
                              <a:latin typeface="Cambria Math" panose="02040503050406030204" pitchFamily="18" charset="0"/>
                            </a:rPr>
                          </m:ctrlPr>
                        </m:fPr>
                        <m:num>
                          <m:r>
                            <a:rPr lang="en-US" sz="2400" i="1">
                              <a:latin typeface="Cambria Math" panose="02040503050406030204" pitchFamily="18" charset="0"/>
                            </a:rPr>
                            <m:t>𝜕</m:t>
                          </m:r>
                          <m:r>
                            <a:rPr lang="en-US" sz="2400" i="1">
                              <a:latin typeface="Cambria Math" panose="02040503050406030204" pitchFamily="18" charset="0"/>
                            </a:rPr>
                            <m:t>𝐸</m:t>
                          </m:r>
                        </m:num>
                        <m:den>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𝜃</m:t>
                              </m:r>
                            </m:sub>
                          </m:sSub>
                        </m:den>
                      </m:f>
                      <m:r>
                        <a:rPr lang="en-CN" sz="2400" smtClean="0">
                          <a:latin typeface="Cambria Math" panose="02040503050406030204" pitchFamily="18" charset="0"/>
                        </a:rPr>
                        <m:t>=</m:t>
                      </m:r>
                      <m:nary>
                        <m:naryPr>
                          <m:chr m:val="∑"/>
                          <m:limLoc m:val="undOvr"/>
                          <m:ctrlPr>
                            <a:rPr lang="en-CN" sz="2400" i="1">
                              <a:latin typeface="Cambria Math" panose="02040503050406030204" pitchFamily="18" charset="0"/>
                            </a:rPr>
                          </m:ctrlPr>
                        </m:naryPr>
                        <m:sub>
                          <m:r>
                            <a:rPr lang="en-CN" sz="2400" i="1">
                              <a:latin typeface="Cambria Math" panose="02040503050406030204" pitchFamily="18" charset="0"/>
                            </a:rPr>
                            <m:t>𝑡</m:t>
                          </m:r>
                          <m:r>
                            <a:rPr lang="en-CN" sz="2400" i="0">
                              <a:latin typeface="Cambria Math" panose="02040503050406030204" pitchFamily="18" charset="0"/>
                            </a:rPr>
                            <m:t>=1</m:t>
                          </m:r>
                        </m:sub>
                        <m:sup>
                          <m:r>
                            <a:rPr lang="en-CN" sz="2400" i="1">
                              <a:latin typeface="Cambria Math" panose="02040503050406030204" pitchFamily="18" charset="0"/>
                            </a:rPr>
                            <m:t>𝑇</m:t>
                          </m:r>
                        </m:sup>
                        <m:e>
                          <m:nary>
                            <m:naryPr>
                              <m:chr m:val="∑"/>
                              <m:limLoc m:val="undOvr"/>
                              <m:ctrlPr>
                                <a:rPr lang="en-CN" sz="2400" i="1">
                                  <a:latin typeface="Cambria Math" panose="02040503050406030204" pitchFamily="18" charset="0"/>
                                </a:rPr>
                              </m:ctrlPr>
                            </m:naryPr>
                            <m:sub>
                              <m:r>
                                <a:rPr lang="en-CN" sz="2400" i="1">
                                  <a:latin typeface="Cambria Math" panose="02040503050406030204" pitchFamily="18" charset="0"/>
                                </a:rPr>
                                <m:t>𝑘</m:t>
                              </m:r>
                              <m:r>
                                <a:rPr lang="en-CN" sz="2400" i="0">
                                  <a:latin typeface="Cambria Math" panose="02040503050406030204" pitchFamily="18" charset="0"/>
                                </a:rPr>
                                <m:t>=1</m:t>
                              </m:r>
                            </m:sub>
                            <m:sup>
                              <m:r>
                                <a:rPr lang="en-CN" sz="2400" i="1">
                                  <a:latin typeface="Cambria Math" panose="02040503050406030204" pitchFamily="18" charset="0"/>
                                </a:rPr>
                                <m:t>𝑡</m:t>
                              </m:r>
                            </m:sup>
                            <m:e>
                              <m:f>
                                <m:fPr>
                                  <m:ctrlPr>
                                    <a:rPr lang="en-CN" sz="2400" i="1">
                                      <a:solidFill>
                                        <a:srgbClr val="836967"/>
                                      </a:solidFill>
                                      <a:latin typeface="Cambria Math" panose="02040503050406030204" pitchFamily="18" charset="0"/>
                                    </a:rPr>
                                  </m:ctrlPr>
                                </m:fPr>
                                <m:num>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𝐸</m:t>
                                      </m:r>
                                    </m:e>
                                    <m:sub>
                                      <m:r>
                                        <a:rPr lang="en-CN" sz="2400" i="1">
                                          <a:latin typeface="Cambria Math" panose="02040503050406030204" pitchFamily="18" charset="0"/>
                                        </a:rPr>
                                        <m:t>𝑡</m:t>
                                      </m:r>
                                    </m:sub>
                                  </m:sSub>
                                </m:num>
                                <m:den>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acc>
                                        <m:accPr>
                                          <m:chr m:val="̂"/>
                                          <m:ctrlPr>
                                            <a:rPr lang="en-CN" sz="2400" i="1">
                                              <a:solidFill>
                                                <a:srgbClr val="836967"/>
                                              </a:solidFill>
                                              <a:latin typeface="Cambria Math" panose="02040503050406030204" pitchFamily="18" charset="0"/>
                                            </a:rPr>
                                          </m:ctrlPr>
                                        </m:accPr>
                                        <m:e>
                                          <m:r>
                                            <a:rPr lang="en-CN" sz="2400" i="1">
                                              <a:latin typeface="Cambria Math" panose="02040503050406030204" pitchFamily="18" charset="0"/>
                                            </a:rPr>
                                            <m:t>𝑦</m:t>
                                          </m:r>
                                        </m:e>
                                      </m:acc>
                                    </m:e>
                                    <m:sub>
                                      <m:r>
                                        <a:rPr lang="en-CN" sz="2400" i="1">
                                          <a:latin typeface="Cambria Math" panose="02040503050406030204" pitchFamily="18" charset="0"/>
                                        </a:rPr>
                                        <m:t>𝑡</m:t>
                                      </m:r>
                                    </m:sub>
                                  </m:sSub>
                                </m:den>
                              </m:f>
                              <m:f>
                                <m:fPr>
                                  <m:ctrlPr>
                                    <a:rPr lang="en-CN" sz="2400" i="1">
                                      <a:solidFill>
                                        <a:srgbClr val="836967"/>
                                      </a:solidFill>
                                      <a:latin typeface="Cambria Math" panose="02040503050406030204" pitchFamily="18" charset="0"/>
                                    </a:rPr>
                                  </m:ctrlPr>
                                </m:fPr>
                                <m:num>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acc>
                                        <m:accPr>
                                          <m:chr m:val="̂"/>
                                          <m:ctrlPr>
                                            <a:rPr lang="en-CN" sz="2400" i="1">
                                              <a:solidFill>
                                                <a:srgbClr val="836967"/>
                                              </a:solidFill>
                                              <a:latin typeface="Cambria Math" panose="02040503050406030204" pitchFamily="18" charset="0"/>
                                            </a:rPr>
                                          </m:ctrlPr>
                                        </m:accPr>
                                        <m:e>
                                          <m:r>
                                            <a:rPr lang="en-CN" sz="2400" i="1">
                                              <a:latin typeface="Cambria Math" panose="02040503050406030204" pitchFamily="18" charset="0"/>
                                            </a:rPr>
                                            <m:t>𝑦</m:t>
                                          </m:r>
                                        </m:e>
                                      </m:acc>
                                    </m:e>
                                    <m:sub>
                                      <m:r>
                                        <a:rPr lang="en-CN" sz="2400" i="1">
                                          <a:latin typeface="Cambria Math" panose="02040503050406030204" pitchFamily="18" charset="0"/>
                                        </a:rPr>
                                        <m:t>𝑡</m:t>
                                      </m:r>
                                    </m:sub>
                                  </m:sSub>
                                </m:num>
                                <m:den>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𝜃</m:t>
                                      </m:r>
                                    </m:sub>
                                  </m:sSub>
                                </m:den>
                              </m:f>
                              <m:d>
                                <m:dPr>
                                  <m:ctrlPr>
                                    <a:rPr lang="en-CN" sz="2400" i="1">
                                      <a:latin typeface="Cambria Math" panose="02040503050406030204" pitchFamily="18" charset="0"/>
                                    </a:rPr>
                                  </m:ctrlPr>
                                </m:dPr>
                                <m:e>
                                  <m:nary>
                                    <m:naryPr>
                                      <m:chr m:val="∏"/>
                                      <m:limLoc m:val="undOvr"/>
                                      <m:ctrlPr>
                                        <a:rPr lang="en-CN" sz="2400" i="1">
                                          <a:latin typeface="Cambria Math" panose="02040503050406030204" pitchFamily="18" charset="0"/>
                                        </a:rPr>
                                      </m:ctrlPr>
                                    </m:naryPr>
                                    <m:sub>
                                      <m:r>
                                        <a:rPr lang="en-CN" sz="2400" i="1">
                                          <a:latin typeface="Cambria Math" panose="02040503050406030204" pitchFamily="18" charset="0"/>
                                        </a:rPr>
                                        <m:t>𝑗</m:t>
                                      </m:r>
                                      <m:r>
                                        <a:rPr lang="en-CN" sz="2400" i="0">
                                          <a:latin typeface="Cambria Math" panose="02040503050406030204" pitchFamily="18" charset="0"/>
                                        </a:rPr>
                                        <m:t>=</m:t>
                                      </m:r>
                                      <m:r>
                                        <a:rPr lang="en-CN" sz="2400" i="1">
                                          <a:latin typeface="Cambria Math" panose="02040503050406030204" pitchFamily="18" charset="0"/>
                                        </a:rPr>
                                        <m:t>𝑘</m:t>
                                      </m:r>
                                      <m:r>
                                        <a:rPr lang="en-CN" sz="2400" i="0">
                                          <a:latin typeface="Cambria Math" panose="02040503050406030204" pitchFamily="18" charset="0"/>
                                        </a:rPr>
                                        <m:t>+1</m:t>
                                      </m:r>
                                    </m:sub>
                                    <m:sup>
                                      <m:r>
                                        <a:rPr lang="en-CN" sz="2400" i="1">
                                          <a:latin typeface="Cambria Math" panose="02040503050406030204" pitchFamily="18" charset="0"/>
                                        </a:rPr>
                                        <m:t>𝑡</m:t>
                                      </m:r>
                                    </m:sup>
                                    <m:e>
                                      <m:r>
                                        <a:rPr lang="en-CN" sz="2400" i="1">
                                          <a:latin typeface="Cambria Math" panose="02040503050406030204" pitchFamily="18" charset="0"/>
                                        </a:rPr>
                                        <m:t>𝑑𝑖𝑎𝑔</m:t>
                                      </m:r>
                                      <m:d>
                                        <m:dPr>
                                          <m:begChr m:val="["/>
                                          <m:endChr m:val="]"/>
                                          <m:ctrlPr>
                                            <a:rPr lang="en-CN" sz="2400" i="1">
                                              <a:solidFill>
                                                <a:srgbClr val="836967"/>
                                              </a:solidFill>
                                              <a:latin typeface="Cambria Math" panose="02040503050406030204" pitchFamily="18" charset="0"/>
                                            </a:rPr>
                                          </m:ctrlPr>
                                        </m:dPr>
                                        <m:e>
                                          <m:sSubSup>
                                            <m:sSubSupPr>
                                              <m:ctrlPr>
                                                <a:rPr lang="en-CN" sz="2400" i="1">
                                                  <a:solidFill>
                                                    <a:srgbClr val="836967"/>
                                                  </a:solidFill>
                                                  <a:latin typeface="Cambria Math" panose="02040503050406030204" pitchFamily="18" charset="0"/>
                                                </a:rPr>
                                              </m:ctrlPr>
                                            </m:sSubSupPr>
                                            <m:e>
                                              <m:r>
                                                <a:rPr lang="en-CN" sz="2400" i="1">
                                                  <a:latin typeface="Cambria Math" panose="02040503050406030204" pitchFamily="18" charset="0"/>
                                                </a:rPr>
                                                <m:t>𝑔</m:t>
                                              </m:r>
                                            </m:e>
                                            <m:sub>
                                              <m:r>
                                                <a:rPr lang="en-CN" sz="2400" i="1">
                                                  <a:latin typeface="Cambria Math" panose="02040503050406030204" pitchFamily="18" charset="0"/>
                                                </a:rPr>
                                                <m:t>𝜃</m:t>
                                              </m:r>
                                            </m:sub>
                                            <m:sup>
                                              <m:r>
                                                <a:rPr lang="en-CN" sz="2400" i="0">
                                                  <a:latin typeface="Cambria Math" panose="02040503050406030204" pitchFamily="18" charset="0"/>
                                                </a:rPr>
                                                <m:t>′</m:t>
                                              </m:r>
                                            </m:sup>
                                          </m:sSubSup>
                                          <m:d>
                                            <m:dPr>
                                              <m:ctrlPr>
                                                <a:rPr lang="en-CN" sz="2400" i="1">
                                                  <a:solidFill>
                                                    <a:srgbClr val="836967"/>
                                                  </a:solidFill>
                                                  <a:latin typeface="Cambria Math" panose="02040503050406030204" pitchFamily="18" charset="0"/>
                                                </a:rPr>
                                              </m:ctrlPr>
                                            </m:dPr>
                                            <m:e>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𝑥</m:t>
                                                  </m:r>
                                                </m:e>
                                                <m:sub>
                                                  <m:r>
                                                    <a:rPr lang="en-CN" sz="2400" i="1">
                                                      <a:latin typeface="Cambria Math" panose="02040503050406030204" pitchFamily="18" charset="0"/>
                                                    </a:rPr>
                                                    <m:t>𝑗</m:t>
                                                  </m:r>
                                                </m:sub>
                                              </m:sSub>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𝑗</m:t>
                                                  </m:r>
                                                  <m:r>
                                                    <a:rPr lang="en-CN" sz="2400" i="0">
                                                      <a:latin typeface="Cambria Math" panose="02040503050406030204" pitchFamily="18" charset="0"/>
                                                    </a:rPr>
                                                    <m:t>−1</m:t>
                                                  </m:r>
                                                </m:sub>
                                              </m:sSub>
                                            </m:e>
                                          </m:d>
                                        </m:e>
                                      </m:d>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hh</m:t>
                                          </m:r>
                                        </m:sub>
                                      </m:sSub>
                                    </m:e>
                                  </m:nary>
                                </m:e>
                              </m:d>
                              <m:f>
                                <m:fPr>
                                  <m:ctrlPr>
                                    <a:rPr lang="en-CN" sz="2400" i="1">
                                      <a:solidFill>
                                        <a:srgbClr val="836967"/>
                                      </a:solidFill>
                                      <a:latin typeface="Cambria Math" panose="02040503050406030204" pitchFamily="18" charset="0"/>
                                    </a:rPr>
                                  </m:ctrlPr>
                                </m:fPr>
                                <m:num>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h</m:t>
                                      </m:r>
                                    </m:e>
                                    <m:sub>
                                      <m:r>
                                        <a:rPr lang="en-CN" sz="2400" i="1">
                                          <a:latin typeface="Cambria Math" panose="02040503050406030204" pitchFamily="18" charset="0"/>
                                        </a:rPr>
                                        <m:t>𝑘</m:t>
                                      </m:r>
                                    </m:sub>
                                  </m:sSub>
                                </m:num>
                                <m:den>
                                  <m:r>
                                    <a:rPr lang="en-CN" sz="2400" i="0">
                                      <a:latin typeface="Cambria Math" panose="02040503050406030204" pitchFamily="18" charset="0"/>
                                    </a:rPr>
                                    <m:t>𝜕</m:t>
                                  </m:r>
                                  <m:sSub>
                                    <m:sSubPr>
                                      <m:ctrlPr>
                                        <a:rPr lang="en-CN" sz="2400" i="1">
                                          <a:solidFill>
                                            <a:srgbClr val="836967"/>
                                          </a:solidFill>
                                          <a:latin typeface="Cambria Math" panose="02040503050406030204" pitchFamily="18" charset="0"/>
                                        </a:rPr>
                                      </m:ctrlPr>
                                    </m:sSubPr>
                                    <m:e>
                                      <m:r>
                                        <a:rPr lang="en-CN" sz="2400" i="1">
                                          <a:latin typeface="Cambria Math" panose="02040503050406030204" pitchFamily="18" charset="0"/>
                                        </a:rPr>
                                        <m:t>𝑊</m:t>
                                      </m:r>
                                    </m:e>
                                    <m:sub>
                                      <m:r>
                                        <a:rPr lang="en-CN" sz="2400" i="1">
                                          <a:latin typeface="Cambria Math" panose="02040503050406030204" pitchFamily="18" charset="0"/>
                                        </a:rPr>
                                        <m:t>𝜃</m:t>
                                      </m:r>
                                    </m:sub>
                                  </m:sSub>
                                </m:den>
                              </m:f>
                            </m:e>
                          </m:nary>
                        </m:e>
                      </m:nary>
                    </m:oMath>
                  </m:oMathPara>
                </a14:m>
                <a:endParaRPr lang="en-CN" sz="2400" dirty="0"/>
              </a:p>
            </p:txBody>
          </p:sp>
        </mc:Choice>
        <mc:Fallback xmlns="">
          <p:sp>
            <p:nvSpPr>
              <p:cNvPr id="5" name="TextBox 4">
                <a:extLst>
                  <a:ext uri="{FF2B5EF4-FFF2-40B4-BE49-F238E27FC236}">
                    <a16:creationId xmlns:a16="http://schemas.microsoft.com/office/drawing/2014/main" id="{A4DD6D49-2062-3D8E-4AD9-6C2811E4D931}"/>
                  </a:ext>
                </a:extLst>
              </p:cNvPr>
              <p:cNvSpPr txBox="1">
                <a:spLocks noRot="1" noChangeAspect="1" noMove="1" noResize="1" noEditPoints="1" noAdjustHandles="1" noChangeArrowheads="1" noChangeShapeType="1" noTextEdit="1"/>
              </p:cNvSpPr>
              <p:nvPr/>
            </p:nvSpPr>
            <p:spPr>
              <a:xfrm>
                <a:off x="1669774" y="3230827"/>
                <a:ext cx="9607826" cy="1281376"/>
              </a:xfrm>
              <a:prstGeom prst="rect">
                <a:avLst/>
              </a:prstGeom>
              <a:blipFill>
                <a:blip r:embed="rId5"/>
                <a:stretch>
                  <a:fillRect t="-85294" b="-132353"/>
                </a:stretch>
              </a:blipFill>
            </p:spPr>
            <p:txBody>
              <a:bodyPr/>
              <a:lstStyle/>
              <a:p>
                <a:r>
                  <a:rPr lang="en-CN">
                    <a:noFill/>
                  </a:rPr>
                  <a:t> </a:t>
                </a:r>
              </a:p>
            </p:txBody>
          </p:sp>
        </mc:Fallback>
      </mc:AlternateContent>
      <p:sp>
        <p:nvSpPr>
          <p:cNvPr id="7" name="TextBox 6">
            <a:extLst>
              <a:ext uri="{FF2B5EF4-FFF2-40B4-BE49-F238E27FC236}">
                <a16:creationId xmlns:a16="http://schemas.microsoft.com/office/drawing/2014/main" id="{D25373A0-9F9E-42CB-BF28-C690267AA693}"/>
              </a:ext>
            </a:extLst>
          </p:cNvPr>
          <p:cNvSpPr txBox="1"/>
          <p:nvPr/>
        </p:nvSpPr>
        <p:spPr>
          <a:xfrm>
            <a:off x="722181" y="4965948"/>
            <a:ext cx="6324167" cy="954107"/>
          </a:xfrm>
          <a:prstGeom prst="rect">
            <a:avLst/>
          </a:prstGeom>
          <a:noFill/>
        </p:spPr>
        <p:txBody>
          <a:bodyPr wrap="none" rtlCol="0">
            <a:spAutoFit/>
          </a:bodyPr>
          <a:lstStyle/>
          <a:p>
            <a:r>
              <a:rPr lang="en-US" sz="2800" dirty="0"/>
              <a:t>RNN</a:t>
            </a:r>
            <a:r>
              <a:rPr lang="zh-CN" altLang="en-US" sz="2800" dirty="0"/>
              <a:t>通过上式实现沿时间的反向传播。</a:t>
            </a:r>
            <a:endParaRPr lang="en-CN" sz="2800" dirty="0"/>
          </a:p>
          <a:p>
            <a:pPr algn="l"/>
            <a:endParaRPr lang="en-CN" sz="2800" dirty="0">
              <a:latin typeface="+mn-ea"/>
            </a:endParaRPr>
          </a:p>
        </p:txBody>
      </p:sp>
      <p:sp>
        <p:nvSpPr>
          <p:cNvPr id="3" name="灯片编号占位符 2">
            <a:extLst>
              <a:ext uri="{FF2B5EF4-FFF2-40B4-BE49-F238E27FC236}">
                <a16:creationId xmlns:a16="http://schemas.microsoft.com/office/drawing/2014/main" id="{224417C9-9476-4218-9C2B-2DA793420778}"/>
              </a:ext>
            </a:extLst>
          </p:cNvPr>
          <p:cNvSpPr>
            <a:spLocks noGrp="1"/>
          </p:cNvSpPr>
          <p:nvPr>
            <p:ph type="sldNum" sz="quarter" idx="14"/>
          </p:nvPr>
        </p:nvSpPr>
        <p:spPr/>
        <p:txBody>
          <a:bodyPr/>
          <a:lstStyle/>
          <a:p>
            <a:fld id="{AF69888C-E133-43D9-A638-B5C95925B91C}" type="slidenum">
              <a:rPr lang="zh-CN" altLang="en-US" smtClean="0"/>
              <a:t>26</a:t>
            </a:fld>
            <a:endParaRPr lang="zh-CN" altLang="en-US" dirty="0"/>
          </a:p>
        </p:txBody>
      </p:sp>
    </p:spTree>
    <p:extLst>
      <p:ext uri="{BB962C8B-B14F-4D97-AF65-F5344CB8AC3E}">
        <p14:creationId xmlns:p14="http://schemas.microsoft.com/office/powerpoint/2010/main" val="10834249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经典循环神经网络结构</a:t>
            </a:r>
          </a:p>
        </p:txBody>
      </p:sp>
      <p:sp>
        <p:nvSpPr>
          <p:cNvPr id="5" name="Rectangle 3">
            <a:extLst>
              <a:ext uri="{FF2B5EF4-FFF2-40B4-BE49-F238E27FC236}">
                <a16:creationId xmlns:a16="http://schemas.microsoft.com/office/drawing/2014/main" id="{C07BB4D0-C2BE-7A4B-A0CA-077B697F5D21}"/>
              </a:ext>
            </a:extLst>
          </p:cNvPr>
          <p:cNvSpPr>
            <a:spLocks noChangeArrowheads="1"/>
          </p:cNvSpPr>
          <p:nvPr/>
        </p:nvSpPr>
        <p:spPr bwMode="auto">
          <a:xfrm>
            <a:off x="0" y="2616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N"/>
          </a:p>
        </p:txBody>
      </p:sp>
      <p:sp>
        <p:nvSpPr>
          <p:cNvPr id="3" name="灯片编号占位符 2">
            <a:extLst>
              <a:ext uri="{FF2B5EF4-FFF2-40B4-BE49-F238E27FC236}">
                <a16:creationId xmlns:a16="http://schemas.microsoft.com/office/drawing/2014/main" id="{478699D8-402C-4D22-B99F-FFCFCBE965E9}"/>
              </a:ext>
            </a:extLst>
          </p:cNvPr>
          <p:cNvSpPr>
            <a:spLocks noGrp="1"/>
          </p:cNvSpPr>
          <p:nvPr>
            <p:ph type="sldNum" sz="quarter" idx="14"/>
          </p:nvPr>
        </p:nvSpPr>
        <p:spPr/>
        <p:txBody>
          <a:bodyPr/>
          <a:lstStyle/>
          <a:p>
            <a:fld id="{AF69888C-E133-43D9-A638-B5C95925B91C}" type="slidenum">
              <a:rPr lang="zh-CN" altLang="en-US" smtClean="0"/>
              <a:t>27</a:t>
            </a:fld>
            <a:endParaRPr lang="zh-CN" altLang="en-US" dirty="0"/>
          </a:p>
        </p:txBody>
      </p:sp>
      <p:sp>
        <p:nvSpPr>
          <p:cNvPr id="12" name="TextBox 11">
            <a:extLst>
              <a:ext uri="{FF2B5EF4-FFF2-40B4-BE49-F238E27FC236}">
                <a16:creationId xmlns:a16="http://schemas.microsoft.com/office/drawing/2014/main" id="{DF5AAEF5-6A81-6FF7-D8BB-78D58A22CD6B}"/>
              </a:ext>
            </a:extLst>
          </p:cNvPr>
          <p:cNvSpPr txBox="1"/>
          <p:nvPr/>
        </p:nvSpPr>
        <p:spPr>
          <a:xfrm>
            <a:off x="2194385" y="1472467"/>
            <a:ext cx="9057980" cy="3255186"/>
          </a:xfrm>
          <a:prstGeom prst="rect">
            <a:avLst/>
          </a:prstGeom>
          <a:noFill/>
        </p:spPr>
        <p:txBody>
          <a:bodyPr wrap="square" rtlCol="0">
            <a:spAutoFit/>
          </a:bodyPr>
          <a:lstStyle/>
          <a:p>
            <a:pPr lvl="1">
              <a:lnSpc>
                <a:spcPct val="150000"/>
              </a:lnSpc>
            </a:pPr>
            <a:r>
              <a:rPr lang="en-US" sz="2800" b="1" i="0" dirty="0">
                <a:effectLst/>
                <a:latin typeface="Söhne"/>
              </a:rPr>
              <a:t>RNN</a:t>
            </a:r>
            <a:r>
              <a:rPr lang="zh-CN" altLang="en-US" sz="2800" b="1" i="0" dirty="0">
                <a:effectLst/>
                <a:latin typeface="Söhne"/>
              </a:rPr>
              <a:t>中的随时间反向传播是用来进行什么任务的？</a:t>
            </a:r>
            <a:endParaRPr lang="en-US" altLang="zh-CN" sz="2800" b="1" i="0" dirty="0">
              <a:effectLst/>
              <a:latin typeface="Söhne"/>
            </a:endParaRPr>
          </a:p>
          <a:p>
            <a:pPr lvl="1">
              <a:lnSpc>
                <a:spcPct val="150000"/>
              </a:lnSpc>
            </a:pPr>
            <a:r>
              <a:rPr lang="zh-CN" altLang="en-US" sz="2800" b="0" i="0" dirty="0">
                <a:effectLst/>
                <a:latin typeface="Söhne"/>
              </a:rPr>
              <a:t> </a:t>
            </a:r>
            <a:r>
              <a:rPr lang="en-US" sz="2800" b="0" i="0" dirty="0">
                <a:effectLst/>
                <a:latin typeface="Söhne"/>
              </a:rPr>
              <a:t>a. </a:t>
            </a:r>
            <a:r>
              <a:rPr lang="zh-CN" altLang="en-US" sz="2800" b="0" i="0" dirty="0">
                <a:effectLst/>
                <a:latin typeface="Söhne"/>
              </a:rPr>
              <a:t>前向传播 </a:t>
            </a:r>
            <a:endParaRPr lang="en-US" altLang="zh-CN" sz="2800" b="0" i="0" dirty="0">
              <a:effectLst/>
              <a:latin typeface="Söhne"/>
            </a:endParaRPr>
          </a:p>
          <a:p>
            <a:pPr lvl="1">
              <a:lnSpc>
                <a:spcPct val="150000"/>
              </a:lnSpc>
            </a:pPr>
            <a:r>
              <a:rPr lang="en-US" sz="2800" b="0" i="0" dirty="0">
                <a:effectLst/>
                <a:latin typeface="Söhne"/>
              </a:rPr>
              <a:t>b. </a:t>
            </a:r>
            <a:r>
              <a:rPr lang="zh-CN" altLang="en-US" sz="2800" b="0" i="0" dirty="0">
                <a:effectLst/>
                <a:latin typeface="Söhne"/>
              </a:rPr>
              <a:t>梯度检验 </a:t>
            </a:r>
            <a:endParaRPr lang="en-US" altLang="zh-CN" sz="2800" b="0" i="0" dirty="0">
              <a:effectLst/>
              <a:latin typeface="Söhne"/>
            </a:endParaRPr>
          </a:p>
          <a:p>
            <a:pPr lvl="1">
              <a:lnSpc>
                <a:spcPct val="150000"/>
              </a:lnSpc>
            </a:pPr>
            <a:r>
              <a:rPr lang="en-US" sz="2800" b="0" i="0" dirty="0">
                <a:effectLst/>
                <a:latin typeface="Söhne"/>
              </a:rPr>
              <a:t>c. </a:t>
            </a:r>
            <a:r>
              <a:rPr lang="zh-CN" altLang="en-US" sz="2800" b="0" i="0" dirty="0">
                <a:effectLst/>
                <a:latin typeface="Söhne"/>
              </a:rPr>
              <a:t>模型初始化 </a:t>
            </a:r>
            <a:endParaRPr lang="en-US" altLang="zh-CN" sz="2800" b="0" i="0" dirty="0">
              <a:effectLst/>
              <a:latin typeface="Söhne"/>
            </a:endParaRPr>
          </a:p>
          <a:p>
            <a:pPr lvl="1">
              <a:lnSpc>
                <a:spcPct val="150000"/>
              </a:lnSpc>
            </a:pPr>
            <a:r>
              <a:rPr lang="en-US" sz="2800" b="0" i="0" dirty="0">
                <a:effectLst/>
                <a:latin typeface="Söhne"/>
              </a:rPr>
              <a:t>d. </a:t>
            </a:r>
            <a:r>
              <a:rPr lang="zh-CN" altLang="en-US" sz="2800" b="0" i="0" dirty="0">
                <a:effectLst/>
                <a:latin typeface="Söhne"/>
              </a:rPr>
              <a:t>参数更新</a:t>
            </a:r>
            <a:endParaRPr lang="en-CN" sz="2800" dirty="0">
              <a:latin typeface="+mn-ea"/>
            </a:endParaRPr>
          </a:p>
        </p:txBody>
      </p:sp>
      <p:sp>
        <p:nvSpPr>
          <p:cNvPr id="17" name="Text Box 314">
            <a:extLst>
              <a:ext uri="{FF2B5EF4-FFF2-40B4-BE49-F238E27FC236}">
                <a16:creationId xmlns:a16="http://schemas.microsoft.com/office/drawing/2014/main" id="{A3215E09-7C67-DA9C-9932-38F13ACABDA6}"/>
              </a:ext>
            </a:extLst>
          </p:cNvPr>
          <p:cNvSpPr txBox="1">
            <a:spLocks noChangeArrowheads="1"/>
          </p:cNvSpPr>
          <p:nvPr/>
        </p:nvSpPr>
        <p:spPr bwMode="auto">
          <a:xfrm>
            <a:off x="1667217" y="4024610"/>
            <a:ext cx="70961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spcBef>
                <a:spcPct val="50000"/>
              </a:spcBef>
            </a:pPr>
            <a:r>
              <a:rPr lang="en-US" altLang="zh-CN" sz="5400" dirty="0">
                <a:solidFill>
                  <a:srgbClr val="FF3300"/>
                </a:solidFill>
                <a:sym typeface="Wingdings" panose="05000000000000000000" pitchFamily="2" charset="2"/>
              </a:rPr>
              <a:t></a:t>
            </a:r>
            <a:endParaRPr lang="en-US" altLang="zh-CN" sz="5400" dirty="0">
              <a:solidFill>
                <a:srgbClr val="FF3300"/>
              </a:solidFill>
            </a:endParaRPr>
          </a:p>
        </p:txBody>
      </p:sp>
      <p:sp>
        <p:nvSpPr>
          <p:cNvPr id="18" name="TextBox 17">
            <a:extLst>
              <a:ext uri="{FF2B5EF4-FFF2-40B4-BE49-F238E27FC236}">
                <a16:creationId xmlns:a16="http://schemas.microsoft.com/office/drawing/2014/main" id="{0E9E5744-04D6-3ACA-1D40-703A622DD334}"/>
              </a:ext>
            </a:extLst>
          </p:cNvPr>
          <p:cNvSpPr txBox="1"/>
          <p:nvPr/>
        </p:nvSpPr>
        <p:spPr>
          <a:xfrm>
            <a:off x="939635" y="1484016"/>
            <a:ext cx="2164778" cy="661720"/>
          </a:xfrm>
          <a:prstGeom prst="rect">
            <a:avLst/>
          </a:prstGeom>
          <a:noFill/>
        </p:spPr>
        <p:txBody>
          <a:bodyPr wrap="square" rtlCol="0">
            <a:spAutoFit/>
          </a:bodyPr>
          <a:lstStyle/>
          <a:p>
            <a:pPr lvl="1">
              <a:lnSpc>
                <a:spcPct val="150000"/>
              </a:lnSpc>
            </a:pPr>
            <a:r>
              <a:rPr lang="zh-CN" altLang="en-CN" sz="2800" dirty="0">
                <a:solidFill>
                  <a:schemeClr val="accent1"/>
                </a:solidFill>
              </a:rPr>
              <a:t>测验</a:t>
            </a:r>
            <a:r>
              <a:rPr lang="zh-CN" altLang="en-US" sz="2800" dirty="0">
                <a:solidFill>
                  <a:schemeClr val="accent1"/>
                </a:solidFill>
              </a:rPr>
              <a:t>：</a:t>
            </a:r>
            <a:endParaRPr lang="en-CN" sz="2800" dirty="0">
              <a:solidFill>
                <a:schemeClr val="accent1"/>
              </a:solidFill>
              <a:latin typeface="+mn-ea"/>
            </a:endParaRPr>
          </a:p>
        </p:txBody>
      </p:sp>
    </p:spTree>
    <p:extLst>
      <p:ext uri="{BB962C8B-B14F-4D97-AF65-F5344CB8AC3E}">
        <p14:creationId xmlns:p14="http://schemas.microsoft.com/office/powerpoint/2010/main" val="533590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strVal val="#ppt_w*0.70"/>
                                          </p:val>
                                        </p:tav>
                                        <p:tav tm="100000">
                                          <p:val>
                                            <p:strVal val="#ppt_w"/>
                                          </p:val>
                                        </p:tav>
                                      </p:tavLst>
                                    </p:anim>
                                    <p:anim calcmode="lin" valueType="num">
                                      <p:cBhvr>
                                        <p:cTn id="8" dur="1000" fill="hold"/>
                                        <p:tgtEl>
                                          <p:spTgt spid="17"/>
                                        </p:tgtEl>
                                        <p:attrNameLst>
                                          <p:attrName>ppt_h</p:attrName>
                                        </p:attrNameLst>
                                      </p:cBhvr>
                                      <p:tavLst>
                                        <p:tav tm="0">
                                          <p:val>
                                            <p:strVal val="#ppt_h"/>
                                          </p:val>
                                        </p:tav>
                                        <p:tav tm="100000">
                                          <p:val>
                                            <p:strVal val="#ppt_h"/>
                                          </p:val>
                                        </p:tav>
                                      </p:tavLst>
                                    </p:anim>
                                    <p:animEffect transition="in" filter="fade">
                                      <p:cBhvr>
                                        <p:cTn id="9" dur="10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1"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blinds(horizontal)">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7"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a:t>
            </a:r>
            <a:r>
              <a:rPr lang="en-US" altLang="zh-CN" dirty="0"/>
              <a:t>RNN</a:t>
            </a:r>
            <a:r>
              <a:rPr lang="zh-CN" altLang="en-US" dirty="0"/>
              <a:t>中的梯度消失和梯度爆炸</a:t>
            </a:r>
          </a:p>
        </p:txBody>
      </p:sp>
      <p:sp>
        <p:nvSpPr>
          <p:cNvPr id="8" name="TextBox 7">
            <a:extLst>
              <a:ext uri="{FF2B5EF4-FFF2-40B4-BE49-F238E27FC236}">
                <a16:creationId xmlns:a16="http://schemas.microsoft.com/office/drawing/2014/main" id="{1B409173-C839-5143-A851-66349037D859}"/>
              </a:ext>
            </a:extLst>
          </p:cNvPr>
          <p:cNvSpPr txBox="1"/>
          <p:nvPr/>
        </p:nvSpPr>
        <p:spPr>
          <a:xfrm>
            <a:off x="660400" y="1130300"/>
            <a:ext cx="2492990" cy="369332"/>
          </a:xfrm>
          <a:prstGeom prst="rect">
            <a:avLst/>
          </a:prstGeom>
          <a:solidFill>
            <a:schemeClr val="accent4">
              <a:lumMod val="40000"/>
              <a:lumOff val="60000"/>
            </a:schemeClr>
          </a:solidFill>
        </p:spPr>
        <p:txBody>
          <a:bodyPr wrap="none" rtlCol="0">
            <a:spAutoFit/>
          </a:bodyPr>
          <a:lstStyle/>
          <a:p>
            <a:pPr algn="l"/>
            <a:r>
              <a:rPr lang="en-US" b="1" dirty="0" err="1">
                <a:latin typeface="FangSong" panose="02010609060101010101" pitchFamily="49" charset="-122"/>
                <a:ea typeface="FangSong" panose="02010609060101010101" pitchFamily="49" charset="-122"/>
              </a:rPr>
              <a:t>时间的短期依赖</a:t>
            </a:r>
            <a:r>
              <a:rPr lang="zh-CN" altLang="en-US" b="1" dirty="0">
                <a:latin typeface="FangSong" panose="02010609060101010101" pitchFamily="49" charset="-122"/>
                <a:ea typeface="FangSong" panose="02010609060101010101" pitchFamily="49" charset="-122"/>
              </a:rPr>
              <a:t>问题：</a:t>
            </a:r>
            <a:endParaRPr lang="en-CN" b="1" dirty="0">
              <a:latin typeface="FangSong" panose="02010609060101010101" pitchFamily="49" charset="-122"/>
              <a:ea typeface="FangSong" panose="02010609060101010101" pitchFamily="49" charset="-122"/>
            </a:endParaRPr>
          </a:p>
        </p:txBody>
      </p:sp>
      <p:sp>
        <p:nvSpPr>
          <p:cNvPr id="9" name="TextBox 8">
            <a:extLst>
              <a:ext uri="{FF2B5EF4-FFF2-40B4-BE49-F238E27FC236}">
                <a16:creationId xmlns:a16="http://schemas.microsoft.com/office/drawing/2014/main" id="{7B255D36-8D24-6F45-AFBC-CA461ECDA0D5}"/>
              </a:ext>
            </a:extLst>
          </p:cNvPr>
          <p:cNvSpPr txBox="1"/>
          <p:nvPr/>
        </p:nvSpPr>
        <p:spPr>
          <a:xfrm>
            <a:off x="660400" y="1568300"/>
            <a:ext cx="2550698" cy="369332"/>
          </a:xfrm>
          <a:prstGeom prst="rect">
            <a:avLst/>
          </a:prstGeom>
          <a:noFill/>
        </p:spPr>
        <p:txBody>
          <a:bodyPr wrap="none" rtlCol="0">
            <a:spAutoFit/>
          </a:bodyPr>
          <a:lstStyle/>
          <a:p>
            <a:pPr marL="285750" indent="-285750" algn="l">
              <a:buFont typeface="Wingdings" pitchFamily="2" charset="2"/>
              <a:buChar char="q"/>
            </a:pPr>
            <a:r>
              <a:rPr lang="en-CN" dirty="0">
                <a:latin typeface="+mn-ea"/>
              </a:rPr>
              <a:t>预测短时间序列信息</a:t>
            </a:r>
          </a:p>
        </p:txBody>
      </p:sp>
      <p:sp>
        <p:nvSpPr>
          <p:cNvPr id="10" name="TextBox 9">
            <a:extLst>
              <a:ext uri="{FF2B5EF4-FFF2-40B4-BE49-F238E27FC236}">
                <a16:creationId xmlns:a16="http://schemas.microsoft.com/office/drawing/2014/main" id="{8560C42F-A8CE-2B42-B64B-8A5AE56DAEE3}"/>
              </a:ext>
            </a:extLst>
          </p:cNvPr>
          <p:cNvSpPr txBox="1"/>
          <p:nvPr/>
        </p:nvSpPr>
        <p:spPr>
          <a:xfrm>
            <a:off x="660400" y="2006300"/>
            <a:ext cx="3536546" cy="369332"/>
          </a:xfrm>
          <a:prstGeom prst="rect">
            <a:avLst/>
          </a:prstGeom>
          <a:noFill/>
        </p:spPr>
        <p:txBody>
          <a:bodyPr wrap="none" rtlCol="0">
            <a:spAutoFit/>
          </a:bodyPr>
          <a:lstStyle/>
          <a:p>
            <a:pPr algn="l"/>
            <a:r>
              <a:rPr lang="en-CN" dirty="0">
                <a:latin typeface="+mn-ea"/>
              </a:rPr>
              <a:t>举例</a:t>
            </a:r>
            <a:r>
              <a:rPr lang="zh-CN" altLang="en-US" dirty="0">
                <a:latin typeface="+mn-ea"/>
              </a:rPr>
              <a:t>：从语境中预测下一个词汇</a:t>
            </a:r>
            <a:endParaRPr lang="en-CN" dirty="0">
              <a:latin typeface="+mn-ea"/>
            </a:endParaRP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7B8DE8BF-EC53-5549-8213-D93109C2677F}"/>
                  </a:ext>
                </a:extLst>
              </p:cNvPr>
              <p:cNvSpPr txBox="1"/>
              <p:nvPr/>
            </p:nvSpPr>
            <p:spPr>
              <a:xfrm>
                <a:off x="1608881" y="2444300"/>
                <a:ext cx="3414909" cy="369332"/>
              </a:xfrm>
              <a:prstGeom prst="rect">
                <a:avLst/>
              </a:prstGeom>
              <a:noFill/>
            </p:spPr>
            <p:txBody>
              <a:bodyPr wrap="none" rtlCol="0">
                <a:spAutoFit/>
              </a:bodyPr>
              <a:lstStyle/>
              <a:p>
                <a:pPr algn="l"/>
                <a:r>
                  <a:rPr lang="zh-CN" altLang="en-US" i="1" dirty="0">
                    <a:latin typeface="+mn-ea"/>
                  </a:rPr>
                  <a:t>“有朵云彩在 ？”</a:t>
                </a:r>
                <a14:m>
                  <m:oMath xmlns:m="http://schemas.openxmlformats.org/officeDocument/2006/math">
                    <m:r>
                      <a:rPr lang="zh-CN" altLang="en-US" i="1" smtClean="0">
                        <a:latin typeface="Cambria Math" panose="02040503050406030204" pitchFamily="18" charset="0"/>
                      </a:rPr>
                      <m:t>→</m:t>
                    </m:r>
                  </m:oMath>
                </a14:m>
                <a:r>
                  <a:rPr lang="zh-CN" altLang="en-US" i="1" dirty="0">
                    <a:latin typeface="+mn-ea"/>
                  </a:rPr>
                  <a:t> “天空”</a:t>
                </a:r>
                <a:endParaRPr lang="en-CN" i="1" dirty="0">
                  <a:latin typeface="+mn-ea"/>
                </a:endParaRPr>
              </a:p>
            </p:txBody>
          </p:sp>
        </mc:Choice>
        <mc:Fallback xmlns="">
          <p:sp>
            <p:nvSpPr>
              <p:cNvPr id="12" name="TextBox 11">
                <a:extLst>
                  <a:ext uri="{FF2B5EF4-FFF2-40B4-BE49-F238E27FC236}">
                    <a16:creationId xmlns:a16="http://schemas.microsoft.com/office/drawing/2014/main" id="{7B8DE8BF-EC53-5549-8213-D93109C2677F}"/>
                  </a:ext>
                </a:extLst>
              </p:cNvPr>
              <p:cNvSpPr txBox="1">
                <a:spLocks noRot="1" noChangeAspect="1" noMove="1" noResize="1" noEditPoints="1" noAdjustHandles="1" noChangeArrowheads="1" noChangeShapeType="1" noTextEdit="1"/>
              </p:cNvSpPr>
              <p:nvPr/>
            </p:nvSpPr>
            <p:spPr>
              <a:xfrm>
                <a:off x="1608881" y="2444300"/>
                <a:ext cx="3414909" cy="369332"/>
              </a:xfrm>
              <a:prstGeom prst="rect">
                <a:avLst/>
              </a:prstGeom>
              <a:blipFill>
                <a:blip r:embed="rId3"/>
                <a:stretch>
                  <a:fillRect l="-1481" t="-6667" b="-23333"/>
                </a:stretch>
              </a:blipFill>
            </p:spPr>
            <p:txBody>
              <a:bodyPr/>
              <a:lstStyle/>
              <a:p>
                <a:r>
                  <a:rPr lang="en-CN">
                    <a:noFill/>
                  </a:rPr>
                  <a:t> </a:t>
                </a:r>
              </a:p>
            </p:txBody>
          </p:sp>
        </mc:Fallback>
      </mc:AlternateContent>
      <p:sp>
        <p:nvSpPr>
          <p:cNvPr id="14" name="TextBox 13">
            <a:extLst>
              <a:ext uri="{FF2B5EF4-FFF2-40B4-BE49-F238E27FC236}">
                <a16:creationId xmlns:a16="http://schemas.microsoft.com/office/drawing/2014/main" id="{1F6193F6-FC8B-734B-A1C4-597694DF5189}"/>
              </a:ext>
            </a:extLst>
          </p:cNvPr>
          <p:cNvSpPr txBox="1"/>
          <p:nvPr/>
        </p:nvSpPr>
        <p:spPr>
          <a:xfrm>
            <a:off x="660400" y="2828557"/>
            <a:ext cx="6647974" cy="369332"/>
          </a:xfrm>
          <a:prstGeom prst="rect">
            <a:avLst/>
          </a:prstGeom>
          <a:noFill/>
        </p:spPr>
        <p:txBody>
          <a:bodyPr wrap="none" rtlCol="0">
            <a:spAutoFit/>
          </a:bodyPr>
          <a:lstStyle/>
          <a:p>
            <a:pPr algn="l"/>
            <a:r>
              <a:rPr lang="en-CN" dirty="0">
                <a:latin typeface="+mn-ea"/>
              </a:rPr>
              <a:t>基于云彩这个词汇很容易实现准确预测</a:t>
            </a:r>
            <a:r>
              <a:rPr lang="zh-CN" altLang="en-US" dirty="0">
                <a:latin typeface="+mn-ea"/>
              </a:rPr>
              <a:t>（短期时间依赖问题）。</a:t>
            </a:r>
            <a:endParaRPr lang="en-CN" dirty="0">
              <a:latin typeface="+mn-ea"/>
            </a:endParaRPr>
          </a:p>
        </p:txBody>
      </p:sp>
      <p:pic>
        <p:nvPicPr>
          <p:cNvPr id="15" name="Picture 14">
            <a:extLst>
              <a:ext uri="{FF2B5EF4-FFF2-40B4-BE49-F238E27FC236}">
                <a16:creationId xmlns:a16="http://schemas.microsoft.com/office/drawing/2014/main" id="{45300E92-3FEF-6E48-826D-5394458F56B5}"/>
              </a:ext>
            </a:extLst>
          </p:cNvPr>
          <p:cNvPicPr>
            <a:picLocks noChangeAspect="1"/>
          </p:cNvPicPr>
          <p:nvPr/>
        </p:nvPicPr>
        <p:blipFill>
          <a:blip r:embed="rId4"/>
          <a:stretch>
            <a:fillRect/>
          </a:stretch>
        </p:blipFill>
        <p:spPr>
          <a:xfrm>
            <a:off x="7168212" y="2663683"/>
            <a:ext cx="444909" cy="470768"/>
          </a:xfrm>
          <a:prstGeom prst="rect">
            <a:avLst/>
          </a:prstGeom>
        </p:spPr>
      </p:pic>
      <p:sp>
        <p:nvSpPr>
          <p:cNvPr id="16" name="TextBox 15">
            <a:extLst>
              <a:ext uri="{FF2B5EF4-FFF2-40B4-BE49-F238E27FC236}">
                <a16:creationId xmlns:a16="http://schemas.microsoft.com/office/drawing/2014/main" id="{149B5D03-7D37-8F41-A07B-5249029C8D64}"/>
              </a:ext>
            </a:extLst>
          </p:cNvPr>
          <p:cNvSpPr txBox="1"/>
          <p:nvPr/>
        </p:nvSpPr>
        <p:spPr>
          <a:xfrm>
            <a:off x="7674922" y="2765119"/>
            <a:ext cx="2082621" cy="369332"/>
          </a:xfrm>
          <a:prstGeom prst="rect">
            <a:avLst/>
          </a:prstGeom>
          <a:noFill/>
        </p:spPr>
        <p:txBody>
          <a:bodyPr wrap="none" rtlCol="0">
            <a:spAutoFit/>
          </a:bodyPr>
          <a:lstStyle/>
          <a:p>
            <a:pPr algn="l"/>
            <a:r>
              <a:rPr lang="en-US" altLang="zh-CN" dirty="0">
                <a:latin typeface="+mn-ea"/>
              </a:rPr>
              <a:t>RNN</a:t>
            </a:r>
            <a:r>
              <a:rPr lang="zh-CN" altLang="en-US" dirty="0">
                <a:latin typeface="+mn-ea"/>
              </a:rPr>
              <a:t> </a:t>
            </a:r>
            <a:r>
              <a:rPr lang="en-US" altLang="zh-CN" dirty="0">
                <a:latin typeface="+mn-ea"/>
              </a:rPr>
              <a:t>Good</a:t>
            </a:r>
            <a:r>
              <a:rPr lang="zh-CN" altLang="en-US" dirty="0">
                <a:latin typeface="+mn-ea"/>
              </a:rPr>
              <a:t> </a:t>
            </a:r>
            <a:r>
              <a:rPr lang="en-US" altLang="zh-CN" dirty="0">
                <a:latin typeface="+mn-ea"/>
              </a:rPr>
              <a:t>so</a:t>
            </a:r>
            <a:r>
              <a:rPr lang="zh-CN" altLang="en-US" dirty="0">
                <a:latin typeface="+mn-ea"/>
              </a:rPr>
              <a:t> </a:t>
            </a:r>
            <a:r>
              <a:rPr lang="en-US" altLang="zh-CN" dirty="0">
                <a:latin typeface="+mn-ea"/>
              </a:rPr>
              <a:t>far</a:t>
            </a:r>
            <a:endParaRPr lang="en-CN" dirty="0">
              <a:latin typeface="+mn-ea"/>
            </a:endParaRPr>
          </a:p>
        </p:txBody>
      </p:sp>
      <p:sp>
        <p:nvSpPr>
          <p:cNvPr id="17" name="TextBox 16">
            <a:extLst>
              <a:ext uri="{FF2B5EF4-FFF2-40B4-BE49-F238E27FC236}">
                <a16:creationId xmlns:a16="http://schemas.microsoft.com/office/drawing/2014/main" id="{01A340D4-3145-8142-9879-CC3594862A3B}"/>
              </a:ext>
            </a:extLst>
          </p:cNvPr>
          <p:cNvSpPr txBox="1"/>
          <p:nvPr/>
        </p:nvSpPr>
        <p:spPr>
          <a:xfrm>
            <a:off x="681239" y="3635889"/>
            <a:ext cx="2509020" cy="369332"/>
          </a:xfrm>
          <a:prstGeom prst="rect">
            <a:avLst/>
          </a:prstGeom>
          <a:solidFill>
            <a:schemeClr val="accent4">
              <a:lumMod val="40000"/>
              <a:lumOff val="60000"/>
            </a:schemeClr>
          </a:solidFill>
        </p:spPr>
        <p:txBody>
          <a:bodyPr wrap="none" rtlCol="0">
            <a:spAutoFit/>
          </a:bodyPr>
          <a:lstStyle/>
          <a:p>
            <a:pPr algn="l"/>
            <a:r>
              <a:rPr lang="en-US" b="1" dirty="0" err="1">
                <a:latin typeface="FangSong" panose="02010609060101010101" pitchFamily="49" charset="-122"/>
                <a:ea typeface="FangSong" panose="02010609060101010101" pitchFamily="49" charset="-122"/>
              </a:rPr>
              <a:t>时间的长期依赖</a:t>
            </a:r>
            <a:r>
              <a:rPr lang="zh-CN" altLang="en-US" b="1" dirty="0">
                <a:latin typeface="FangSong" panose="02010609060101010101" pitchFamily="49" charset="-122"/>
                <a:ea typeface="FangSong" panose="02010609060101010101" pitchFamily="49" charset="-122"/>
              </a:rPr>
              <a:t>问题：</a:t>
            </a:r>
            <a:endParaRPr lang="en-CN" b="1" dirty="0">
              <a:latin typeface="FangSong" panose="02010609060101010101" pitchFamily="49" charset="-122"/>
              <a:ea typeface="FangSong" panose="02010609060101010101" pitchFamily="49" charset="-122"/>
            </a:endParaRPr>
          </a:p>
        </p:txBody>
      </p:sp>
      <p:sp>
        <p:nvSpPr>
          <p:cNvPr id="18" name="TextBox 17">
            <a:extLst>
              <a:ext uri="{FF2B5EF4-FFF2-40B4-BE49-F238E27FC236}">
                <a16:creationId xmlns:a16="http://schemas.microsoft.com/office/drawing/2014/main" id="{1C01B8D5-970A-5C41-B9BE-0152683D7B81}"/>
              </a:ext>
            </a:extLst>
          </p:cNvPr>
          <p:cNvSpPr txBox="1"/>
          <p:nvPr/>
        </p:nvSpPr>
        <p:spPr>
          <a:xfrm>
            <a:off x="639561" y="4073889"/>
            <a:ext cx="3095912" cy="369332"/>
          </a:xfrm>
          <a:prstGeom prst="rect">
            <a:avLst/>
          </a:prstGeom>
          <a:noFill/>
        </p:spPr>
        <p:txBody>
          <a:bodyPr wrap="none" rtlCol="0">
            <a:spAutoFit/>
          </a:bodyPr>
          <a:lstStyle/>
          <a:p>
            <a:pPr marL="285750" indent="-285750" algn="l">
              <a:buFont typeface="Wingdings" pitchFamily="2" charset="2"/>
              <a:buChar char="q"/>
            </a:pPr>
            <a:r>
              <a:rPr lang="en-CN" dirty="0">
                <a:latin typeface="+mn-ea"/>
              </a:rPr>
              <a:t>预测较长时间序列的信息</a:t>
            </a:r>
          </a:p>
        </p:txBody>
      </p:sp>
      <p:sp>
        <p:nvSpPr>
          <p:cNvPr id="19" name="TextBox 18">
            <a:extLst>
              <a:ext uri="{FF2B5EF4-FFF2-40B4-BE49-F238E27FC236}">
                <a16:creationId xmlns:a16="http://schemas.microsoft.com/office/drawing/2014/main" id="{8D924A91-75D7-EB43-89FB-FC36E6751262}"/>
              </a:ext>
            </a:extLst>
          </p:cNvPr>
          <p:cNvSpPr txBox="1"/>
          <p:nvPr/>
        </p:nvSpPr>
        <p:spPr>
          <a:xfrm>
            <a:off x="639561" y="4466000"/>
            <a:ext cx="2954655" cy="369332"/>
          </a:xfrm>
          <a:prstGeom prst="rect">
            <a:avLst/>
          </a:prstGeom>
          <a:noFill/>
        </p:spPr>
        <p:txBody>
          <a:bodyPr wrap="none" rtlCol="0">
            <a:spAutoFit/>
          </a:bodyPr>
          <a:lstStyle/>
          <a:p>
            <a:pPr algn="l"/>
            <a:r>
              <a:rPr lang="en-CN" dirty="0">
                <a:latin typeface="+mn-ea"/>
              </a:rPr>
              <a:t>举例</a:t>
            </a:r>
            <a:r>
              <a:rPr lang="zh-CN" altLang="en-US" dirty="0">
                <a:latin typeface="+mn-ea"/>
              </a:rPr>
              <a:t>：考虑一个很长的语境</a:t>
            </a:r>
            <a:endParaRPr lang="en-CN" dirty="0">
              <a:latin typeface="+mn-ea"/>
            </a:endParaRPr>
          </a:p>
        </p:txBody>
      </p:sp>
      <p:sp>
        <p:nvSpPr>
          <p:cNvPr id="20" name="TextBox 19">
            <a:extLst>
              <a:ext uri="{FF2B5EF4-FFF2-40B4-BE49-F238E27FC236}">
                <a16:creationId xmlns:a16="http://schemas.microsoft.com/office/drawing/2014/main" id="{FFE762F7-B5FB-AB4F-B378-797746205B78}"/>
              </a:ext>
            </a:extLst>
          </p:cNvPr>
          <p:cNvSpPr txBox="1"/>
          <p:nvPr/>
        </p:nvSpPr>
        <p:spPr>
          <a:xfrm>
            <a:off x="1194122" y="4896146"/>
            <a:ext cx="7340471" cy="369332"/>
          </a:xfrm>
          <a:prstGeom prst="rect">
            <a:avLst/>
          </a:prstGeom>
          <a:noFill/>
        </p:spPr>
        <p:txBody>
          <a:bodyPr wrap="none" rtlCol="0">
            <a:spAutoFit/>
          </a:bodyPr>
          <a:lstStyle/>
          <a:p>
            <a:pPr algn="l"/>
            <a:r>
              <a:rPr lang="zh-CN" altLang="en-US" i="1" dirty="0">
                <a:latin typeface="+mn-ea"/>
              </a:rPr>
              <a:t>“我是一名华科的学生，。。。。。，我不能哭，因为我是</a:t>
            </a:r>
            <a:r>
              <a:rPr lang="zh-CN" altLang="en-US" i="1" dirty="0">
                <a:solidFill>
                  <a:srgbClr val="FF0000"/>
                </a:solidFill>
                <a:latin typeface="+mn-ea"/>
              </a:rPr>
              <a:t>华科</a:t>
            </a:r>
            <a:r>
              <a:rPr lang="zh-CN" altLang="en-US" i="1" dirty="0">
                <a:latin typeface="+mn-ea"/>
              </a:rPr>
              <a:t>人啊”</a:t>
            </a:r>
            <a:endParaRPr lang="en-CN" i="1" dirty="0">
              <a:latin typeface="+mn-ea"/>
            </a:endParaRPr>
          </a:p>
        </p:txBody>
      </p:sp>
      <p:sp>
        <p:nvSpPr>
          <p:cNvPr id="21" name="TextBox 20">
            <a:extLst>
              <a:ext uri="{FF2B5EF4-FFF2-40B4-BE49-F238E27FC236}">
                <a16:creationId xmlns:a16="http://schemas.microsoft.com/office/drawing/2014/main" id="{74353378-0090-6E4B-8831-8B3933135EC2}"/>
              </a:ext>
            </a:extLst>
          </p:cNvPr>
          <p:cNvSpPr txBox="1"/>
          <p:nvPr/>
        </p:nvSpPr>
        <p:spPr>
          <a:xfrm>
            <a:off x="639561" y="5397584"/>
            <a:ext cx="4339650" cy="369332"/>
          </a:xfrm>
          <a:prstGeom prst="rect">
            <a:avLst/>
          </a:prstGeom>
          <a:noFill/>
        </p:spPr>
        <p:txBody>
          <a:bodyPr wrap="none" rtlCol="0">
            <a:spAutoFit/>
          </a:bodyPr>
          <a:lstStyle/>
          <a:p>
            <a:pPr algn="l"/>
            <a:r>
              <a:rPr lang="en-CN" dirty="0">
                <a:latin typeface="+mn-ea"/>
              </a:rPr>
              <a:t>预测的信息需要追溯到很久之前的语境</a:t>
            </a:r>
            <a:r>
              <a:rPr lang="zh-CN" altLang="en-US" dirty="0">
                <a:latin typeface="+mn-ea"/>
              </a:rPr>
              <a:t>。</a:t>
            </a:r>
            <a:endParaRPr lang="en-CN" dirty="0">
              <a:latin typeface="+mn-ea"/>
            </a:endParaRPr>
          </a:p>
        </p:txBody>
      </p:sp>
      <p:sp>
        <p:nvSpPr>
          <p:cNvPr id="22" name="TextBox 21">
            <a:extLst>
              <a:ext uri="{FF2B5EF4-FFF2-40B4-BE49-F238E27FC236}">
                <a16:creationId xmlns:a16="http://schemas.microsoft.com/office/drawing/2014/main" id="{0DDC57EE-E49D-454E-9ADB-9DB1A745539D}"/>
              </a:ext>
            </a:extLst>
          </p:cNvPr>
          <p:cNvSpPr txBox="1"/>
          <p:nvPr/>
        </p:nvSpPr>
        <p:spPr>
          <a:xfrm>
            <a:off x="6276927" y="5397584"/>
            <a:ext cx="3175869" cy="369332"/>
          </a:xfrm>
          <a:prstGeom prst="rect">
            <a:avLst/>
          </a:prstGeom>
          <a:noFill/>
        </p:spPr>
        <p:txBody>
          <a:bodyPr wrap="none" rtlCol="0">
            <a:spAutoFit/>
          </a:bodyPr>
          <a:lstStyle/>
          <a:p>
            <a:pPr algn="l"/>
            <a:r>
              <a:rPr lang="en-US" altLang="zh-CN" dirty="0">
                <a:latin typeface="+mn-ea"/>
              </a:rPr>
              <a:t>Practically</a:t>
            </a:r>
            <a:r>
              <a:rPr lang="zh-CN" altLang="en-US" dirty="0">
                <a:latin typeface="+mn-ea"/>
              </a:rPr>
              <a:t> </a:t>
            </a:r>
            <a:r>
              <a:rPr lang="en-US" altLang="zh-CN" dirty="0">
                <a:latin typeface="+mn-ea"/>
              </a:rPr>
              <a:t>difficult</a:t>
            </a:r>
            <a:r>
              <a:rPr lang="zh-CN" altLang="en-US" dirty="0">
                <a:latin typeface="+mn-ea"/>
              </a:rPr>
              <a:t> </a:t>
            </a:r>
            <a:r>
              <a:rPr lang="en-US" altLang="zh-CN" dirty="0">
                <a:latin typeface="+mn-ea"/>
              </a:rPr>
              <a:t>for</a:t>
            </a:r>
            <a:r>
              <a:rPr lang="zh-CN" altLang="en-US" dirty="0">
                <a:latin typeface="+mn-ea"/>
              </a:rPr>
              <a:t> </a:t>
            </a:r>
            <a:r>
              <a:rPr lang="en-US" altLang="zh-CN" dirty="0">
                <a:latin typeface="+mn-ea"/>
              </a:rPr>
              <a:t>RNN</a:t>
            </a:r>
            <a:endParaRPr lang="en-CN" dirty="0">
              <a:latin typeface="+mn-ea"/>
            </a:endParaRPr>
          </a:p>
        </p:txBody>
      </p:sp>
      <p:pic>
        <p:nvPicPr>
          <p:cNvPr id="23" name="Picture 22">
            <a:extLst>
              <a:ext uri="{FF2B5EF4-FFF2-40B4-BE49-F238E27FC236}">
                <a16:creationId xmlns:a16="http://schemas.microsoft.com/office/drawing/2014/main" id="{019DD620-9A8E-1647-BC69-6394387DE718}"/>
              </a:ext>
            </a:extLst>
          </p:cNvPr>
          <p:cNvPicPr>
            <a:picLocks noChangeAspect="1"/>
          </p:cNvPicPr>
          <p:nvPr/>
        </p:nvPicPr>
        <p:blipFill>
          <a:blip r:embed="rId5"/>
          <a:stretch>
            <a:fillRect/>
          </a:stretch>
        </p:blipFill>
        <p:spPr>
          <a:xfrm>
            <a:off x="5706319" y="5194172"/>
            <a:ext cx="570608" cy="939928"/>
          </a:xfrm>
          <a:prstGeom prst="rect">
            <a:avLst/>
          </a:prstGeom>
        </p:spPr>
      </p:pic>
      <p:sp>
        <p:nvSpPr>
          <p:cNvPr id="2" name="灯片编号占位符 1">
            <a:extLst>
              <a:ext uri="{FF2B5EF4-FFF2-40B4-BE49-F238E27FC236}">
                <a16:creationId xmlns:a16="http://schemas.microsoft.com/office/drawing/2014/main" id="{9615B566-C7EA-4A0A-AEB5-9498CB6511D4}"/>
              </a:ext>
            </a:extLst>
          </p:cNvPr>
          <p:cNvSpPr>
            <a:spLocks noGrp="1"/>
          </p:cNvSpPr>
          <p:nvPr>
            <p:ph type="sldNum" sz="quarter" idx="14"/>
          </p:nvPr>
        </p:nvSpPr>
        <p:spPr/>
        <p:txBody>
          <a:bodyPr/>
          <a:lstStyle/>
          <a:p>
            <a:fld id="{AF69888C-E133-43D9-A638-B5C95925B91C}" type="slidenum">
              <a:rPr lang="zh-CN" altLang="en-US" smtClean="0"/>
              <a:t>28</a:t>
            </a:fld>
            <a:endParaRPr lang="zh-CN" altLang="en-US" dirty="0"/>
          </a:p>
        </p:txBody>
      </p:sp>
    </p:spTree>
    <p:extLst>
      <p:ext uri="{BB962C8B-B14F-4D97-AF65-F5344CB8AC3E}">
        <p14:creationId xmlns:p14="http://schemas.microsoft.com/office/powerpoint/2010/main" val="548044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19" grpId="0"/>
      <p:bldP spid="20" grpId="0"/>
      <p:bldP spid="21" grpId="0"/>
      <p:bldP spid="2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a:t>
            </a:r>
            <a:r>
              <a:rPr lang="en-US" altLang="zh-CN" dirty="0"/>
              <a:t>RNN</a:t>
            </a:r>
            <a:r>
              <a:rPr lang="zh-CN" altLang="en-US" dirty="0"/>
              <a:t>中的梯度消失和梯度爆炸</a:t>
            </a:r>
          </a:p>
        </p:txBody>
      </p:sp>
      <p:sp>
        <p:nvSpPr>
          <p:cNvPr id="2" name="TextBox 1">
            <a:extLst>
              <a:ext uri="{FF2B5EF4-FFF2-40B4-BE49-F238E27FC236}">
                <a16:creationId xmlns:a16="http://schemas.microsoft.com/office/drawing/2014/main" id="{EB3FFCA3-6CB8-C94B-8CBE-A421242E8883}"/>
              </a:ext>
            </a:extLst>
          </p:cNvPr>
          <p:cNvSpPr txBox="1"/>
          <p:nvPr/>
        </p:nvSpPr>
        <p:spPr>
          <a:xfrm>
            <a:off x="652410" y="998503"/>
            <a:ext cx="3039615" cy="461665"/>
          </a:xfrm>
          <a:prstGeom prst="rect">
            <a:avLst/>
          </a:prstGeom>
          <a:noFill/>
        </p:spPr>
        <p:txBody>
          <a:bodyPr wrap="none" rtlCol="0">
            <a:spAutoFit/>
          </a:bodyPr>
          <a:lstStyle/>
          <a:p>
            <a:pPr algn="l"/>
            <a:r>
              <a:rPr lang="en-US" altLang="zh-CN" sz="2400" dirty="0">
                <a:latin typeface="+mn-ea"/>
              </a:rPr>
              <a:t>RNN</a:t>
            </a:r>
            <a:r>
              <a:rPr lang="en-CN" sz="2400" dirty="0">
                <a:latin typeface="+mn-ea"/>
              </a:rPr>
              <a:t>梯度更新公式</a:t>
            </a:r>
            <a:r>
              <a:rPr lang="zh-CN" altLang="en-US" sz="2400" dirty="0">
                <a:latin typeface="+mn-ea"/>
              </a:rPr>
              <a:t>：</a:t>
            </a:r>
            <a:endParaRPr lang="en-CN" sz="2400" dirty="0">
              <a:latin typeface="+mn-ea"/>
            </a:endParaRP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52805592-A167-8C4F-A61E-0FF73C639036}"/>
                  </a:ext>
                </a:extLst>
              </p:cNvPr>
              <p:cNvSpPr txBox="1"/>
              <p:nvPr/>
            </p:nvSpPr>
            <p:spPr>
              <a:xfrm>
                <a:off x="2436324" y="1647600"/>
                <a:ext cx="6098146" cy="984052"/>
              </a:xfrm>
              <a:prstGeom prst="rect">
                <a:avLst/>
              </a:prstGeom>
              <a:solidFill>
                <a:schemeClr val="accent4"/>
              </a:solid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CN" i="1">
                              <a:latin typeface="Cambria Math" panose="02040503050406030204" pitchFamily="18" charset="0"/>
                            </a:rPr>
                          </m:ctrlPr>
                        </m:fPr>
                        <m:num>
                          <m:r>
                            <a:rPr lang="en-US" i="1">
                              <a:latin typeface="Cambria Math" panose="02040503050406030204" pitchFamily="18" charset="0"/>
                            </a:rPr>
                            <m:t>𝜕</m:t>
                          </m:r>
                          <m:r>
                            <a:rPr lang="en-US" i="1">
                              <a:latin typeface="Cambria Math" panose="02040503050406030204" pitchFamily="18" charset="0"/>
                            </a:rPr>
                            <m:t>𝐸</m:t>
                          </m:r>
                        </m:num>
                        <m:den>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𝑊</m:t>
                              </m:r>
                            </m:e>
                            <m:sub>
                              <m:r>
                                <a:rPr lang="en-US" i="1">
                                  <a:latin typeface="Cambria Math" panose="02040503050406030204" pitchFamily="18" charset="0"/>
                                </a:rPr>
                                <m:t>𝜃</m:t>
                              </m:r>
                            </m:sub>
                          </m:sSub>
                        </m:den>
                      </m:f>
                      <m:r>
                        <a:rPr lang="en-CN" smtClean="0">
                          <a:latin typeface="Cambria Math" panose="02040503050406030204" pitchFamily="18" charset="0"/>
                        </a:rPr>
                        <m:t>=</m:t>
                      </m:r>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𝑡</m:t>
                          </m:r>
                          <m:r>
                            <a:rPr lang="en-CN" i="0">
                              <a:latin typeface="Cambria Math" panose="02040503050406030204" pitchFamily="18" charset="0"/>
                            </a:rPr>
                            <m:t>=1</m:t>
                          </m:r>
                        </m:sub>
                        <m:sup>
                          <m:r>
                            <a:rPr lang="en-CN" i="1">
                              <a:latin typeface="Cambria Math" panose="02040503050406030204" pitchFamily="18" charset="0"/>
                            </a:rPr>
                            <m:t>𝑇</m:t>
                          </m:r>
                        </m:sup>
                        <m:e>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𝑘</m:t>
                              </m:r>
                              <m:r>
                                <a:rPr lang="en-CN" i="0">
                                  <a:latin typeface="Cambria Math" panose="02040503050406030204" pitchFamily="18" charset="0"/>
                                </a:rPr>
                                <m:t>=1</m:t>
                              </m:r>
                            </m:sub>
                            <m:sup>
                              <m:r>
                                <a:rPr lang="en-CN" i="1">
                                  <a:latin typeface="Cambria Math" panose="02040503050406030204" pitchFamily="18" charset="0"/>
                                </a:rPr>
                                <m:t>𝑡</m:t>
                              </m:r>
                            </m:sup>
                            <m:e>
                              <m:f>
                                <m:fPr>
                                  <m:ctrlPr>
                                    <a:rPr lang="en-CN" i="1">
                                      <a:solidFill>
                                        <a:srgbClr val="836967"/>
                                      </a:solidFill>
                                      <a:latin typeface="Cambria Math" panose="02040503050406030204" pitchFamily="18" charset="0"/>
                                    </a:rPr>
                                  </m:ctrlPr>
                                </m:fPr>
                                <m:num>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𝐸</m:t>
                                      </m:r>
                                    </m:e>
                                    <m:sub>
                                      <m:r>
                                        <a:rPr lang="en-CN" i="1">
                                          <a:latin typeface="Cambria Math" panose="02040503050406030204" pitchFamily="18" charset="0"/>
                                        </a:rPr>
                                        <m:t>𝑡</m:t>
                                      </m:r>
                                    </m:sub>
                                  </m:sSub>
                                </m:num>
                                <m:den>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acc>
                                        <m:accPr>
                                          <m:chr m:val="̂"/>
                                          <m:ctrlPr>
                                            <a:rPr lang="en-CN" i="1">
                                              <a:solidFill>
                                                <a:srgbClr val="836967"/>
                                              </a:solidFill>
                                              <a:latin typeface="Cambria Math" panose="02040503050406030204" pitchFamily="18" charset="0"/>
                                            </a:rPr>
                                          </m:ctrlPr>
                                        </m:accPr>
                                        <m:e>
                                          <m:r>
                                            <a:rPr lang="en-CN" i="1">
                                              <a:latin typeface="Cambria Math" panose="02040503050406030204" pitchFamily="18" charset="0"/>
                                            </a:rPr>
                                            <m:t>𝑦</m:t>
                                          </m:r>
                                        </m:e>
                                      </m:acc>
                                    </m:e>
                                    <m:sub>
                                      <m:r>
                                        <a:rPr lang="en-CN" i="1">
                                          <a:latin typeface="Cambria Math" panose="02040503050406030204" pitchFamily="18" charset="0"/>
                                        </a:rPr>
                                        <m:t>𝑡</m:t>
                                      </m:r>
                                    </m:sub>
                                  </m:sSub>
                                </m:den>
                              </m:f>
                              <m:f>
                                <m:fPr>
                                  <m:ctrlPr>
                                    <a:rPr lang="en-CN" i="1">
                                      <a:solidFill>
                                        <a:srgbClr val="836967"/>
                                      </a:solidFill>
                                      <a:latin typeface="Cambria Math" panose="02040503050406030204" pitchFamily="18" charset="0"/>
                                    </a:rPr>
                                  </m:ctrlPr>
                                </m:fPr>
                                <m:num>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acc>
                                        <m:accPr>
                                          <m:chr m:val="̂"/>
                                          <m:ctrlPr>
                                            <a:rPr lang="en-CN" i="1">
                                              <a:solidFill>
                                                <a:srgbClr val="836967"/>
                                              </a:solidFill>
                                              <a:latin typeface="Cambria Math" panose="02040503050406030204" pitchFamily="18" charset="0"/>
                                            </a:rPr>
                                          </m:ctrlPr>
                                        </m:accPr>
                                        <m:e>
                                          <m:r>
                                            <a:rPr lang="en-CN" i="1">
                                              <a:latin typeface="Cambria Math" panose="02040503050406030204" pitchFamily="18" charset="0"/>
                                            </a:rPr>
                                            <m:t>𝑦</m:t>
                                          </m:r>
                                        </m:e>
                                      </m:acc>
                                    </m:e>
                                    <m:sub>
                                      <m:r>
                                        <a:rPr lang="en-CN" i="1">
                                          <a:latin typeface="Cambria Math" panose="02040503050406030204" pitchFamily="18" charset="0"/>
                                        </a:rPr>
                                        <m:t>𝑡</m:t>
                                      </m:r>
                                    </m:sub>
                                  </m:sSub>
                                </m:num>
                                <m:den>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𝜃</m:t>
                                      </m:r>
                                    </m:sub>
                                  </m:sSub>
                                </m:den>
                              </m:f>
                              <m:d>
                                <m:dPr>
                                  <m:ctrlPr>
                                    <a:rPr lang="en-CN" i="1">
                                      <a:latin typeface="Cambria Math" panose="02040503050406030204" pitchFamily="18" charset="0"/>
                                    </a:rPr>
                                  </m:ctrlPr>
                                </m:dPr>
                                <m:e>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𝑗</m:t>
                                      </m:r>
                                      <m:r>
                                        <a:rPr lang="en-CN" i="0">
                                          <a:latin typeface="Cambria Math" panose="02040503050406030204" pitchFamily="18" charset="0"/>
                                        </a:rPr>
                                        <m:t>=</m:t>
                                      </m:r>
                                      <m:r>
                                        <a:rPr lang="en-CN" i="1">
                                          <a:latin typeface="Cambria Math" panose="02040503050406030204" pitchFamily="18" charset="0"/>
                                        </a:rPr>
                                        <m:t>𝑘</m:t>
                                      </m:r>
                                      <m:r>
                                        <a:rPr lang="en-CN" i="0">
                                          <a:latin typeface="Cambria Math" panose="02040503050406030204" pitchFamily="18" charset="0"/>
                                        </a:rPr>
                                        <m:t>+1</m:t>
                                      </m:r>
                                    </m:sub>
                                    <m:sup>
                                      <m:r>
                                        <a:rPr lang="en-CN" i="1">
                                          <a:latin typeface="Cambria Math" panose="02040503050406030204" pitchFamily="18" charset="0"/>
                                        </a:rPr>
                                        <m:t>𝑡</m:t>
                                      </m:r>
                                    </m:sup>
                                    <m:e>
                                      <m:r>
                                        <a:rPr lang="en-CN" i="1">
                                          <a:latin typeface="Cambria Math" panose="02040503050406030204" pitchFamily="18" charset="0"/>
                                        </a:rPr>
                                        <m:t>𝑑𝑖𝑎𝑔</m:t>
                                      </m:r>
                                      <m:d>
                                        <m:dPr>
                                          <m:begChr m:val="["/>
                                          <m:endChr m:val="]"/>
                                          <m:ctrlPr>
                                            <a:rPr lang="en-CN" i="1">
                                              <a:solidFill>
                                                <a:srgbClr val="836967"/>
                                              </a:solidFill>
                                              <a:latin typeface="Cambria Math" panose="02040503050406030204" pitchFamily="18" charset="0"/>
                                            </a:rPr>
                                          </m:ctrlPr>
                                        </m:dPr>
                                        <m:e>
                                          <m:sSubSup>
                                            <m:sSubSupPr>
                                              <m:ctrlPr>
                                                <a:rPr lang="en-CN" i="1">
                                                  <a:solidFill>
                                                    <a:srgbClr val="836967"/>
                                                  </a:solidFill>
                                                  <a:latin typeface="Cambria Math" panose="02040503050406030204" pitchFamily="18" charset="0"/>
                                                </a:rPr>
                                              </m:ctrlPr>
                                            </m:sSubSupPr>
                                            <m:e>
                                              <m:r>
                                                <a:rPr lang="en-CN" i="1">
                                                  <a:latin typeface="Cambria Math" panose="02040503050406030204" pitchFamily="18" charset="0"/>
                                                </a:rPr>
                                                <m:t>𝑔</m:t>
                                              </m:r>
                                            </m:e>
                                            <m:sub>
                                              <m:r>
                                                <a:rPr lang="en-CN" i="1">
                                                  <a:latin typeface="Cambria Math" panose="02040503050406030204" pitchFamily="18" charset="0"/>
                                                </a:rPr>
                                                <m:t>𝜃</m:t>
                                              </m:r>
                                            </m:sub>
                                            <m:sup>
                                              <m:r>
                                                <a:rPr lang="en-CN" i="0">
                                                  <a:latin typeface="Cambria Math" panose="02040503050406030204" pitchFamily="18" charset="0"/>
                                                </a:rPr>
                                                <m:t>′</m:t>
                                              </m:r>
                                            </m:sup>
                                          </m:sSubSup>
                                          <m:d>
                                            <m:dPr>
                                              <m:ctrlPr>
                                                <a:rPr lang="en-CN" i="1">
                                                  <a:solidFill>
                                                    <a:srgbClr val="836967"/>
                                                  </a:solidFill>
                                                  <a:latin typeface="Cambria Math" panose="02040503050406030204" pitchFamily="18" charset="0"/>
                                                </a:rPr>
                                              </m:ctrlPr>
                                            </m:dPr>
                                            <m:e>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𝑥</m:t>
                                                  </m:r>
                                                </m:e>
                                                <m:sub>
                                                  <m:r>
                                                    <a:rPr lang="en-CN" i="1">
                                                      <a:latin typeface="Cambria Math" panose="02040503050406030204" pitchFamily="18" charset="0"/>
                                                    </a:rPr>
                                                    <m:t>𝑗</m:t>
                                                  </m:r>
                                                </m:sub>
                                              </m:sSub>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𝑗</m:t>
                                                  </m:r>
                                                  <m:r>
                                                    <a:rPr lang="en-CN" i="0">
                                                      <a:latin typeface="Cambria Math" panose="02040503050406030204" pitchFamily="18" charset="0"/>
                                                    </a:rPr>
                                                    <m:t>−1</m:t>
                                                  </m:r>
                                                </m:sub>
                                              </m:sSub>
                                            </m:e>
                                          </m:d>
                                        </m:e>
                                      </m:d>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𝑊</m:t>
                                          </m:r>
                                        </m:e>
                                        <m:sub>
                                          <m:r>
                                            <a:rPr lang="en-CN" i="1">
                                              <a:latin typeface="Cambria Math" panose="02040503050406030204" pitchFamily="18" charset="0"/>
                                            </a:rPr>
                                            <m:t>hh</m:t>
                                          </m:r>
                                        </m:sub>
                                      </m:sSub>
                                    </m:e>
                                  </m:nary>
                                </m:e>
                              </m:d>
                              <m:f>
                                <m:fPr>
                                  <m:ctrlPr>
                                    <a:rPr lang="en-CN" i="1">
                                      <a:solidFill>
                                        <a:srgbClr val="836967"/>
                                      </a:solidFill>
                                      <a:latin typeface="Cambria Math" panose="02040503050406030204" pitchFamily="18" charset="0"/>
                                    </a:rPr>
                                  </m:ctrlPr>
                                </m:fPr>
                                <m:num>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𝑘</m:t>
                                      </m:r>
                                    </m:sub>
                                  </m:sSub>
                                </m:num>
                                <m:den>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𝑊</m:t>
                                      </m:r>
                                    </m:e>
                                    <m:sub>
                                      <m:r>
                                        <a:rPr lang="en-CN" i="1">
                                          <a:latin typeface="Cambria Math" panose="02040503050406030204" pitchFamily="18" charset="0"/>
                                        </a:rPr>
                                        <m:t>𝜃</m:t>
                                      </m:r>
                                    </m:sub>
                                  </m:sSub>
                                </m:den>
                              </m:f>
                            </m:e>
                          </m:nary>
                        </m:e>
                      </m:nary>
                    </m:oMath>
                  </m:oMathPara>
                </a14:m>
                <a:endParaRPr lang="en-CN" dirty="0"/>
              </a:p>
            </p:txBody>
          </p:sp>
        </mc:Choice>
        <mc:Fallback xmlns="">
          <p:sp>
            <p:nvSpPr>
              <p:cNvPr id="24" name="TextBox 23">
                <a:extLst>
                  <a:ext uri="{FF2B5EF4-FFF2-40B4-BE49-F238E27FC236}">
                    <a16:creationId xmlns:a16="http://schemas.microsoft.com/office/drawing/2014/main" id="{52805592-A167-8C4F-A61E-0FF73C639036}"/>
                  </a:ext>
                </a:extLst>
              </p:cNvPr>
              <p:cNvSpPr txBox="1">
                <a:spLocks noRot="1" noChangeAspect="1" noMove="1" noResize="1" noEditPoints="1" noAdjustHandles="1" noChangeArrowheads="1" noChangeShapeType="1" noTextEdit="1"/>
              </p:cNvSpPr>
              <p:nvPr/>
            </p:nvSpPr>
            <p:spPr>
              <a:xfrm>
                <a:off x="2436324" y="1647600"/>
                <a:ext cx="6098146" cy="984052"/>
              </a:xfrm>
              <a:prstGeom prst="rect">
                <a:avLst/>
              </a:prstGeom>
              <a:blipFill>
                <a:blip r:embed="rId3"/>
                <a:stretch>
                  <a:fillRect t="-78481" b="-124051"/>
                </a:stretch>
              </a:blipFill>
            </p:spPr>
            <p:txBody>
              <a:bodyPr/>
              <a:lstStyle/>
              <a:p>
                <a:r>
                  <a:rPr lang="en-CN">
                    <a:noFill/>
                  </a:rPr>
                  <a:t> </a:t>
                </a:r>
              </a:p>
            </p:txBody>
          </p:sp>
        </mc:Fallback>
      </mc:AlternateContent>
      <p:sp>
        <p:nvSpPr>
          <p:cNvPr id="5" name="Oval 4">
            <a:extLst>
              <a:ext uri="{FF2B5EF4-FFF2-40B4-BE49-F238E27FC236}">
                <a16:creationId xmlns:a16="http://schemas.microsoft.com/office/drawing/2014/main" id="{996EA8DE-780E-5A41-9FCB-9BAA7297F05A}"/>
              </a:ext>
            </a:extLst>
          </p:cNvPr>
          <p:cNvSpPr/>
          <p:nvPr/>
        </p:nvSpPr>
        <p:spPr>
          <a:xfrm>
            <a:off x="7251879" y="1824362"/>
            <a:ext cx="540913" cy="630528"/>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7" name="Curved Connector 6">
            <a:extLst>
              <a:ext uri="{FF2B5EF4-FFF2-40B4-BE49-F238E27FC236}">
                <a16:creationId xmlns:a16="http://schemas.microsoft.com/office/drawing/2014/main" id="{541232DC-6932-694C-877D-988FF02839FA}"/>
              </a:ext>
            </a:extLst>
          </p:cNvPr>
          <p:cNvCxnSpPr>
            <a:cxnSpLocks/>
            <a:endCxn id="5" idx="5"/>
          </p:cNvCxnSpPr>
          <p:nvPr/>
        </p:nvCxnSpPr>
        <p:spPr>
          <a:xfrm rot="16200000" flipV="1">
            <a:off x="7657475" y="2418654"/>
            <a:ext cx="933099" cy="820893"/>
          </a:xfrm>
          <a:prstGeom prst="curvedConnector3">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EBD336D-7A6C-EE47-89ED-BA8993F85EBB}"/>
              </a:ext>
            </a:extLst>
          </p:cNvPr>
          <p:cNvSpPr txBox="1"/>
          <p:nvPr/>
        </p:nvSpPr>
        <p:spPr>
          <a:xfrm>
            <a:off x="7910739" y="3294848"/>
            <a:ext cx="1415772" cy="461665"/>
          </a:xfrm>
          <a:prstGeom prst="rect">
            <a:avLst/>
          </a:prstGeom>
          <a:noFill/>
        </p:spPr>
        <p:txBody>
          <a:bodyPr wrap="none" rtlCol="0">
            <a:spAutoFit/>
          </a:bodyPr>
          <a:lstStyle/>
          <a:p>
            <a:pPr algn="l"/>
            <a:r>
              <a:rPr lang="en-CN" sz="2400" b="1" dirty="0">
                <a:latin typeface="+mn-ea"/>
              </a:rPr>
              <a:t>权重矩阵</a:t>
            </a:r>
          </a:p>
        </p:txBody>
      </p:sp>
      <p:grpSp>
        <p:nvGrpSpPr>
          <p:cNvPr id="25" name="Group 24">
            <a:extLst>
              <a:ext uri="{FF2B5EF4-FFF2-40B4-BE49-F238E27FC236}">
                <a16:creationId xmlns:a16="http://schemas.microsoft.com/office/drawing/2014/main" id="{4A801CC4-6E23-CF4A-9646-A10B38BA3047}"/>
              </a:ext>
            </a:extLst>
          </p:cNvPr>
          <p:cNvGrpSpPr/>
          <p:nvPr/>
        </p:nvGrpSpPr>
        <p:grpSpPr>
          <a:xfrm>
            <a:off x="1012765" y="3257704"/>
            <a:ext cx="4548717" cy="2704779"/>
            <a:chOff x="6486677" y="1576842"/>
            <a:chExt cx="4548717" cy="2704779"/>
          </a:xfrm>
        </p:grpSpPr>
        <p:grpSp>
          <p:nvGrpSpPr>
            <p:cNvPr id="26" name="Group 25">
              <a:extLst>
                <a:ext uri="{FF2B5EF4-FFF2-40B4-BE49-F238E27FC236}">
                  <a16:creationId xmlns:a16="http://schemas.microsoft.com/office/drawing/2014/main" id="{9B1F3026-43BB-7E46-A496-52E1420CF7DF}"/>
                </a:ext>
              </a:extLst>
            </p:cNvPr>
            <p:cNvGrpSpPr/>
            <p:nvPr/>
          </p:nvGrpSpPr>
          <p:grpSpPr>
            <a:xfrm>
              <a:off x="6486677" y="1576842"/>
              <a:ext cx="4548717" cy="2704779"/>
              <a:chOff x="6486677" y="1576842"/>
              <a:chExt cx="4548717" cy="2704779"/>
            </a:xfrm>
          </p:grpSpPr>
          <p:sp>
            <p:nvSpPr>
              <p:cNvPr id="31" name="Rectangle 30">
                <a:extLst>
                  <a:ext uri="{FF2B5EF4-FFF2-40B4-BE49-F238E27FC236}">
                    <a16:creationId xmlns:a16="http://schemas.microsoft.com/office/drawing/2014/main" id="{4F0A9D43-8E1C-4544-ACE9-847DDE17269E}"/>
                  </a:ext>
                </a:extLst>
              </p:cNvPr>
              <p:cNvSpPr/>
              <p:nvPr/>
            </p:nvSpPr>
            <p:spPr>
              <a:xfrm>
                <a:off x="6524513" y="3934551"/>
                <a:ext cx="437470" cy="329613"/>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9D8CDD6D-4132-9044-83B5-BE4E0F344B5C}"/>
                      </a:ext>
                    </a:extLst>
                  </p:cNvPr>
                  <p:cNvSpPr txBox="1"/>
                  <p:nvPr/>
                </p:nvSpPr>
                <p:spPr>
                  <a:xfrm>
                    <a:off x="6586988" y="3929999"/>
                    <a:ext cx="31252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𝟏</m:t>
                              </m:r>
                            </m:sub>
                          </m:sSub>
                        </m:oMath>
                      </m:oMathPara>
                    </a14:m>
                    <a:endParaRPr lang="en-CN" b="1" dirty="0">
                      <a:latin typeface="+mn-ea"/>
                    </a:endParaRPr>
                  </a:p>
                </p:txBody>
              </p:sp>
            </mc:Choice>
            <mc:Fallback xmlns="">
              <p:sp>
                <p:nvSpPr>
                  <p:cNvPr id="43" name="TextBox 42">
                    <a:extLst>
                      <a:ext uri="{FF2B5EF4-FFF2-40B4-BE49-F238E27FC236}">
                        <a16:creationId xmlns:a16="http://schemas.microsoft.com/office/drawing/2014/main" id="{63286107-331A-EF4B-8E6B-F6085ABF2F3F}"/>
                      </a:ext>
                    </a:extLst>
                  </p:cNvPr>
                  <p:cNvSpPr txBox="1">
                    <a:spLocks noRot="1" noChangeAspect="1" noMove="1" noResize="1" noEditPoints="1" noAdjustHandles="1" noChangeArrowheads="1" noChangeShapeType="1" noTextEdit="1"/>
                  </p:cNvSpPr>
                  <p:nvPr/>
                </p:nvSpPr>
                <p:spPr>
                  <a:xfrm>
                    <a:off x="6586988" y="3929999"/>
                    <a:ext cx="312521" cy="276999"/>
                  </a:xfrm>
                  <a:prstGeom prst="rect">
                    <a:avLst/>
                  </a:prstGeom>
                  <a:blipFill>
                    <a:blip r:embed="rId4"/>
                    <a:stretch>
                      <a:fillRect l="-7692" r="-3846" b="-17391"/>
                    </a:stretch>
                  </a:blipFill>
                </p:spPr>
                <p:txBody>
                  <a:bodyPr/>
                  <a:lstStyle/>
                  <a:p>
                    <a:r>
                      <a:rPr lang="en-CN">
                        <a:noFill/>
                      </a:rPr>
                      <a:t> </a:t>
                    </a:r>
                  </a:p>
                </p:txBody>
              </p:sp>
            </mc:Fallback>
          </mc:AlternateContent>
          <p:sp>
            <p:nvSpPr>
              <p:cNvPr id="33" name="Oval 32">
                <a:extLst>
                  <a:ext uri="{FF2B5EF4-FFF2-40B4-BE49-F238E27FC236}">
                    <a16:creationId xmlns:a16="http://schemas.microsoft.com/office/drawing/2014/main" id="{78268F91-1DA0-5849-A0B7-9433991C4343}"/>
                  </a:ext>
                </a:extLst>
              </p:cNvPr>
              <p:cNvSpPr/>
              <p:nvPr/>
            </p:nvSpPr>
            <p:spPr>
              <a:xfrm>
                <a:off x="6486677" y="2577161"/>
                <a:ext cx="520861" cy="520861"/>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p:cxnSp>
            <p:nvCxnSpPr>
              <p:cNvPr id="35" name="Straight Arrow Connector 34">
                <a:extLst>
                  <a:ext uri="{FF2B5EF4-FFF2-40B4-BE49-F238E27FC236}">
                    <a16:creationId xmlns:a16="http://schemas.microsoft.com/office/drawing/2014/main" id="{7074FE7C-328E-BA47-B90D-17E4BB3A1D29}"/>
                  </a:ext>
                </a:extLst>
              </p:cNvPr>
              <p:cNvCxnSpPr>
                <a:cxnSpLocks/>
              </p:cNvCxnSpPr>
              <p:nvPr/>
            </p:nvCxnSpPr>
            <p:spPr>
              <a:xfrm flipV="1">
                <a:off x="6766398" y="3098022"/>
                <a:ext cx="0" cy="744637"/>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A5B6F0B6-6381-6741-9F4E-AE194FB13435}"/>
                      </a:ext>
                    </a:extLst>
                  </p:cNvPr>
                  <p:cNvSpPr txBox="1"/>
                  <p:nvPr/>
                </p:nvSpPr>
                <p:spPr>
                  <a:xfrm>
                    <a:off x="6514096" y="2641350"/>
                    <a:ext cx="483850" cy="369332"/>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1</m:t>
                              </m:r>
                            </m:sub>
                          </m:sSub>
                        </m:oMath>
                      </m:oMathPara>
                    </a14:m>
                    <a:endParaRPr lang="en-CN" dirty="0">
                      <a:latin typeface="+mn-ea"/>
                    </a:endParaRPr>
                  </a:p>
                </p:txBody>
              </p:sp>
            </mc:Choice>
            <mc:Fallback xmlns="">
              <p:sp>
                <p:nvSpPr>
                  <p:cNvPr id="41" name="TextBox 40">
                    <a:extLst>
                      <a:ext uri="{FF2B5EF4-FFF2-40B4-BE49-F238E27FC236}">
                        <a16:creationId xmlns:a16="http://schemas.microsoft.com/office/drawing/2014/main" id="{869579BB-E3F8-B841-9C6E-5E1E7517B54C}"/>
                      </a:ext>
                    </a:extLst>
                  </p:cNvPr>
                  <p:cNvSpPr txBox="1">
                    <a:spLocks noRot="1" noChangeAspect="1" noMove="1" noResize="1" noEditPoints="1" noAdjustHandles="1" noChangeArrowheads="1" noChangeShapeType="1" noTextEdit="1"/>
                  </p:cNvSpPr>
                  <p:nvPr/>
                </p:nvSpPr>
                <p:spPr>
                  <a:xfrm>
                    <a:off x="6514096" y="2641350"/>
                    <a:ext cx="483850" cy="369332"/>
                  </a:xfrm>
                  <a:prstGeom prst="rect">
                    <a:avLst/>
                  </a:prstGeom>
                  <a:blipFill>
                    <a:blip r:embed="rId5"/>
                    <a:stretch>
                      <a:fillRect/>
                    </a:stretch>
                  </a:blipFill>
                </p:spPr>
                <p:txBody>
                  <a:bodyPr/>
                  <a:lstStyle/>
                  <a:p>
                    <a:r>
                      <a:rPr lang="en-CN">
                        <a:noFill/>
                      </a:rPr>
                      <a:t> </a:t>
                    </a:r>
                  </a:p>
                </p:txBody>
              </p:sp>
            </mc:Fallback>
          </mc:AlternateContent>
          <p:sp>
            <p:nvSpPr>
              <p:cNvPr id="38" name="Rectangle 37">
                <a:extLst>
                  <a:ext uri="{FF2B5EF4-FFF2-40B4-BE49-F238E27FC236}">
                    <a16:creationId xmlns:a16="http://schemas.microsoft.com/office/drawing/2014/main" id="{06EBC120-19CE-8D43-915A-CF242FA1D2AE}"/>
                  </a:ext>
                </a:extLst>
              </p:cNvPr>
              <p:cNvSpPr/>
              <p:nvPr/>
            </p:nvSpPr>
            <p:spPr>
              <a:xfrm>
                <a:off x="7546668" y="3952008"/>
                <a:ext cx="437470" cy="329613"/>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BF6E8E5E-3F1C-5940-B053-B573557ED0D4}"/>
                      </a:ext>
                    </a:extLst>
                  </p:cNvPr>
                  <p:cNvSpPr txBox="1"/>
                  <p:nvPr/>
                </p:nvSpPr>
                <p:spPr>
                  <a:xfrm>
                    <a:off x="7609143" y="3947456"/>
                    <a:ext cx="31252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altLang="zh-CN" b="1" i="1" smtClean="0">
                                  <a:latin typeface="Cambria Math" panose="02040503050406030204" pitchFamily="18" charset="0"/>
                                </a:rPr>
                                <m:t>𝟐</m:t>
                              </m:r>
                            </m:sub>
                          </m:sSub>
                        </m:oMath>
                      </m:oMathPara>
                    </a14:m>
                    <a:endParaRPr lang="en-CN" b="1" dirty="0">
                      <a:latin typeface="+mn-ea"/>
                    </a:endParaRPr>
                  </a:p>
                </p:txBody>
              </p:sp>
            </mc:Choice>
            <mc:Fallback xmlns="">
              <p:sp>
                <p:nvSpPr>
                  <p:cNvPr id="34" name="TextBox 33">
                    <a:extLst>
                      <a:ext uri="{FF2B5EF4-FFF2-40B4-BE49-F238E27FC236}">
                        <a16:creationId xmlns:a16="http://schemas.microsoft.com/office/drawing/2014/main" id="{4480568A-36A2-AA4A-85DD-BA1B851EC53C}"/>
                      </a:ext>
                    </a:extLst>
                  </p:cNvPr>
                  <p:cNvSpPr txBox="1">
                    <a:spLocks noRot="1" noChangeAspect="1" noMove="1" noResize="1" noEditPoints="1" noAdjustHandles="1" noChangeArrowheads="1" noChangeShapeType="1" noTextEdit="1"/>
                  </p:cNvSpPr>
                  <p:nvPr/>
                </p:nvSpPr>
                <p:spPr>
                  <a:xfrm>
                    <a:off x="7609143" y="3947456"/>
                    <a:ext cx="312521" cy="276999"/>
                  </a:xfrm>
                  <a:prstGeom prst="rect">
                    <a:avLst/>
                  </a:prstGeom>
                  <a:blipFill>
                    <a:blip r:embed="rId7"/>
                    <a:stretch>
                      <a:fillRect l="-8000" r="-4000" b="-13636"/>
                    </a:stretch>
                  </a:blipFill>
                </p:spPr>
                <p:txBody>
                  <a:bodyPr/>
                  <a:lstStyle/>
                  <a:p>
                    <a:r>
                      <a:rPr lang="en-CN">
                        <a:noFill/>
                      </a:rPr>
                      <a:t> </a:t>
                    </a:r>
                  </a:p>
                </p:txBody>
              </p:sp>
            </mc:Fallback>
          </mc:AlternateContent>
          <p:sp>
            <p:nvSpPr>
              <p:cNvPr id="40" name="Oval 39">
                <a:extLst>
                  <a:ext uri="{FF2B5EF4-FFF2-40B4-BE49-F238E27FC236}">
                    <a16:creationId xmlns:a16="http://schemas.microsoft.com/office/drawing/2014/main" id="{6274A3C3-70C1-9345-A7F1-A366DD8F1B72}"/>
                  </a:ext>
                </a:extLst>
              </p:cNvPr>
              <p:cNvSpPr/>
              <p:nvPr/>
            </p:nvSpPr>
            <p:spPr>
              <a:xfrm>
                <a:off x="7508832" y="2594618"/>
                <a:ext cx="520861" cy="520861"/>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p:cxnSp>
            <p:nvCxnSpPr>
              <p:cNvPr id="41" name="Straight Arrow Connector 40">
                <a:extLst>
                  <a:ext uri="{FF2B5EF4-FFF2-40B4-BE49-F238E27FC236}">
                    <a16:creationId xmlns:a16="http://schemas.microsoft.com/office/drawing/2014/main" id="{2D629CEE-26C4-9848-B342-23D44D102C30}"/>
                  </a:ext>
                </a:extLst>
              </p:cNvPr>
              <p:cNvCxnSpPr>
                <a:cxnSpLocks/>
                <a:endCxn id="40" idx="2"/>
              </p:cNvCxnSpPr>
              <p:nvPr/>
            </p:nvCxnSpPr>
            <p:spPr>
              <a:xfrm>
                <a:off x="7011121" y="2855049"/>
                <a:ext cx="497711" cy="0"/>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17AA5ECA-422D-8443-BA85-100399800612}"/>
                  </a:ext>
                </a:extLst>
              </p:cNvPr>
              <p:cNvCxnSpPr>
                <a:cxnSpLocks/>
              </p:cNvCxnSpPr>
              <p:nvPr/>
            </p:nvCxnSpPr>
            <p:spPr>
              <a:xfrm flipV="1">
                <a:off x="7788553" y="3115479"/>
                <a:ext cx="0" cy="744637"/>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4AF0ABA7-BA45-9B48-9A53-BDEF36E84D95}"/>
                      </a:ext>
                    </a:extLst>
                  </p:cNvPr>
                  <p:cNvSpPr txBox="1"/>
                  <p:nvPr/>
                </p:nvSpPr>
                <p:spPr>
                  <a:xfrm>
                    <a:off x="7536251" y="2658807"/>
                    <a:ext cx="489172" cy="369332"/>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altLang="zh-CN" b="0" i="1" smtClean="0">
                                  <a:latin typeface="Cambria Math" panose="02040503050406030204" pitchFamily="18" charset="0"/>
                                </a:rPr>
                                <m:t>2</m:t>
                              </m:r>
                            </m:sub>
                          </m:sSub>
                        </m:oMath>
                      </m:oMathPara>
                    </a14:m>
                    <a:endParaRPr lang="en-CN" dirty="0">
                      <a:latin typeface="+mn-ea"/>
                    </a:endParaRPr>
                  </a:p>
                </p:txBody>
              </p:sp>
            </mc:Choice>
            <mc:Fallback xmlns="">
              <p:sp>
                <p:nvSpPr>
                  <p:cNvPr id="32" name="TextBox 31">
                    <a:extLst>
                      <a:ext uri="{FF2B5EF4-FFF2-40B4-BE49-F238E27FC236}">
                        <a16:creationId xmlns:a16="http://schemas.microsoft.com/office/drawing/2014/main" id="{9FDE80E6-6EE7-694B-B18C-363E175E97DE}"/>
                      </a:ext>
                    </a:extLst>
                  </p:cNvPr>
                  <p:cNvSpPr txBox="1">
                    <a:spLocks noRot="1" noChangeAspect="1" noMove="1" noResize="1" noEditPoints="1" noAdjustHandles="1" noChangeArrowheads="1" noChangeShapeType="1" noTextEdit="1"/>
                  </p:cNvSpPr>
                  <p:nvPr/>
                </p:nvSpPr>
                <p:spPr>
                  <a:xfrm>
                    <a:off x="7536251" y="2658807"/>
                    <a:ext cx="489172" cy="369332"/>
                  </a:xfrm>
                  <a:prstGeom prst="rect">
                    <a:avLst/>
                  </a:prstGeom>
                  <a:blipFill>
                    <a:blip r:embed="rId8"/>
                    <a:stretch>
                      <a:fillRect/>
                    </a:stretch>
                  </a:blipFill>
                </p:spPr>
                <p:txBody>
                  <a:bodyPr/>
                  <a:lstStyle/>
                  <a:p>
                    <a:r>
                      <a:rPr lang="en-CN">
                        <a:noFill/>
                      </a:rPr>
                      <a:t> </a:t>
                    </a:r>
                  </a:p>
                </p:txBody>
              </p:sp>
            </mc:Fallback>
          </mc:AlternateContent>
          <p:sp>
            <p:nvSpPr>
              <p:cNvPr id="44" name="Rectangle 43">
                <a:extLst>
                  <a:ext uri="{FF2B5EF4-FFF2-40B4-BE49-F238E27FC236}">
                    <a16:creationId xmlns:a16="http://schemas.microsoft.com/office/drawing/2014/main" id="{0D63A799-C146-F341-883E-CEC4524E0501}"/>
                  </a:ext>
                </a:extLst>
              </p:cNvPr>
              <p:cNvSpPr/>
              <p:nvPr/>
            </p:nvSpPr>
            <p:spPr>
              <a:xfrm>
                <a:off x="8574195" y="3940433"/>
                <a:ext cx="437470" cy="329613"/>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4C198C85-AB7C-A743-BFCA-48B802551192}"/>
                      </a:ext>
                    </a:extLst>
                  </p:cNvPr>
                  <p:cNvSpPr txBox="1"/>
                  <p:nvPr/>
                </p:nvSpPr>
                <p:spPr>
                  <a:xfrm>
                    <a:off x="8636670" y="3935881"/>
                    <a:ext cx="31252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altLang="zh-CN" b="1" i="1" smtClean="0">
                                  <a:latin typeface="Cambria Math" panose="02040503050406030204" pitchFamily="18" charset="0"/>
                                </a:rPr>
                                <m:t>𝟑</m:t>
                              </m:r>
                            </m:sub>
                          </m:sSub>
                        </m:oMath>
                      </m:oMathPara>
                    </a14:m>
                    <a:endParaRPr lang="en-CN" b="1" dirty="0">
                      <a:latin typeface="+mn-ea"/>
                    </a:endParaRPr>
                  </a:p>
                </p:txBody>
              </p:sp>
            </mc:Choice>
            <mc:Fallback xmlns="">
              <p:sp>
                <p:nvSpPr>
                  <p:cNvPr id="24" name="TextBox 23">
                    <a:extLst>
                      <a:ext uri="{FF2B5EF4-FFF2-40B4-BE49-F238E27FC236}">
                        <a16:creationId xmlns:a16="http://schemas.microsoft.com/office/drawing/2014/main" id="{22EA6239-D4A6-0E4B-BF4C-74942CE53384}"/>
                      </a:ext>
                    </a:extLst>
                  </p:cNvPr>
                  <p:cNvSpPr txBox="1">
                    <a:spLocks noRot="1" noChangeAspect="1" noMove="1" noResize="1" noEditPoints="1" noAdjustHandles="1" noChangeArrowheads="1" noChangeShapeType="1" noTextEdit="1"/>
                  </p:cNvSpPr>
                  <p:nvPr/>
                </p:nvSpPr>
                <p:spPr>
                  <a:xfrm>
                    <a:off x="8636670" y="3935881"/>
                    <a:ext cx="312521" cy="276999"/>
                  </a:xfrm>
                  <a:prstGeom prst="rect">
                    <a:avLst/>
                  </a:prstGeom>
                  <a:blipFill>
                    <a:blip r:embed="rId9"/>
                    <a:stretch>
                      <a:fillRect l="-8000" r="-4000" b="-18182"/>
                    </a:stretch>
                  </a:blipFill>
                </p:spPr>
                <p:txBody>
                  <a:bodyPr/>
                  <a:lstStyle/>
                  <a:p>
                    <a:r>
                      <a:rPr lang="en-CN">
                        <a:noFill/>
                      </a:rPr>
                      <a:t> </a:t>
                    </a:r>
                  </a:p>
                </p:txBody>
              </p:sp>
            </mc:Fallback>
          </mc:AlternateContent>
          <p:sp>
            <p:nvSpPr>
              <p:cNvPr id="46" name="Oval 45">
                <a:extLst>
                  <a:ext uri="{FF2B5EF4-FFF2-40B4-BE49-F238E27FC236}">
                    <a16:creationId xmlns:a16="http://schemas.microsoft.com/office/drawing/2014/main" id="{23BF280F-4649-C748-BF92-CBAAD713BB97}"/>
                  </a:ext>
                </a:extLst>
              </p:cNvPr>
              <p:cNvSpPr/>
              <p:nvPr/>
            </p:nvSpPr>
            <p:spPr>
              <a:xfrm>
                <a:off x="8536359" y="2583043"/>
                <a:ext cx="520861" cy="520861"/>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p:cxnSp>
            <p:nvCxnSpPr>
              <p:cNvPr id="47" name="Straight Arrow Connector 46">
                <a:extLst>
                  <a:ext uri="{FF2B5EF4-FFF2-40B4-BE49-F238E27FC236}">
                    <a16:creationId xmlns:a16="http://schemas.microsoft.com/office/drawing/2014/main" id="{96F52EE2-3DE8-7B4F-909B-E98A3AF7A655}"/>
                  </a:ext>
                </a:extLst>
              </p:cNvPr>
              <p:cNvCxnSpPr>
                <a:cxnSpLocks/>
                <a:endCxn id="46" idx="2"/>
              </p:cNvCxnSpPr>
              <p:nvPr/>
            </p:nvCxnSpPr>
            <p:spPr>
              <a:xfrm>
                <a:off x="8038648" y="2843474"/>
                <a:ext cx="497711" cy="0"/>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372EE1C-72BC-2D4C-BF36-EE91521C7554}"/>
                  </a:ext>
                </a:extLst>
              </p:cNvPr>
              <p:cNvCxnSpPr>
                <a:cxnSpLocks/>
              </p:cNvCxnSpPr>
              <p:nvPr/>
            </p:nvCxnSpPr>
            <p:spPr>
              <a:xfrm flipV="1">
                <a:off x="8816080" y="3103904"/>
                <a:ext cx="0" cy="744637"/>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832B58D0-0492-374B-8537-B014D276D592}"/>
                      </a:ext>
                    </a:extLst>
                  </p:cNvPr>
                  <p:cNvSpPr txBox="1"/>
                  <p:nvPr/>
                </p:nvSpPr>
                <p:spPr>
                  <a:xfrm>
                    <a:off x="8563778" y="2647232"/>
                    <a:ext cx="489172" cy="369332"/>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altLang="zh-CN" b="0" i="1" smtClean="0">
                                  <a:latin typeface="Cambria Math" panose="02040503050406030204" pitchFamily="18" charset="0"/>
                                </a:rPr>
                                <m:t>3</m:t>
                              </m:r>
                            </m:sub>
                          </m:sSub>
                        </m:oMath>
                      </m:oMathPara>
                    </a14:m>
                    <a:endParaRPr lang="en-CN" dirty="0">
                      <a:latin typeface="+mn-ea"/>
                    </a:endParaRPr>
                  </a:p>
                </p:txBody>
              </p:sp>
            </mc:Choice>
            <mc:Fallback xmlns="">
              <p:sp>
                <p:nvSpPr>
                  <p:cNvPr id="22" name="TextBox 21">
                    <a:extLst>
                      <a:ext uri="{FF2B5EF4-FFF2-40B4-BE49-F238E27FC236}">
                        <a16:creationId xmlns:a16="http://schemas.microsoft.com/office/drawing/2014/main" id="{378CD2F6-4639-5D49-AAF8-BD51CEF0758B}"/>
                      </a:ext>
                    </a:extLst>
                  </p:cNvPr>
                  <p:cNvSpPr txBox="1">
                    <a:spLocks noRot="1" noChangeAspect="1" noMove="1" noResize="1" noEditPoints="1" noAdjustHandles="1" noChangeArrowheads="1" noChangeShapeType="1" noTextEdit="1"/>
                  </p:cNvSpPr>
                  <p:nvPr/>
                </p:nvSpPr>
                <p:spPr>
                  <a:xfrm>
                    <a:off x="8563778" y="2647232"/>
                    <a:ext cx="489172" cy="369332"/>
                  </a:xfrm>
                  <a:prstGeom prst="rect">
                    <a:avLst/>
                  </a:prstGeom>
                  <a:blipFill>
                    <a:blip r:embed="rId10"/>
                    <a:stretch>
                      <a:fillRect/>
                    </a:stretch>
                  </a:blipFill>
                </p:spPr>
                <p:txBody>
                  <a:bodyPr/>
                  <a:lstStyle/>
                  <a:p>
                    <a:r>
                      <a:rPr lang="en-CN">
                        <a:noFill/>
                      </a:rPr>
                      <a:t> </a:t>
                    </a:r>
                  </a:p>
                </p:txBody>
              </p:sp>
            </mc:Fallback>
          </mc:AlternateContent>
          <p:cxnSp>
            <p:nvCxnSpPr>
              <p:cNvPr id="50" name="Straight Arrow Connector 49">
                <a:extLst>
                  <a:ext uri="{FF2B5EF4-FFF2-40B4-BE49-F238E27FC236}">
                    <a16:creationId xmlns:a16="http://schemas.microsoft.com/office/drawing/2014/main" id="{84F68ADB-9F8F-734D-9D45-73B27AF1642A}"/>
                  </a:ext>
                </a:extLst>
              </p:cNvPr>
              <p:cNvCxnSpPr>
                <a:cxnSpLocks/>
              </p:cNvCxnSpPr>
              <p:nvPr/>
            </p:nvCxnSpPr>
            <p:spPr>
              <a:xfrm flipV="1">
                <a:off x="6753625" y="1971253"/>
                <a:ext cx="0" cy="590309"/>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B5DE1EA0-F511-5F46-A661-C57489EDD10C}"/>
                      </a:ext>
                    </a:extLst>
                  </p:cNvPr>
                  <p:cNvSpPr txBox="1"/>
                  <p:nvPr/>
                </p:nvSpPr>
                <p:spPr>
                  <a:xfrm>
                    <a:off x="6643810" y="1678655"/>
                    <a:ext cx="354136"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𝐸</m:t>
                              </m:r>
                            </m:e>
                            <m:sub>
                              <m:r>
                                <a:rPr lang="en-US" altLang="zh-CN" b="0" i="1" smtClean="0">
                                  <a:latin typeface="Cambria Math" panose="02040503050406030204" pitchFamily="18" charset="0"/>
                                </a:rPr>
                                <m:t>1</m:t>
                              </m:r>
                            </m:sub>
                          </m:sSub>
                          <m:r>
                            <a:rPr lang="zh-CN" altLang="en-US" b="0" i="1" smtClean="0">
                              <a:latin typeface="Cambria Math" panose="02040503050406030204" pitchFamily="18" charset="0"/>
                            </a:rPr>
                            <m:t> </m:t>
                          </m:r>
                        </m:oMath>
                      </m:oMathPara>
                    </a14:m>
                    <a:endParaRPr lang="en-CN" dirty="0">
                      <a:latin typeface="+mn-ea"/>
                    </a:endParaRPr>
                  </a:p>
                </p:txBody>
              </p:sp>
            </mc:Choice>
            <mc:Fallback xmlns="">
              <p:sp>
                <p:nvSpPr>
                  <p:cNvPr id="45" name="TextBox 44">
                    <a:extLst>
                      <a:ext uri="{FF2B5EF4-FFF2-40B4-BE49-F238E27FC236}">
                        <a16:creationId xmlns:a16="http://schemas.microsoft.com/office/drawing/2014/main" id="{B94C07FA-E802-5242-A116-F96368C501CB}"/>
                      </a:ext>
                    </a:extLst>
                  </p:cNvPr>
                  <p:cNvSpPr txBox="1">
                    <a:spLocks noRot="1" noChangeAspect="1" noMove="1" noResize="1" noEditPoints="1" noAdjustHandles="1" noChangeArrowheads="1" noChangeShapeType="1" noTextEdit="1"/>
                  </p:cNvSpPr>
                  <p:nvPr/>
                </p:nvSpPr>
                <p:spPr>
                  <a:xfrm>
                    <a:off x="6643810" y="1678655"/>
                    <a:ext cx="354136" cy="276999"/>
                  </a:xfrm>
                  <a:prstGeom prst="rect">
                    <a:avLst/>
                  </a:prstGeom>
                  <a:blipFill>
                    <a:blip r:embed="rId11"/>
                    <a:stretch>
                      <a:fillRect l="-13793" t="-8696" r="-20690" b="-34783"/>
                    </a:stretch>
                  </a:blipFill>
                </p:spPr>
                <p:txBody>
                  <a:bodyPr/>
                  <a:lstStyle/>
                  <a:p>
                    <a:r>
                      <a:rPr lang="en-CN">
                        <a:noFill/>
                      </a:rPr>
                      <a:t> </a:t>
                    </a:r>
                  </a:p>
                </p:txBody>
              </p:sp>
            </mc:Fallback>
          </mc:AlternateContent>
          <p:cxnSp>
            <p:nvCxnSpPr>
              <p:cNvPr id="52" name="Straight Arrow Connector 51">
                <a:extLst>
                  <a:ext uri="{FF2B5EF4-FFF2-40B4-BE49-F238E27FC236}">
                    <a16:creationId xmlns:a16="http://schemas.microsoft.com/office/drawing/2014/main" id="{984B74F7-2231-4A40-AB1E-66734D2ABE76}"/>
                  </a:ext>
                </a:extLst>
              </p:cNvPr>
              <p:cNvCxnSpPr>
                <a:cxnSpLocks/>
              </p:cNvCxnSpPr>
              <p:nvPr/>
            </p:nvCxnSpPr>
            <p:spPr>
              <a:xfrm flipV="1">
                <a:off x="7784777" y="1984322"/>
                <a:ext cx="0" cy="590309"/>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9F161651-9823-994B-A176-FCC0B8367339}"/>
                      </a:ext>
                    </a:extLst>
                  </p:cNvPr>
                  <p:cNvSpPr txBox="1"/>
                  <p:nvPr/>
                </p:nvSpPr>
                <p:spPr>
                  <a:xfrm>
                    <a:off x="7646130" y="1669175"/>
                    <a:ext cx="359457"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𝐸</m:t>
                              </m:r>
                            </m:e>
                            <m:sub>
                              <m:r>
                                <a:rPr lang="en-US" altLang="zh-CN" b="0" i="1" smtClean="0">
                                  <a:latin typeface="Cambria Math" panose="02040503050406030204" pitchFamily="18" charset="0"/>
                                </a:rPr>
                                <m:t>2</m:t>
                              </m:r>
                            </m:sub>
                          </m:sSub>
                          <m:r>
                            <a:rPr lang="zh-CN" altLang="en-US" b="0" i="1" smtClean="0">
                              <a:latin typeface="Cambria Math" panose="02040503050406030204" pitchFamily="18" charset="0"/>
                            </a:rPr>
                            <m:t> </m:t>
                          </m:r>
                        </m:oMath>
                      </m:oMathPara>
                    </a14:m>
                    <a:endParaRPr lang="en-CN" dirty="0">
                      <a:latin typeface="+mn-ea"/>
                    </a:endParaRPr>
                  </a:p>
                </p:txBody>
              </p:sp>
            </mc:Choice>
            <mc:Fallback xmlns="">
              <p:sp>
                <p:nvSpPr>
                  <p:cNvPr id="47" name="TextBox 46">
                    <a:extLst>
                      <a:ext uri="{FF2B5EF4-FFF2-40B4-BE49-F238E27FC236}">
                        <a16:creationId xmlns:a16="http://schemas.microsoft.com/office/drawing/2014/main" id="{1CA1E6A9-8702-4747-9380-A27BB54D74AB}"/>
                      </a:ext>
                    </a:extLst>
                  </p:cNvPr>
                  <p:cNvSpPr txBox="1">
                    <a:spLocks noRot="1" noChangeAspect="1" noMove="1" noResize="1" noEditPoints="1" noAdjustHandles="1" noChangeArrowheads="1" noChangeShapeType="1" noTextEdit="1"/>
                  </p:cNvSpPr>
                  <p:nvPr/>
                </p:nvSpPr>
                <p:spPr>
                  <a:xfrm>
                    <a:off x="7646130" y="1669175"/>
                    <a:ext cx="359457" cy="276999"/>
                  </a:xfrm>
                  <a:prstGeom prst="rect">
                    <a:avLst/>
                  </a:prstGeom>
                  <a:blipFill>
                    <a:blip r:embed="rId12"/>
                    <a:stretch>
                      <a:fillRect l="-10000" t="-8696" r="-20000" b="-34783"/>
                    </a:stretch>
                  </a:blipFill>
                </p:spPr>
                <p:txBody>
                  <a:bodyPr/>
                  <a:lstStyle/>
                  <a:p>
                    <a:r>
                      <a:rPr lang="en-CN">
                        <a:noFill/>
                      </a:rPr>
                      <a:t> </a:t>
                    </a:r>
                  </a:p>
                </p:txBody>
              </p:sp>
            </mc:Fallback>
          </mc:AlternateContent>
          <p:cxnSp>
            <p:nvCxnSpPr>
              <p:cNvPr id="54" name="Straight Arrow Connector 53">
                <a:extLst>
                  <a:ext uri="{FF2B5EF4-FFF2-40B4-BE49-F238E27FC236}">
                    <a16:creationId xmlns:a16="http://schemas.microsoft.com/office/drawing/2014/main" id="{92BF302C-0324-C049-99AF-EB5A88C0AD4C}"/>
                  </a:ext>
                </a:extLst>
              </p:cNvPr>
              <p:cNvCxnSpPr>
                <a:cxnSpLocks/>
              </p:cNvCxnSpPr>
              <p:nvPr/>
            </p:nvCxnSpPr>
            <p:spPr>
              <a:xfrm flipV="1">
                <a:off x="8803347" y="1984322"/>
                <a:ext cx="0" cy="590309"/>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B081F81B-B555-6B4B-B24F-F6141D865B18}"/>
                      </a:ext>
                    </a:extLst>
                  </p:cNvPr>
                  <p:cNvSpPr txBox="1"/>
                  <p:nvPr/>
                </p:nvSpPr>
                <p:spPr>
                  <a:xfrm>
                    <a:off x="8664700" y="1669175"/>
                    <a:ext cx="359457"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𝐸</m:t>
                              </m:r>
                            </m:e>
                            <m:sub>
                              <m:r>
                                <a:rPr lang="en-US" altLang="zh-CN" b="0" i="1" smtClean="0">
                                  <a:latin typeface="Cambria Math" panose="02040503050406030204" pitchFamily="18" charset="0"/>
                                </a:rPr>
                                <m:t>3</m:t>
                              </m:r>
                            </m:sub>
                          </m:sSub>
                          <m:r>
                            <a:rPr lang="zh-CN" altLang="en-US" b="0" i="1" smtClean="0">
                              <a:latin typeface="Cambria Math" panose="02040503050406030204" pitchFamily="18" charset="0"/>
                            </a:rPr>
                            <m:t> </m:t>
                          </m:r>
                        </m:oMath>
                      </m:oMathPara>
                    </a14:m>
                    <a:endParaRPr lang="en-CN" dirty="0">
                      <a:latin typeface="+mn-ea"/>
                    </a:endParaRPr>
                  </a:p>
                </p:txBody>
              </p:sp>
            </mc:Choice>
            <mc:Fallback xmlns="">
              <p:sp>
                <p:nvSpPr>
                  <p:cNvPr id="49" name="TextBox 48">
                    <a:extLst>
                      <a:ext uri="{FF2B5EF4-FFF2-40B4-BE49-F238E27FC236}">
                        <a16:creationId xmlns:a16="http://schemas.microsoft.com/office/drawing/2014/main" id="{4C7DBE33-EDD3-174B-AD21-91D02D26C1BD}"/>
                      </a:ext>
                    </a:extLst>
                  </p:cNvPr>
                  <p:cNvSpPr txBox="1">
                    <a:spLocks noRot="1" noChangeAspect="1" noMove="1" noResize="1" noEditPoints="1" noAdjustHandles="1" noChangeArrowheads="1" noChangeShapeType="1" noTextEdit="1"/>
                  </p:cNvSpPr>
                  <p:nvPr/>
                </p:nvSpPr>
                <p:spPr>
                  <a:xfrm>
                    <a:off x="8664700" y="1669175"/>
                    <a:ext cx="359457" cy="276999"/>
                  </a:xfrm>
                  <a:prstGeom prst="rect">
                    <a:avLst/>
                  </a:prstGeom>
                  <a:blipFill>
                    <a:blip r:embed="rId13"/>
                    <a:stretch>
                      <a:fillRect l="-13793" t="-8696" r="-24138" b="-34783"/>
                    </a:stretch>
                  </a:blipFill>
                </p:spPr>
                <p:txBody>
                  <a:bodyPr/>
                  <a:lstStyle/>
                  <a:p>
                    <a:r>
                      <a:rPr lang="en-CN">
                        <a:noFill/>
                      </a:rPr>
                      <a:t> </a:t>
                    </a:r>
                  </a:p>
                </p:txBody>
              </p:sp>
            </mc:Fallback>
          </mc:AlternateContent>
          <p:cxnSp>
            <p:nvCxnSpPr>
              <p:cNvPr id="56" name="Straight Arrow Connector 55">
                <a:extLst>
                  <a:ext uri="{FF2B5EF4-FFF2-40B4-BE49-F238E27FC236}">
                    <a16:creationId xmlns:a16="http://schemas.microsoft.com/office/drawing/2014/main" id="{419C22FC-F725-3349-9B12-4387BFDE3125}"/>
                  </a:ext>
                </a:extLst>
              </p:cNvPr>
              <p:cNvCxnSpPr>
                <a:cxnSpLocks/>
              </p:cNvCxnSpPr>
              <p:nvPr/>
            </p:nvCxnSpPr>
            <p:spPr>
              <a:xfrm flipH="1">
                <a:off x="6881919" y="1984322"/>
                <a:ext cx="0" cy="590309"/>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C07586BC-39B2-2C49-9B27-D0D803A558E3}"/>
                  </a:ext>
                </a:extLst>
              </p:cNvPr>
              <p:cNvCxnSpPr>
                <a:cxnSpLocks/>
              </p:cNvCxnSpPr>
              <p:nvPr/>
            </p:nvCxnSpPr>
            <p:spPr>
              <a:xfrm flipH="1">
                <a:off x="7921664" y="2004309"/>
                <a:ext cx="0" cy="590309"/>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792A7B7C-AB93-7941-A7E7-26950E85FA45}"/>
                  </a:ext>
                </a:extLst>
              </p:cNvPr>
              <p:cNvCxnSpPr>
                <a:cxnSpLocks/>
              </p:cNvCxnSpPr>
              <p:nvPr/>
            </p:nvCxnSpPr>
            <p:spPr>
              <a:xfrm flipH="1">
                <a:off x="8949191" y="1996200"/>
                <a:ext cx="0" cy="590309"/>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EC548406-ACA3-C74B-883C-BE6F225046CC}"/>
                  </a:ext>
                </a:extLst>
              </p:cNvPr>
              <p:cNvCxnSpPr>
                <a:cxnSpLocks/>
              </p:cNvCxnSpPr>
              <p:nvPr/>
            </p:nvCxnSpPr>
            <p:spPr>
              <a:xfrm flipH="1">
                <a:off x="8949191" y="3175185"/>
                <a:ext cx="0" cy="590309"/>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1B9AD5-D383-AF47-B5FC-05DCA875DBDF}"/>
                  </a:ext>
                </a:extLst>
              </p:cNvPr>
              <p:cNvCxnSpPr>
                <a:cxnSpLocks/>
              </p:cNvCxnSpPr>
              <p:nvPr/>
            </p:nvCxnSpPr>
            <p:spPr>
              <a:xfrm>
                <a:off x="7916181" y="3192642"/>
                <a:ext cx="0" cy="610421"/>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0A97CF26-A0FD-5240-AAAE-269007134DD4}"/>
                  </a:ext>
                </a:extLst>
              </p:cNvPr>
              <p:cNvCxnSpPr>
                <a:cxnSpLocks/>
              </p:cNvCxnSpPr>
              <p:nvPr/>
            </p:nvCxnSpPr>
            <p:spPr>
              <a:xfrm>
                <a:off x="6882265" y="3172530"/>
                <a:ext cx="0" cy="610421"/>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nvGrpSpPr>
              <p:cNvPr id="62" name="Group 61">
                <a:extLst>
                  <a:ext uri="{FF2B5EF4-FFF2-40B4-BE49-F238E27FC236}">
                    <a16:creationId xmlns:a16="http://schemas.microsoft.com/office/drawing/2014/main" id="{88B56A68-4F83-0445-ADED-E16A6D805045}"/>
                  </a:ext>
                </a:extLst>
              </p:cNvPr>
              <p:cNvGrpSpPr/>
              <p:nvPr/>
            </p:nvGrpSpPr>
            <p:grpSpPr>
              <a:xfrm>
                <a:off x="10001407" y="1657715"/>
                <a:ext cx="1033987" cy="2606449"/>
                <a:chOff x="9060803" y="1681054"/>
                <a:chExt cx="1033987" cy="2606449"/>
              </a:xfrm>
            </p:grpSpPr>
            <p:sp>
              <p:nvSpPr>
                <p:cNvPr id="69" name="Rectangle 68">
                  <a:extLst>
                    <a:ext uri="{FF2B5EF4-FFF2-40B4-BE49-F238E27FC236}">
                      <a16:creationId xmlns:a16="http://schemas.microsoft.com/office/drawing/2014/main" id="{44544AEE-F3A6-B244-AA99-064809E1EADE}"/>
                    </a:ext>
                  </a:extLst>
                </p:cNvPr>
                <p:cNvSpPr/>
                <p:nvPr/>
              </p:nvSpPr>
              <p:spPr>
                <a:xfrm>
                  <a:off x="9596350" y="3957890"/>
                  <a:ext cx="437470" cy="329613"/>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70" name="TextBox 69">
                      <a:extLst>
                        <a:ext uri="{FF2B5EF4-FFF2-40B4-BE49-F238E27FC236}">
                          <a16:creationId xmlns:a16="http://schemas.microsoft.com/office/drawing/2014/main" id="{5E560BC7-5587-E54B-981C-4F72BD8A975E}"/>
                        </a:ext>
                      </a:extLst>
                    </p:cNvPr>
                    <p:cNvSpPr txBox="1"/>
                    <p:nvPr/>
                  </p:nvSpPr>
                  <p:spPr>
                    <a:xfrm>
                      <a:off x="9658825" y="3953338"/>
                      <a:ext cx="31733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altLang="zh-CN" b="1" i="1" smtClean="0">
                                    <a:latin typeface="Cambria Math" panose="02040503050406030204" pitchFamily="18" charset="0"/>
                                  </a:rPr>
                                  <m:t>𝑻</m:t>
                                </m:r>
                              </m:sub>
                            </m:sSub>
                          </m:oMath>
                        </m:oMathPara>
                      </a14:m>
                      <a:endParaRPr lang="en-CN" b="1" dirty="0">
                        <a:latin typeface="+mn-ea"/>
                      </a:endParaRPr>
                    </a:p>
                  </p:txBody>
                </p:sp>
              </mc:Choice>
              <mc:Fallback xmlns="">
                <p:sp>
                  <p:nvSpPr>
                    <p:cNvPr id="70" name="TextBox 69">
                      <a:extLst>
                        <a:ext uri="{FF2B5EF4-FFF2-40B4-BE49-F238E27FC236}">
                          <a16:creationId xmlns:a16="http://schemas.microsoft.com/office/drawing/2014/main" id="{5E560BC7-5587-E54B-981C-4F72BD8A975E}"/>
                        </a:ext>
                      </a:extLst>
                    </p:cNvPr>
                    <p:cNvSpPr txBox="1">
                      <a:spLocks noRot="1" noChangeAspect="1" noMove="1" noResize="1" noEditPoints="1" noAdjustHandles="1" noChangeArrowheads="1" noChangeShapeType="1" noTextEdit="1"/>
                    </p:cNvSpPr>
                    <p:nvPr/>
                  </p:nvSpPr>
                  <p:spPr>
                    <a:xfrm>
                      <a:off x="9658825" y="3953338"/>
                      <a:ext cx="317331" cy="276999"/>
                    </a:xfrm>
                    <a:prstGeom prst="rect">
                      <a:avLst/>
                    </a:prstGeom>
                    <a:blipFill>
                      <a:blip r:embed="rId14"/>
                      <a:stretch>
                        <a:fillRect l="-7692" r="-3846" b="-13043"/>
                      </a:stretch>
                    </a:blipFill>
                  </p:spPr>
                  <p:txBody>
                    <a:bodyPr/>
                    <a:lstStyle/>
                    <a:p>
                      <a:r>
                        <a:rPr lang="en-CN">
                          <a:noFill/>
                        </a:rPr>
                        <a:t> </a:t>
                      </a:r>
                    </a:p>
                  </p:txBody>
                </p:sp>
              </mc:Fallback>
            </mc:AlternateContent>
            <p:sp>
              <p:nvSpPr>
                <p:cNvPr id="71" name="Oval 70">
                  <a:extLst>
                    <a:ext uri="{FF2B5EF4-FFF2-40B4-BE49-F238E27FC236}">
                      <a16:creationId xmlns:a16="http://schemas.microsoft.com/office/drawing/2014/main" id="{9E4ACE77-2E0E-9845-AEFB-902EDB52A283}"/>
                    </a:ext>
                  </a:extLst>
                </p:cNvPr>
                <p:cNvSpPr/>
                <p:nvPr/>
              </p:nvSpPr>
              <p:spPr>
                <a:xfrm>
                  <a:off x="9558514" y="2600500"/>
                  <a:ext cx="520861" cy="520861"/>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p:cxnSp>
              <p:nvCxnSpPr>
                <p:cNvPr id="72" name="Straight Arrow Connector 71">
                  <a:extLst>
                    <a:ext uri="{FF2B5EF4-FFF2-40B4-BE49-F238E27FC236}">
                      <a16:creationId xmlns:a16="http://schemas.microsoft.com/office/drawing/2014/main" id="{A7928799-030A-8345-BBFB-FFF396126D38}"/>
                    </a:ext>
                  </a:extLst>
                </p:cNvPr>
                <p:cNvCxnSpPr>
                  <a:cxnSpLocks/>
                  <a:endCxn id="71" idx="2"/>
                </p:cNvCxnSpPr>
                <p:nvPr/>
              </p:nvCxnSpPr>
              <p:spPr>
                <a:xfrm>
                  <a:off x="9060803" y="2860931"/>
                  <a:ext cx="497711" cy="0"/>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F3F66122-449B-F34D-85AC-4F27FFF27C5A}"/>
                    </a:ext>
                  </a:extLst>
                </p:cNvPr>
                <p:cNvCxnSpPr>
                  <a:cxnSpLocks/>
                </p:cNvCxnSpPr>
                <p:nvPr/>
              </p:nvCxnSpPr>
              <p:spPr>
                <a:xfrm flipV="1">
                  <a:off x="9838235" y="3121361"/>
                  <a:ext cx="0" cy="744637"/>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4" name="TextBox 73">
                      <a:extLst>
                        <a:ext uri="{FF2B5EF4-FFF2-40B4-BE49-F238E27FC236}">
                          <a16:creationId xmlns:a16="http://schemas.microsoft.com/office/drawing/2014/main" id="{8533B967-5CD6-FD4E-A0DA-D54E39C77730}"/>
                        </a:ext>
                      </a:extLst>
                    </p:cNvPr>
                    <p:cNvSpPr txBox="1"/>
                    <p:nvPr/>
                  </p:nvSpPr>
                  <p:spPr>
                    <a:xfrm>
                      <a:off x="9585933" y="2664689"/>
                      <a:ext cx="508857" cy="369332"/>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altLang="zh-CN" b="0" i="1" smtClean="0">
                                    <a:latin typeface="Cambria Math" panose="02040503050406030204" pitchFamily="18" charset="0"/>
                                  </a:rPr>
                                  <m:t>𝑇</m:t>
                                </m:r>
                              </m:sub>
                            </m:sSub>
                          </m:oMath>
                        </m:oMathPara>
                      </a14:m>
                      <a:endParaRPr lang="en-CN" dirty="0">
                        <a:latin typeface="+mn-ea"/>
                      </a:endParaRPr>
                    </a:p>
                  </p:txBody>
                </p:sp>
              </mc:Choice>
              <mc:Fallback xmlns="">
                <p:sp>
                  <p:nvSpPr>
                    <p:cNvPr id="74" name="TextBox 73">
                      <a:extLst>
                        <a:ext uri="{FF2B5EF4-FFF2-40B4-BE49-F238E27FC236}">
                          <a16:creationId xmlns:a16="http://schemas.microsoft.com/office/drawing/2014/main" id="{8533B967-5CD6-FD4E-A0DA-D54E39C77730}"/>
                        </a:ext>
                      </a:extLst>
                    </p:cNvPr>
                    <p:cNvSpPr txBox="1">
                      <a:spLocks noRot="1" noChangeAspect="1" noMove="1" noResize="1" noEditPoints="1" noAdjustHandles="1" noChangeArrowheads="1" noChangeShapeType="1" noTextEdit="1"/>
                    </p:cNvSpPr>
                    <p:nvPr/>
                  </p:nvSpPr>
                  <p:spPr>
                    <a:xfrm>
                      <a:off x="9585933" y="2664689"/>
                      <a:ext cx="508857" cy="369332"/>
                    </a:xfrm>
                    <a:prstGeom prst="rect">
                      <a:avLst/>
                    </a:prstGeom>
                    <a:blipFill>
                      <a:blip r:embed="rId15"/>
                      <a:stretch>
                        <a:fillRect/>
                      </a:stretch>
                    </a:blipFill>
                  </p:spPr>
                  <p:txBody>
                    <a:bodyPr/>
                    <a:lstStyle/>
                    <a:p>
                      <a:r>
                        <a:rPr lang="en-CN">
                          <a:noFill/>
                        </a:rPr>
                        <a:t> </a:t>
                      </a:r>
                    </a:p>
                  </p:txBody>
                </p:sp>
              </mc:Fallback>
            </mc:AlternateContent>
            <p:cxnSp>
              <p:nvCxnSpPr>
                <p:cNvPr id="75" name="Straight Arrow Connector 74">
                  <a:extLst>
                    <a:ext uri="{FF2B5EF4-FFF2-40B4-BE49-F238E27FC236}">
                      <a16:creationId xmlns:a16="http://schemas.microsoft.com/office/drawing/2014/main" id="{36165D1A-DDFB-164C-9B1B-36551395621E}"/>
                    </a:ext>
                  </a:extLst>
                </p:cNvPr>
                <p:cNvCxnSpPr>
                  <a:cxnSpLocks/>
                </p:cNvCxnSpPr>
                <p:nvPr/>
              </p:nvCxnSpPr>
              <p:spPr>
                <a:xfrm flipV="1">
                  <a:off x="9823223" y="1996201"/>
                  <a:ext cx="0" cy="590309"/>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6" name="TextBox 75">
                      <a:extLst>
                        <a:ext uri="{FF2B5EF4-FFF2-40B4-BE49-F238E27FC236}">
                          <a16:creationId xmlns:a16="http://schemas.microsoft.com/office/drawing/2014/main" id="{8FD9D681-3767-214B-8D3F-86C8E7E6BDD3}"/>
                        </a:ext>
                      </a:extLst>
                    </p:cNvPr>
                    <p:cNvSpPr txBox="1"/>
                    <p:nvPr/>
                  </p:nvSpPr>
                  <p:spPr>
                    <a:xfrm>
                      <a:off x="9684576" y="1681054"/>
                      <a:ext cx="379143"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𝐸</m:t>
                                </m:r>
                              </m:e>
                              <m:sub>
                                <m:r>
                                  <a:rPr lang="en-US" altLang="zh-CN" b="0" i="1" smtClean="0">
                                    <a:latin typeface="Cambria Math" panose="02040503050406030204" pitchFamily="18" charset="0"/>
                                  </a:rPr>
                                  <m:t>𝑇</m:t>
                                </m:r>
                              </m:sub>
                            </m:sSub>
                            <m:r>
                              <a:rPr lang="zh-CN" altLang="en-US" b="0" i="1" smtClean="0">
                                <a:latin typeface="Cambria Math" panose="02040503050406030204" pitchFamily="18" charset="0"/>
                              </a:rPr>
                              <m:t> </m:t>
                            </m:r>
                          </m:oMath>
                        </m:oMathPara>
                      </a14:m>
                      <a:endParaRPr lang="en-CN" dirty="0">
                        <a:latin typeface="+mn-ea"/>
                      </a:endParaRPr>
                    </a:p>
                  </p:txBody>
                </p:sp>
              </mc:Choice>
              <mc:Fallback xmlns="">
                <p:sp>
                  <p:nvSpPr>
                    <p:cNvPr id="76" name="TextBox 75">
                      <a:extLst>
                        <a:ext uri="{FF2B5EF4-FFF2-40B4-BE49-F238E27FC236}">
                          <a16:creationId xmlns:a16="http://schemas.microsoft.com/office/drawing/2014/main" id="{8FD9D681-3767-214B-8D3F-86C8E7E6BDD3}"/>
                        </a:ext>
                      </a:extLst>
                    </p:cNvPr>
                    <p:cNvSpPr txBox="1">
                      <a:spLocks noRot="1" noChangeAspect="1" noMove="1" noResize="1" noEditPoints="1" noAdjustHandles="1" noChangeArrowheads="1" noChangeShapeType="1" noTextEdit="1"/>
                    </p:cNvSpPr>
                    <p:nvPr/>
                  </p:nvSpPr>
                  <p:spPr>
                    <a:xfrm>
                      <a:off x="9684576" y="1681054"/>
                      <a:ext cx="379143" cy="276999"/>
                    </a:xfrm>
                    <a:prstGeom prst="rect">
                      <a:avLst/>
                    </a:prstGeom>
                    <a:blipFill>
                      <a:blip r:embed="rId16"/>
                      <a:stretch>
                        <a:fillRect l="-9677" t="-9091" r="-19355" b="-40909"/>
                      </a:stretch>
                    </a:blipFill>
                  </p:spPr>
                  <p:txBody>
                    <a:bodyPr/>
                    <a:lstStyle/>
                    <a:p>
                      <a:r>
                        <a:rPr lang="en-CN">
                          <a:noFill/>
                        </a:rPr>
                        <a:t> </a:t>
                      </a:r>
                    </a:p>
                  </p:txBody>
                </p:sp>
              </mc:Fallback>
            </mc:AlternateContent>
            <p:cxnSp>
              <p:nvCxnSpPr>
                <p:cNvPr id="77" name="Straight Arrow Connector 76">
                  <a:extLst>
                    <a:ext uri="{FF2B5EF4-FFF2-40B4-BE49-F238E27FC236}">
                      <a16:creationId xmlns:a16="http://schemas.microsoft.com/office/drawing/2014/main" id="{BB59EB02-004D-6640-987A-E49C6BE8E377}"/>
                    </a:ext>
                  </a:extLst>
                </p:cNvPr>
                <p:cNvCxnSpPr>
                  <a:cxnSpLocks/>
                </p:cNvCxnSpPr>
                <p:nvPr/>
              </p:nvCxnSpPr>
              <p:spPr>
                <a:xfrm flipH="1">
                  <a:off x="9951527" y="2004309"/>
                  <a:ext cx="0" cy="590309"/>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72012F85-2767-4849-8D01-4525B685B7D7}"/>
                    </a:ext>
                  </a:extLst>
                </p:cNvPr>
                <p:cNvCxnSpPr>
                  <a:cxnSpLocks/>
                </p:cNvCxnSpPr>
                <p:nvPr/>
              </p:nvCxnSpPr>
              <p:spPr>
                <a:xfrm flipH="1">
                  <a:off x="9949638" y="3192642"/>
                  <a:ext cx="0" cy="590309"/>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6BDC8728-3784-384A-A098-1D663E7C8821}"/>
                    </a:ext>
                  </a:extLst>
                </p:cNvPr>
                <p:cNvCxnSpPr>
                  <a:cxnSpLocks/>
                </p:cNvCxnSpPr>
                <p:nvPr/>
              </p:nvCxnSpPr>
              <p:spPr>
                <a:xfrm flipH="1">
                  <a:off x="9101591" y="2738909"/>
                  <a:ext cx="456923" cy="0"/>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cxnSp>
            <p:nvCxnSpPr>
              <p:cNvPr id="63" name="Straight Arrow Connector 62">
                <a:extLst>
                  <a:ext uri="{FF2B5EF4-FFF2-40B4-BE49-F238E27FC236}">
                    <a16:creationId xmlns:a16="http://schemas.microsoft.com/office/drawing/2014/main" id="{C15495B3-6E5F-4E4A-9CDF-CB9E1F613B11}"/>
                  </a:ext>
                </a:extLst>
              </p:cNvPr>
              <p:cNvCxnSpPr>
                <a:cxnSpLocks/>
              </p:cNvCxnSpPr>
              <p:nvPr/>
            </p:nvCxnSpPr>
            <p:spPr>
              <a:xfrm flipH="1">
                <a:off x="8059041" y="2725653"/>
                <a:ext cx="456923" cy="0"/>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3E8AA5B3-279E-A242-BE40-93ACBA9999E0}"/>
                  </a:ext>
                </a:extLst>
              </p:cNvPr>
              <p:cNvCxnSpPr>
                <a:cxnSpLocks/>
              </p:cNvCxnSpPr>
              <p:nvPr/>
            </p:nvCxnSpPr>
            <p:spPr>
              <a:xfrm flipH="1">
                <a:off x="7031514" y="2725653"/>
                <a:ext cx="456923" cy="0"/>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AB6173B7-A513-4C46-8A16-1052D07F5821}"/>
                  </a:ext>
                </a:extLst>
              </p:cNvPr>
              <p:cNvSpPr txBox="1"/>
              <p:nvPr/>
            </p:nvSpPr>
            <p:spPr>
              <a:xfrm>
                <a:off x="9316465" y="2652925"/>
                <a:ext cx="559769" cy="369332"/>
              </a:xfrm>
              <a:prstGeom prst="rect">
                <a:avLst/>
              </a:prstGeom>
              <a:noFill/>
            </p:spPr>
            <p:txBody>
              <a:bodyPr wrap="none" rtlCol="0">
                <a:spAutoFit/>
              </a:bodyPr>
              <a:lstStyle/>
              <a:p>
                <a:pPr algn="l"/>
                <a:r>
                  <a:rPr lang="en-US" altLang="zh-CN" dirty="0">
                    <a:latin typeface="+mn-ea"/>
                  </a:rPr>
                  <a:t>……</a:t>
                </a:r>
                <a:endParaRPr lang="en-CN" dirty="0">
                  <a:latin typeface="+mn-ea"/>
                </a:endParaRPr>
              </a:p>
            </p:txBody>
          </p:sp>
          <p:sp>
            <p:nvSpPr>
              <p:cNvPr id="67" name="TextBox 66">
                <a:extLst>
                  <a:ext uri="{FF2B5EF4-FFF2-40B4-BE49-F238E27FC236}">
                    <a16:creationId xmlns:a16="http://schemas.microsoft.com/office/drawing/2014/main" id="{2F3F11B1-149D-524F-A4EB-FE4351199175}"/>
                  </a:ext>
                </a:extLst>
              </p:cNvPr>
              <p:cNvSpPr txBox="1"/>
              <p:nvPr/>
            </p:nvSpPr>
            <p:spPr>
              <a:xfrm>
                <a:off x="9316465" y="3883832"/>
                <a:ext cx="559769" cy="369332"/>
              </a:xfrm>
              <a:prstGeom prst="rect">
                <a:avLst/>
              </a:prstGeom>
              <a:noFill/>
            </p:spPr>
            <p:txBody>
              <a:bodyPr wrap="none" rtlCol="0">
                <a:spAutoFit/>
              </a:bodyPr>
              <a:lstStyle/>
              <a:p>
                <a:pPr algn="l"/>
                <a:r>
                  <a:rPr lang="en-US" altLang="zh-CN" dirty="0">
                    <a:latin typeface="+mn-ea"/>
                  </a:rPr>
                  <a:t>……</a:t>
                </a:r>
                <a:endParaRPr lang="en-CN" dirty="0">
                  <a:latin typeface="+mn-ea"/>
                </a:endParaRPr>
              </a:p>
            </p:txBody>
          </p:sp>
          <p:sp>
            <p:nvSpPr>
              <p:cNvPr id="68" name="TextBox 67">
                <a:extLst>
                  <a:ext uri="{FF2B5EF4-FFF2-40B4-BE49-F238E27FC236}">
                    <a16:creationId xmlns:a16="http://schemas.microsoft.com/office/drawing/2014/main" id="{F9C59F56-B1FE-D64A-8352-811CDE233BB9}"/>
                  </a:ext>
                </a:extLst>
              </p:cNvPr>
              <p:cNvSpPr txBox="1"/>
              <p:nvPr/>
            </p:nvSpPr>
            <p:spPr>
              <a:xfrm>
                <a:off x="9322558" y="1576842"/>
                <a:ext cx="559769" cy="369332"/>
              </a:xfrm>
              <a:prstGeom prst="rect">
                <a:avLst/>
              </a:prstGeom>
              <a:noFill/>
            </p:spPr>
            <p:txBody>
              <a:bodyPr wrap="none" rtlCol="0">
                <a:spAutoFit/>
              </a:bodyPr>
              <a:lstStyle/>
              <a:p>
                <a:pPr algn="l"/>
                <a:r>
                  <a:rPr lang="en-US" altLang="zh-CN" dirty="0">
                    <a:latin typeface="+mn-ea"/>
                  </a:rPr>
                  <a:t>……</a:t>
                </a:r>
                <a:endParaRPr lang="en-CN" dirty="0">
                  <a:latin typeface="+mn-ea"/>
                </a:endParaRPr>
              </a:p>
            </p:txBody>
          </p:sp>
        </p:gr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D61AC9A3-758C-A240-AC49-DB18E6D2A3C7}"/>
                    </a:ext>
                  </a:extLst>
                </p:cNvPr>
                <p:cNvSpPr txBox="1"/>
                <p:nvPr/>
              </p:nvSpPr>
              <p:spPr>
                <a:xfrm>
                  <a:off x="10072384" y="2332034"/>
                  <a:ext cx="48013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𝑊</m:t>
                            </m:r>
                          </m:e>
                          <m:sub>
                            <m:r>
                              <a:rPr lang="en-US" altLang="zh-CN" b="0" i="1" smtClean="0">
                                <a:solidFill>
                                  <a:srgbClr val="FF0000"/>
                                </a:solidFill>
                                <a:latin typeface="Cambria Math" panose="02040503050406030204" pitchFamily="18" charset="0"/>
                              </a:rPr>
                              <m:t>hh</m:t>
                            </m:r>
                          </m:sub>
                        </m:sSub>
                      </m:oMath>
                    </m:oMathPara>
                  </a14:m>
                  <a:endParaRPr lang="en-CN" dirty="0">
                    <a:solidFill>
                      <a:srgbClr val="FF0000"/>
                    </a:solidFill>
                    <a:latin typeface="+mn-ea"/>
                  </a:endParaRPr>
                </a:p>
              </p:txBody>
            </p:sp>
          </mc:Choice>
          <mc:Fallback xmlns="">
            <p:sp>
              <p:nvSpPr>
                <p:cNvPr id="75" name="TextBox 74">
                  <a:extLst>
                    <a:ext uri="{FF2B5EF4-FFF2-40B4-BE49-F238E27FC236}">
                      <a16:creationId xmlns:a16="http://schemas.microsoft.com/office/drawing/2014/main" id="{D7FD11A3-F18F-D74E-9CD6-B2D0A460797C}"/>
                    </a:ext>
                  </a:extLst>
                </p:cNvPr>
                <p:cNvSpPr txBox="1">
                  <a:spLocks noRot="1" noChangeAspect="1" noMove="1" noResize="1" noEditPoints="1" noAdjustHandles="1" noChangeArrowheads="1" noChangeShapeType="1" noTextEdit="1"/>
                </p:cNvSpPr>
                <p:nvPr/>
              </p:nvSpPr>
              <p:spPr>
                <a:xfrm>
                  <a:off x="10072384" y="2332034"/>
                  <a:ext cx="480131" cy="276999"/>
                </a:xfrm>
                <a:prstGeom prst="rect">
                  <a:avLst/>
                </a:prstGeom>
                <a:blipFill>
                  <a:blip r:embed="rId17"/>
                  <a:stretch>
                    <a:fillRect l="-7692" r="-2564" b="-1304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38B49F9D-F8F7-0743-A368-EB0FDB930836}"/>
                    </a:ext>
                  </a:extLst>
                </p:cNvPr>
                <p:cNvSpPr txBox="1"/>
                <p:nvPr/>
              </p:nvSpPr>
              <p:spPr>
                <a:xfrm>
                  <a:off x="8099124" y="2294280"/>
                  <a:ext cx="48013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𝑊</m:t>
                            </m:r>
                          </m:e>
                          <m:sub>
                            <m:r>
                              <a:rPr lang="en-US" altLang="zh-CN" b="0" i="1" smtClean="0">
                                <a:solidFill>
                                  <a:srgbClr val="FF0000"/>
                                </a:solidFill>
                                <a:latin typeface="Cambria Math" panose="02040503050406030204" pitchFamily="18" charset="0"/>
                              </a:rPr>
                              <m:t>hh</m:t>
                            </m:r>
                          </m:sub>
                        </m:sSub>
                      </m:oMath>
                    </m:oMathPara>
                  </a14:m>
                  <a:endParaRPr lang="en-CN" dirty="0">
                    <a:solidFill>
                      <a:srgbClr val="FF0000"/>
                    </a:solidFill>
                    <a:latin typeface="+mn-ea"/>
                  </a:endParaRPr>
                </a:p>
              </p:txBody>
            </p:sp>
          </mc:Choice>
          <mc:Fallback xmlns="">
            <p:sp>
              <p:nvSpPr>
                <p:cNvPr id="76" name="TextBox 75">
                  <a:extLst>
                    <a:ext uri="{FF2B5EF4-FFF2-40B4-BE49-F238E27FC236}">
                      <a16:creationId xmlns:a16="http://schemas.microsoft.com/office/drawing/2014/main" id="{C5B9419F-41AF-3C4F-8D81-256F467D1D41}"/>
                    </a:ext>
                  </a:extLst>
                </p:cNvPr>
                <p:cNvSpPr txBox="1">
                  <a:spLocks noRot="1" noChangeAspect="1" noMove="1" noResize="1" noEditPoints="1" noAdjustHandles="1" noChangeArrowheads="1" noChangeShapeType="1" noTextEdit="1"/>
                </p:cNvSpPr>
                <p:nvPr/>
              </p:nvSpPr>
              <p:spPr>
                <a:xfrm>
                  <a:off x="8099124" y="2294280"/>
                  <a:ext cx="480131" cy="276999"/>
                </a:xfrm>
                <a:prstGeom prst="rect">
                  <a:avLst/>
                </a:prstGeom>
                <a:blipFill>
                  <a:blip r:embed="rId18"/>
                  <a:stretch>
                    <a:fillRect l="-7692" b="-1304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2B42A7B0-BCF9-AC43-9EBF-5F62A691EEE4}"/>
                    </a:ext>
                  </a:extLst>
                </p:cNvPr>
                <p:cNvSpPr txBox="1"/>
                <p:nvPr/>
              </p:nvSpPr>
              <p:spPr>
                <a:xfrm>
                  <a:off x="7066904" y="2315343"/>
                  <a:ext cx="48013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𝑊</m:t>
                            </m:r>
                          </m:e>
                          <m:sub>
                            <m:r>
                              <a:rPr lang="en-US" altLang="zh-CN" b="0" i="1" smtClean="0">
                                <a:solidFill>
                                  <a:srgbClr val="FF0000"/>
                                </a:solidFill>
                                <a:latin typeface="Cambria Math" panose="02040503050406030204" pitchFamily="18" charset="0"/>
                              </a:rPr>
                              <m:t>hh</m:t>
                            </m:r>
                          </m:sub>
                        </m:sSub>
                      </m:oMath>
                    </m:oMathPara>
                  </a14:m>
                  <a:endParaRPr lang="en-CN" dirty="0">
                    <a:solidFill>
                      <a:srgbClr val="FF0000"/>
                    </a:solidFill>
                    <a:latin typeface="+mn-ea"/>
                  </a:endParaRPr>
                </a:p>
              </p:txBody>
            </p:sp>
          </mc:Choice>
          <mc:Fallback xmlns="">
            <p:sp>
              <p:nvSpPr>
                <p:cNvPr id="77" name="TextBox 76">
                  <a:extLst>
                    <a:ext uri="{FF2B5EF4-FFF2-40B4-BE49-F238E27FC236}">
                      <a16:creationId xmlns:a16="http://schemas.microsoft.com/office/drawing/2014/main" id="{BDC0B944-A42A-9448-A0F9-FA9BE193DF7A}"/>
                    </a:ext>
                  </a:extLst>
                </p:cNvPr>
                <p:cNvSpPr txBox="1">
                  <a:spLocks noRot="1" noChangeAspect="1" noMove="1" noResize="1" noEditPoints="1" noAdjustHandles="1" noChangeArrowheads="1" noChangeShapeType="1" noTextEdit="1"/>
                </p:cNvSpPr>
                <p:nvPr/>
              </p:nvSpPr>
              <p:spPr>
                <a:xfrm>
                  <a:off x="7066904" y="2315343"/>
                  <a:ext cx="480131" cy="276999"/>
                </a:xfrm>
                <a:prstGeom prst="rect">
                  <a:avLst/>
                </a:prstGeom>
                <a:blipFill>
                  <a:blip r:embed="rId19"/>
                  <a:stretch>
                    <a:fillRect l="-10256" b="-13043"/>
                  </a:stretch>
                </a:blipFill>
              </p:spPr>
              <p:txBody>
                <a:bodyPr/>
                <a:lstStyle/>
                <a:p>
                  <a:r>
                    <a:rPr lang="en-CN">
                      <a:noFill/>
                    </a:rPr>
                    <a:t> </a:t>
                  </a:r>
                </a:p>
              </p:txBody>
            </p:sp>
          </mc:Fallback>
        </mc:AlternateContent>
      </p:grpSp>
      <p:sp>
        <p:nvSpPr>
          <p:cNvPr id="80" name="Oval 79">
            <a:extLst>
              <a:ext uri="{FF2B5EF4-FFF2-40B4-BE49-F238E27FC236}">
                <a16:creationId xmlns:a16="http://schemas.microsoft.com/office/drawing/2014/main" id="{E618A900-43B0-3B41-BBDE-7366480381AF}"/>
              </a:ext>
            </a:extLst>
          </p:cNvPr>
          <p:cNvSpPr/>
          <p:nvPr/>
        </p:nvSpPr>
        <p:spPr>
          <a:xfrm>
            <a:off x="6078292" y="1824362"/>
            <a:ext cx="1173586" cy="630528"/>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81" name="Curved Connector 80">
            <a:extLst>
              <a:ext uri="{FF2B5EF4-FFF2-40B4-BE49-F238E27FC236}">
                <a16:creationId xmlns:a16="http://schemas.microsoft.com/office/drawing/2014/main" id="{3C45C46A-7F73-6940-959A-8A19A4CB8007}"/>
              </a:ext>
            </a:extLst>
          </p:cNvPr>
          <p:cNvCxnSpPr>
            <a:cxnSpLocks/>
          </p:cNvCxnSpPr>
          <p:nvPr/>
        </p:nvCxnSpPr>
        <p:spPr>
          <a:xfrm rot="16200000" flipV="1">
            <a:off x="6110000" y="2702618"/>
            <a:ext cx="836465" cy="273706"/>
          </a:xfrm>
          <a:prstGeom prst="curvedConnector3">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CC429A6B-8A38-5C48-BE13-C23E6CA0047D}"/>
              </a:ext>
            </a:extLst>
          </p:cNvPr>
          <p:cNvSpPr txBox="1"/>
          <p:nvPr/>
        </p:nvSpPr>
        <p:spPr>
          <a:xfrm>
            <a:off x="5489924" y="3290021"/>
            <a:ext cx="2339102" cy="461665"/>
          </a:xfrm>
          <a:prstGeom prst="rect">
            <a:avLst/>
          </a:prstGeom>
          <a:noFill/>
        </p:spPr>
        <p:txBody>
          <a:bodyPr wrap="none" rtlCol="0">
            <a:spAutoFit/>
          </a:bodyPr>
          <a:lstStyle/>
          <a:p>
            <a:pPr algn="l"/>
            <a:r>
              <a:rPr lang="en-CN" sz="2400" b="1" dirty="0">
                <a:latin typeface="+mn-ea"/>
              </a:rPr>
              <a:t>激活函数的</a:t>
            </a:r>
            <a:r>
              <a:rPr lang="zh-CN" altLang="en-US" sz="2400" b="1" dirty="0">
                <a:latin typeface="+mn-ea"/>
              </a:rPr>
              <a:t>导</a:t>
            </a:r>
            <a:r>
              <a:rPr lang="en-CN" sz="2400" b="1" dirty="0">
                <a:latin typeface="+mn-ea"/>
              </a:rPr>
              <a:t>数</a:t>
            </a:r>
          </a:p>
        </p:txBody>
      </p:sp>
      <p:sp>
        <p:nvSpPr>
          <p:cNvPr id="85" name="Rectangle 84">
            <a:extLst>
              <a:ext uri="{FF2B5EF4-FFF2-40B4-BE49-F238E27FC236}">
                <a16:creationId xmlns:a16="http://schemas.microsoft.com/office/drawing/2014/main" id="{159BE9DD-549D-E541-9198-BD6D5125E217}"/>
              </a:ext>
            </a:extLst>
          </p:cNvPr>
          <p:cNvSpPr/>
          <p:nvPr/>
        </p:nvSpPr>
        <p:spPr>
          <a:xfrm>
            <a:off x="5897049" y="4318917"/>
            <a:ext cx="6076707" cy="1282606"/>
          </a:xfrm>
          <a:prstGeom prst="rect">
            <a:avLst/>
          </a:pr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N" sz="2800" b="1" dirty="0"/>
              <a:t>误差随着时间从第</a:t>
            </a:r>
            <a:r>
              <a:rPr lang="en-US" altLang="zh-CN" sz="2800" b="1" dirty="0"/>
              <a:t>t</a:t>
            </a:r>
            <a:r>
              <a:rPr lang="zh-CN" altLang="en-US" sz="2800" b="1" dirty="0"/>
              <a:t>步传递到</a:t>
            </a:r>
            <a:r>
              <a:rPr lang="en-US" altLang="zh-CN" sz="2800" b="1" dirty="0"/>
              <a:t>k</a:t>
            </a:r>
            <a:r>
              <a:rPr lang="zh-CN" altLang="en-US" sz="2800" b="1" dirty="0"/>
              <a:t>步</a:t>
            </a:r>
            <a:endParaRPr lang="en-US" altLang="zh-CN" sz="2800" b="1" dirty="0"/>
          </a:p>
          <a:p>
            <a:pPr algn="ctr"/>
            <a:r>
              <a:rPr lang="en-US" altLang="zh-CN" sz="2800" b="1" dirty="0">
                <a:solidFill>
                  <a:srgbClr val="C00000"/>
                </a:solidFill>
              </a:rPr>
              <a:t>(</a:t>
            </a:r>
            <a:r>
              <a:rPr lang="zh-CN" altLang="en-US" sz="2800" b="1" dirty="0">
                <a:solidFill>
                  <a:srgbClr val="C00000"/>
                </a:solidFill>
              </a:rPr>
              <a:t>重复矩阵相乘导致梯度的消失和爆炸</a:t>
            </a:r>
            <a:r>
              <a:rPr lang="en-US" altLang="zh-CN" sz="2800" b="1" dirty="0">
                <a:solidFill>
                  <a:srgbClr val="C00000"/>
                </a:solidFill>
              </a:rPr>
              <a:t>)</a:t>
            </a:r>
            <a:endParaRPr lang="en-CN" sz="2800" b="1" dirty="0">
              <a:solidFill>
                <a:srgbClr val="C00000"/>
              </a:solidFill>
            </a:endParaRPr>
          </a:p>
        </p:txBody>
      </p:sp>
      <p:sp>
        <p:nvSpPr>
          <p:cNvPr id="3" name="灯片编号占位符 2">
            <a:extLst>
              <a:ext uri="{FF2B5EF4-FFF2-40B4-BE49-F238E27FC236}">
                <a16:creationId xmlns:a16="http://schemas.microsoft.com/office/drawing/2014/main" id="{6CBE8A80-D3FF-4DF6-A335-9BC5956490A3}"/>
              </a:ext>
            </a:extLst>
          </p:cNvPr>
          <p:cNvSpPr>
            <a:spLocks noGrp="1"/>
          </p:cNvSpPr>
          <p:nvPr>
            <p:ph type="sldNum" sz="quarter" idx="14"/>
          </p:nvPr>
        </p:nvSpPr>
        <p:spPr/>
        <p:txBody>
          <a:bodyPr/>
          <a:lstStyle/>
          <a:p>
            <a:fld id="{AF69888C-E133-43D9-A638-B5C95925B91C}" type="slidenum">
              <a:rPr lang="zh-CN" altLang="en-US" smtClean="0"/>
              <a:t>29</a:t>
            </a:fld>
            <a:endParaRPr lang="zh-CN" altLang="en-US" dirty="0"/>
          </a:p>
        </p:txBody>
      </p:sp>
    </p:spTree>
    <p:extLst>
      <p:ext uri="{BB962C8B-B14F-4D97-AF65-F5344CB8AC3E}">
        <p14:creationId xmlns:p14="http://schemas.microsoft.com/office/powerpoint/2010/main" val="3558217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zh-CN" altLang="en-CN" dirty="0"/>
              <a:t>数值</a:t>
            </a:r>
            <a:r>
              <a:rPr lang="zh-CN" altLang="en-US" dirty="0"/>
              <a:t>特征与分类特征</a:t>
            </a:r>
            <a:endParaRPr lang="en-US" altLang="zh-CN" dirty="0"/>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A90AA819-0E38-C0B8-A2E4-39193E9C1C4A}"/>
                  </a:ext>
                </a:extLst>
              </p:cNvPr>
              <p:cNvSpPr txBox="1"/>
              <p:nvPr/>
            </p:nvSpPr>
            <p:spPr>
              <a:xfrm>
                <a:off x="0" y="3516469"/>
                <a:ext cx="12471816" cy="1688347"/>
              </a:xfrm>
              <a:prstGeom prst="rect">
                <a:avLst/>
              </a:prstGeom>
              <a:noFill/>
            </p:spPr>
            <p:txBody>
              <a:bodyPr wrap="square" rtlCol="0">
                <a:spAutoFit/>
              </a:bodyPr>
              <a:lstStyle/>
              <a:p>
                <a:pPr marL="800100" lvl="1" indent="-342900">
                  <a:lnSpc>
                    <a:spcPct val="150000"/>
                  </a:lnSpc>
                  <a:buFont typeface="Wingdings" pitchFamily="2" charset="2"/>
                  <a:buChar char="Ø"/>
                </a:pPr>
                <a:r>
                  <a:rPr lang="zh-CN" altLang="en-CN" sz="2400" dirty="0">
                    <a:solidFill>
                      <a:schemeClr val="accent1"/>
                    </a:solidFill>
                  </a:rPr>
                  <a:t>分类特征数值化</a:t>
                </a:r>
                <a:endParaRPr lang="en-US" altLang="zh-CN" sz="2400" dirty="0">
                  <a:solidFill>
                    <a:schemeClr val="accent1"/>
                  </a:solidFill>
                </a:endParaRPr>
              </a:p>
              <a:p>
                <a:pPr lvl="1">
                  <a:lnSpc>
                    <a:spcPct val="150000"/>
                  </a:lnSpc>
                </a:pPr>
                <a:r>
                  <a:rPr lang="zh-CN" altLang="en-US" sz="2400" dirty="0"/>
                  <a:t>     </a:t>
                </a:r>
                <a:r>
                  <a:rPr lang="en-US" altLang="zh-CN" sz="2400" dirty="0"/>
                  <a:t>1</a:t>
                </a:r>
                <a:r>
                  <a:rPr lang="zh-CN" altLang="en-US" sz="2400" dirty="0"/>
                  <a:t>、</a:t>
                </a:r>
                <a:r>
                  <a:rPr lang="zh-CN" altLang="en-CN" sz="2400" dirty="0"/>
                  <a:t>建立</a:t>
                </a:r>
                <a:r>
                  <a:rPr lang="zh-CN" altLang="en-US" sz="2400" dirty="0"/>
                  <a:t>字典来标记国家：</a:t>
                </a:r>
                <a:r>
                  <a:rPr lang="en-US" altLang="zh-CN" sz="2400" dirty="0"/>
                  <a:t>US</a:t>
                </a:r>
                <a14:m>
                  <m:oMath xmlns:m="http://schemas.openxmlformats.org/officeDocument/2006/math">
                    <m:r>
                      <a:rPr lang="en-US" altLang="zh-CN" sz="2400" i="1" smtClean="0">
                        <a:latin typeface="Cambria Math" panose="02040503050406030204" pitchFamily="18" charset="0"/>
                        <a:ea typeface="Cambria Math" panose="02040503050406030204" pitchFamily="18" charset="0"/>
                      </a:rPr>
                      <m:t>→</m:t>
                    </m:r>
                  </m:oMath>
                </a14:m>
                <a:r>
                  <a:rPr lang="en-US" altLang="zh-CN" sz="2400" dirty="0">
                    <a:latin typeface="+mn-ea"/>
                  </a:rPr>
                  <a:t>1</a:t>
                </a:r>
                <a:r>
                  <a:rPr lang="zh-CN" altLang="en-US" sz="2400" dirty="0">
                    <a:latin typeface="+mn-ea"/>
                  </a:rPr>
                  <a:t>，</a:t>
                </a:r>
                <a:r>
                  <a:rPr lang="en-US" altLang="zh-CN" sz="2400" dirty="0">
                    <a:latin typeface="+mn-ea"/>
                  </a:rPr>
                  <a:t>China</a:t>
                </a:r>
                <a:r>
                  <a:rPr lang="en-US" altLang="zh-CN" sz="2400" dirty="0">
                    <a:ea typeface="Cambria Math" panose="02040503050406030204" pitchFamily="18" charset="0"/>
                  </a:rPr>
                  <a:t> </a:t>
                </a:r>
                <a14:m>
                  <m:oMath xmlns:m="http://schemas.openxmlformats.org/officeDocument/2006/math">
                    <m:r>
                      <a:rPr lang="en-US" altLang="zh-CN" sz="2400" i="1">
                        <a:latin typeface="Cambria Math" panose="02040503050406030204" pitchFamily="18" charset="0"/>
                        <a:ea typeface="Cambria Math" panose="02040503050406030204" pitchFamily="18" charset="0"/>
                      </a:rPr>
                      <m:t>→</m:t>
                    </m:r>
                    <m:r>
                      <a:rPr lang="en-US" altLang="zh-CN" sz="2400" b="0" i="0" smtClean="0">
                        <a:latin typeface="Cambria Math" panose="02040503050406030204" pitchFamily="18" charset="0"/>
                        <a:ea typeface="Cambria Math" panose="02040503050406030204" pitchFamily="18" charset="0"/>
                      </a:rPr>
                      <m:t>2</m:t>
                    </m:r>
                  </m:oMath>
                </a14:m>
                <a:r>
                  <a:rPr lang="zh-CN" altLang="en-US" sz="2400" dirty="0">
                    <a:latin typeface="+mn-ea"/>
                  </a:rPr>
                  <a:t>，</a:t>
                </a:r>
                <a:r>
                  <a:rPr lang="en-US" altLang="zh-CN" sz="2400" dirty="0">
                    <a:latin typeface="+mn-ea"/>
                  </a:rPr>
                  <a:t>India</a:t>
                </a:r>
                <a:r>
                  <a:rPr lang="en-US" altLang="zh-CN" sz="2400" dirty="0">
                    <a:ea typeface="Cambria Math" panose="02040503050406030204" pitchFamily="18" charset="0"/>
                  </a:rPr>
                  <a:t> </a:t>
                </a:r>
                <a14:m>
                  <m:oMath xmlns:m="http://schemas.openxmlformats.org/officeDocument/2006/math">
                    <m:r>
                      <a:rPr lang="en-US" altLang="zh-CN" sz="2400" i="1">
                        <a:latin typeface="Cambria Math" panose="02040503050406030204" pitchFamily="18" charset="0"/>
                        <a:ea typeface="Cambria Math" panose="02040503050406030204" pitchFamily="18" charset="0"/>
                      </a:rPr>
                      <m:t>→</m:t>
                    </m:r>
                  </m:oMath>
                </a14:m>
                <a:r>
                  <a:rPr lang="en-US" altLang="zh-CN" sz="2400" dirty="0">
                    <a:latin typeface="+mn-ea"/>
                  </a:rPr>
                  <a:t>3</a:t>
                </a:r>
                <a:r>
                  <a:rPr lang="zh-CN" altLang="en-US" sz="2400" dirty="0">
                    <a:latin typeface="+mn-ea"/>
                  </a:rPr>
                  <a:t>，</a:t>
                </a:r>
                <a:r>
                  <a:rPr lang="en-US" altLang="zh-CN" sz="2400" dirty="0">
                    <a:latin typeface="+mn-ea"/>
                  </a:rPr>
                  <a:t>Germany</a:t>
                </a:r>
                <a:r>
                  <a:rPr lang="en-US" altLang="zh-CN" sz="2400" dirty="0">
                    <a:ea typeface="Cambria Math" panose="02040503050406030204" pitchFamily="18" charset="0"/>
                  </a:rPr>
                  <a:t> </a:t>
                </a:r>
                <a14:m>
                  <m:oMath xmlns:m="http://schemas.openxmlformats.org/officeDocument/2006/math">
                    <m:r>
                      <a:rPr lang="en-US" altLang="zh-CN" sz="2400" i="1">
                        <a:latin typeface="Cambria Math" panose="02040503050406030204" pitchFamily="18" charset="0"/>
                        <a:ea typeface="Cambria Math" panose="02040503050406030204" pitchFamily="18" charset="0"/>
                      </a:rPr>
                      <m:t>→</m:t>
                    </m:r>
                  </m:oMath>
                </a14:m>
                <a:r>
                  <a:rPr lang="en-US" altLang="zh-CN" sz="2400" dirty="0">
                    <a:latin typeface="+mn-ea"/>
                  </a:rPr>
                  <a:t>4</a:t>
                </a:r>
                <a:r>
                  <a:rPr lang="zh-CN" altLang="en-US" sz="2400" dirty="0">
                    <a:latin typeface="+mn-ea"/>
                  </a:rPr>
                  <a:t>，</a:t>
                </a:r>
                <a:r>
                  <a:rPr lang="en-US" altLang="zh-CN" sz="2400" dirty="0">
                    <a:latin typeface="+mn-ea"/>
                  </a:rPr>
                  <a:t>…</a:t>
                </a:r>
              </a:p>
              <a:p>
                <a:pPr lvl="1">
                  <a:lnSpc>
                    <a:spcPct val="150000"/>
                  </a:lnSpc>
                </a:pPr>
                <a:r>
                  <a:rPr lang="en-US" sz="2400" dirty="0">
                    <a:latin typeface="+mn-ea"/>
                  </a:rPr>
                  <a:t>     2</a:t>
                </a:r>
                <a:r>
                  <a:rPr lang="zh-CN" altLang="en-US" sz="2400" dirty="0">
                    <a:latin typeface="+mn-ea"/>
                  </a:rPr>
                  <a:t>、进行</a:t>
                </a:r>
                <a:r>
                  <a:rPr lang="en-US" altLang="zh-CN" sz="2400" dirty="0">
                    <a:latin typeface="+mn-ea"/>
                  </a:rPr>
                  <a:t>one-hot</a:t>
                </a:r>
                <a:r>
                  <a:rPr lang="zh-CN" altLang="en-US" sz="2400" dirty="0">
                    <a:latin typeface="+mn-ea"/>
                  </a:rPr>
                  <a:t> </a:t>
                </a:r>
                <a:r>
                  <a:rPr lang="en-US" altLang="zh-CN" sz="2400" dirty="0">
                    <a:latin typeface="+mn-ea"/>
                  </a:rPr>
                  <a:t>encoding</a:t>
                </a:r>
                <a:r>
                  <a:rPr lang="zh-CN" altLang="en-US" sz="2400" dirty="0">
                    <a:latin typeface="+mn-ea"/>
                  </a:rPr>
                  <a:t>：</a:t>
                </a:r>
                <a:r>
                  <a:rPr lang="en-US" altLang="zh-CN" sz="2400" dirty="0">
                    <a:ea typeface="Cambria Math" panose="02040503050406030204" pitchFamily="18" charset="0"/>
                  </a:rPr>
                  <a:t> US</a:t>
                </a:r>
                <a14:m>
                  <m:oMath xmlns:m="http://schemas.openxmlformats.org/officeDocument/2006/math">
                    <m:r>
                      <a:rPr lang="en-US" altLang="zh-CN" sz="2400" i="1" smtClean="0">
                        <a:latin typeface="Cambria Math" panose="02040503050406030204" pitchFamily="18" charset="0"/>
                        <a:ea typeface="Cambria Math" panose="02040503050406030204" pitchFamily="18" charset="0"/>
                      </a:rPr>
                      <m:t>→</m:t>
                    </m:r>
                  </m:oMath>
                </a14:m>
                <a:r>
                  <a:rPr lang="en-US" altLang="zh-CN" sz="2400" dirty="0">
                    <a:latin typeface="+mn-ea"/>
                  </a:rPr>
                  <a:t>1</a:t>
                </a:r>
                <a:r>
                  <a:rPr lang="en-US" altLang="zh-CN" sz="2400" dirty="0">
                    <a:ea typeface="Cambria Math" panose="02040503050406030204" pitchFamily="18" charset="0"/>
                  </a:rPr>
                  <a:t> </a:t>
                </a:r>
                <a14:m>
                  <m:oMath xmlns:m="http://schemas.openxmlformats.org/officeDocument/2006/math">
                    <m:r>
                      <a:rPr lang="en-US" altLang="zh-CN" sz="2400" i="1">
                        <a:latin typeface="Cambria Math" panose="02040503050406030204" pitchFamily="18" charset="0"/>
                        <a:ea typeface="Cambria Math" panose="02040503050406030204" pitchFamily="18" charset="0"/>
                      </a:rPr>
                      <m:t>→</m:t>
                    </m:r>
                  </m:oMath>
                </a14:m>
                <a:r>
                  <a:rPr lang="en-CN" sz="2400" dirty="0">
                    <a:latin typeface="+mn-ea"/>
                  </a:rPr>
                  <a:t>[1,0,0,…0]</a:t>
                </a:r>
                <a:r>
                  <a:rPr lang="zh-CN" altLang="en-US" sz="2400" dirty="0">
                    <a:latin typeface="+mn-ea"/>
                  </a:rPr>
                  <a:t>；</a:t>
                </a:r>
                <a:r>
                  <a:rPr lang="en-US" altLang="zh-CN" sz="2400" dirty="0">
                    <a:latin typeface="+mn-ea"/>
                  </a:rPr>
                  <a:t>China</a:t>
                </a:r>
                <a:r>
                  <a:rPr lang="en-US" altLang="zh-CN" sz="2400" dirty="0">
                    <a:ea typeface="Cambria Math" panose="02040503050406030204" pitchFamily="18" charset="0"/>
                  </a:rPr>
                  <a:t> </a:t>
                </a:r>
                <a14:m>
                  <m:oMath xmlns:m="http://schemas.openxmlformats.org/officeDocument/2006/math">
                    <m:r>
                      <a:rPr lang="en-US" altLang="zh-CN" sz="2400" i="1">
                        <a:latin typeface="Cambria Math" panose="02040503050406030204" pitchFamily="18" charset="0"/>
                        <a:ea typeface="Cambria Math" panose="02040503050406030204" pitchFamily="18" charset="0"/>
                      </a:rPr>
                      <m:t>→</m:t>
                    </m:r>
                  </m:oMath>
                </a14:m>
                <a:r>
                  <a:rPr lang="en-US" altLang="zh-CN" sz="2400" dirty="0">
                    <a:latin typeface="+mn-ea"/>
                  </a:rPr>
                  <a:t>2</a:t>
                </a:r>
                <a:r>
                  <a:rPr lang="en-US" altLang="zh-CN" sz="2400" dirty="0">
                    <a:ea typeface="Cambria Math" panose="02040503050406030204" pitchFamily="18" charset="0"/>
                  </a:rPr>
                  <a:t> </a:t>
                </a:r>
                <a14:m>
                  <m:oMath xmlns:m="http://schemas.openxmlformats.org/officeDocument/2006/math">
                    <m:r>
                      <a:rPr lang="en-US" altLang="zh-CN" sz="2400" i="1">
                        <a:latin typeface="Cambria Math" panose="02040503050406030204" pitchFamily="18" charset="0"/>
                        <a:ea typeface="Cambria Math" panose="02040503050406030204" pitchFamily="18" charset="0"/>
                      </a:rPr>
                      <m:t>→</m:t>
                    </m:r>
                  </m:oMath>
                </a14:m>
                <a:r>
                  <a:rPr lang="en-CN" sz="2400" dirty="0">
                    <a:latin typeface="+mn-ea"/>
                  </a:rPr>
                  <a:t>[0,1,0,…0]</a:t>
                </a:r>
              </a:p>
            </p:txBody>
          </p:sp>
        </mc:Choice>
        <mc:Fallback xmlns="">
          <p:sp>
            <p:nvSpPr>
              <p:cNvPr id="8" name="TextBox 7">
                <a:extLst>
                  <a:ext uri="{FF2B5EF4-FFF2-40B4-BE49-F238E27FC236}">
                    <a16:creationId xmlns:a16="http://schemas.microsoft.com/office/drawing/2014/main" id="{A90AA819-0E38-C0B8-A2E4-39193E9C1C4A}"/>
                  </a:ext>
                </a:extLst>
              </p:cNvPr>
              <p:cNvSpPr txBox="1">
                <a:spLocks noRot="1" noChangeAspect="1" noMove="1" noResize="1" noEditPoints="1" noAdjustHandles="1" noChangeArrowheads="1" noChangeShapeType="1" noTextEdit="1"/>
              </p:cNvSpPr>
              <p:nvPr/>
            </p:nvSpPr>
            <p:spPr>
              <a:xfrm>
                <a:off x="0" y="3516469"/>
                <a:ext cx="12471816" cy="1688347"/>
              </a:xfrm>
              <a:prstGeom prst="rect">
                <a:avLst/>
              </a:prstGeom>
              <a:blipFill>
                <a:blip r:embed="rId3"/>
                <a:stretch>
                  <a:fillRect b="-8209"/>
                </a:stretch>
              </a:blipFill>
            </p:spPr>
            <p:txBody>
              <a:bodyPr/>
              <a:lstStyle/>
              <a:p>
                <a:r>
                  <a:rPr lang="en-CN">
                    <a:noFill/>
                  </a:rPr>
                  <a:t> </a:t>
                </a:r>
              </a:p>
            </p:txBody>
          </p:sp>
        </mc:Fallback>
      </mc:AlternateContent>
      <p:sp>
        <p:nvSpPr>
          <p:cNvPr id="9" name="TextBox 8">
            <a:extLst>
              <a:ext uri="{FF2B5EF4-FFF2-40B4-BE49-F238E27FC236}">
                <a16:creationId xmlns:a16="http://schemas.microsoft.com/office/drawing/2014/main" id="{D884C90E-297C-9808-F445-A026021232FB}"/>
              </a:ext>
            </a:extLst>
          </p:cNvPr>
          <p:cNvSpPr txBox="1"/>
          <p:nvPr/>
        </p:nvSpPr>
        <p:spPr>
          <a:xfrm>
            <a:off x="762001" y="2760475"/>
            <a:ext cx="4092315" cy="581057"/>
          </a:xfrm>
          <a:prstGeom prst="rect">
            <a:avLst/>
          </a:prstGeom>
          <a:noFill/>
        </p:spPr>
        <p:txBody>
          <a:bodyPr wrap="square" rtlCol="0">
            <a:spAutoFit/>
          </a:bodyPr>
          <a:lstStyle/>
          <a:p>
            <a:pPr lvl="1">
              <a:lnSpc>
                <a:spcPct val="150000"/>
              </a:lnSpc>
            </a:pPr>
            <a:r>
              <a:rPr lang="zh-CN" altLang="en-CN" sz="2400" dirty="0"/>
              <a:t>数值特征</a:t>
            </a:r>
            <a:r>
              <a:rPr lang="zh-CN" altLang="en-US" sz="2400" dirty="0"/>
              <a:t>：有顺序的</a:t>
            </a:r>
            <a:endParaRPr lang="en-CN" dirty="0">
              <a:latin typeface="+mn-ea"/>
            </a:endParaRPr>
          </a:p>
        </p:txBody>
      </p:sp>
      <p:pic>
        <p:nvPicPr>
          <p:cNvPr id="10" name="Picture 9">
            <a:extLst>
              <a:ext uri="{FF2B5EF4-FFF2-40B4-BE49-F238E27FC236}">
                <a16:creationId xmlns:a16="http://schemas.microsoft.com/office/drawing/2014/main" id="{034FB7D1-0701-5A49-F4D8-280A379048C7}"/>
              </a:ext>
            </a:extLst>
          </p:cNvPr>
          <p:cNvPicPr>
            <a:picLocks noChangeAspect="1"/>
          </p:cNvPicPr>
          <p:nvPr/>
        </p:nvPicPr>
        <p:blipFill>
          <a:blip r:embed="rId4"/>
          <a:stretch>
            <a:fillRect/>
          </a:stretch>
        </p:blipFill>
        <p:spPr>
          <a:xfrm>
            <a:off x="1595205" y="930437"/>
            <a:ext cx="7772400" cy="1886012"/>
          </a:xfrm>
          <a:prstGeom prst="rect">
            <a:avLst/>
          </a:prstGeom>
        </p:spPr>
      </p:pic>
      <p:sp>
        <p:nvSpPr>
          <p:cNvPr id="11" name="TextBox 10">
            <a:extLst>
              <a:ext uri="{FF2B5EF4-FFF2-40B4-BE49-F238E27FC236}">
                <a16:creationId xmlns:a16="http://schemas.microsoft.com/office/drawing/2014/main" id="{5C3967C7-8B83-0887-6033-D2B17C2C889C}"/>
              </a:ext>
            </a:extLst>
          </p:cNvPr>
          <p:cNvSpPr txBox="1"/>
          <p:nvPr/>
        </p:nvSpPr>
        <p:spPr>
          <a:xfrm>
            <a:off x="3919305" y="2760475"/>
            <a:ext cx="2953062" cy="581057"/>
          </a:xfrm>
          <a:prstGeom prst="rect">
            <a:avLst/>
          </a:prstGeom>
          <a:noFill/>
        </p:spPr>
        <p:txBody>
          <a:bodyPr wrap="square" rtlCol="0">
            <a:spAutoFit/>
          </a:bodyPr>
          <a:lstStyle/>
          <a:p>
            <a:pPr lvl="1">
              <a:lnSpc>
                <a:spcPct val="150000"/>
              </a:lnSpc>
            </a:pPr>
            <a:r>
              <a:rPr lang="zh-CN" altLang="en-US" sz="2400" dirty="0"/>
              <a:t>二元</a:t>
            </a:r>
            <a:r>
              <a:rPr lang="zh-CN" altLang="en-CN" sz="2400" dirty="0"/>
              <a:t>特征</a:t>
            </a:r>
            <a:r>
              <a:rPr lang="zh-CN" altLang="en-US" sz="2400" dirty="0"/>
              <a:t>：</a:t>
            </a:r>
            <a:r>
              <a:rPr lang="en-US" altLang="zh-CN" sz="2400" dirty="0"/>
              <a:t>0</a:t>
            </a:r>
            <a:r>
              <a:rPr lang="zh-CN" altLang="en-US" sz="2400" dirty="0"/>
              <a:t>或</a:t>
            </a:r>
            <a:r>
              <a:rPr lang="en-US" altLang="zh-CN" sz="2400" dirty="0"/>
              <a:t>1</a:t>
            </a:r>
            <a:endParaRPr lang="en-CN" dirty="0">
              <a:latin typeface="+mn-ea"/>
            </a:endParaRPr>
          </a:p>
        </p:txBody>
      </p:sp>
      <p:sp>
        <p:nvSpPr>
          <p:cNvPr id="12" name="TextBox 11">
            <a:extLst>
              <a:ext uri="{FF2B5EF4-FFF2-40B4-BE49-F238E27FC236}">
                <a16:creationId xmlns:a16="http://schemas.microsoft.com/office/drawing/2014/main" id="{D5201AEA-B45E-C2F9-4AC4-CF5E1EEA62D4}"/>
              </a:ext>
            </a:extLst>
          </p:cNvPr>
          <p:cNvSpPr txBox="1"/>
          <p:nvPr/>
        </p:nvSpPr>
        <p:spPr>
          <a:xfrm>
            <a:off x="6917337" y="2740275"/>
            <a:ext cx="2615784" cy="580352"/>
          </a:xfrm>
          <a:prstGeom prst="rect">
            <a:avLst/>
          </a:prstGeom>
          <a:noFill/>
        </p:spPr>
        <p:txBody>
          <a:bodyPr wrap="square" rtlCol="0">
            <a:spAutoFit/>
          </a:bodyPr>
          <a:lstStyle/>
          <a:p>
            <a:pPr lvl="1">
              <a:lnSpc>
                <a:spcPct val="150000"/>
              </a:lnSpc>
            </a:pPr>
            <a:r>
              <a:rPr lang="zh-CN" altLang="en-US" sz="2400" dirty="0"/>
              <a:t>分类</a:t>
            </a:r>
            <a:r>
              <a:rPr lang="zh-CN" altLang="en-CN" sz="2400" dirty="0"/>
              <a:t>特征</a:t>
            </a:r>
            <a:endParaRPr lang="en-CN" dirty="0">
              <a:latin typeface="+mn-ea"/>
            </a:endParaRPr>
          </a:p>
        </p:txBody>
      </p:sp>
      <p:pic>
        <p:nvPicPr>
          <p:cNvPr id="16" name="Picture 15">
            <a:extLst>
              <a:ext uri="{FF2B5EF4-FFF2-40B4-BE49-F238E27FC236}">
                <a16:creationId xmlns:a16="http://schemas.microsoft.com/office/drawing/2014/main" id="{9F2663A9-DA80-B82E-4DE3-D0560BE0EE5C}"/>
              </a:ext>
            </a:extLst>
          </p:cNvPr>
          <p:cNvPicPr>
            <a:picLocks noChangeAspect="1"/>
          </p:cNvPicPr>
          <p:nvPr/>
        </p:nvPicPr>
        <p:blipFill>
          <a:blip r:embed="rId5"/>
          <a:stretch>
            <a:fillRect/>
          </a:stretch>
        </p:blipFill>
        <p:spPr>
          <a:xfrm>
            <a:off x="9366687" y="930437"/>
            <a:ext cx="2325018" cy="1860014"/>
          </a:xfrm>
          <a:prstGeom prst="rect">
            <a:avLst/>
          </a:prstGeom>
        </p:spPr>
      </p:pic>
      <p:sp>
        <p:nvSpPr>
          <p:cNvPr id="17" name="TextBox 16">
            <a:extLst>
              <a:ext uri="{FF2B5EF4-FFF2-40B4-BE49-F238E27FC236}">
                <a16:creationId xmlns:a16="http://schemas.microsoft.com/office/drawing/2014/main" id="{7B68BED0-9212-5B06-D913-17891018D165}"/>
              </a:ext>
            </a:extLst>
          </p:cNvPr>
          <p:cNvSpPr txBox="1"/>
          <p:nvPr/>
        </p:nvSpPr>
        <p:spPr>
          <a:xfrm>
            <a:off x="387080" y="5204816"/>
            <a:ext cx="10885523" cy="580352"/>
          </a:xfrm>
          <a:prstGeom prst="rect">
            <a:avLst/>
          </a:prstGeom>
          <a:noFill/>
        </p:spPr>
        <p:txBody>
          <a:bodyPr wrap="square" rtlCol="0">
            <a:spAutoFit/>
          </a:bodyPr>
          <a:lstStyle/>
          <a:p>
            <a:pPr marL="800100" lvl="1" indent="-342900">
              <a:lnSpc>
                <a:spcPct val="150000"/>
              </a:lnSpc>
              <a:buFont typeface="Wingdings" pitchFamily="2" charset="2"/>
              <a:buChar char="ü"/>
            </a:pPr>
            <a:r>
              <a:rPr lang="en-US" sz="2400" dirty="0">
                <a:latin typeface="+mn-ea"/>
              </a:rPr>
              <a:t>从</a:t>
            </a:r>
            <a:r>
              <a:rPr lang="en-US" altLang="zh-CN" sz="2400" dirty="0">
                <a:latin typeface="+mn-ea"/>
              </a:rPr>
              <a:t>1</a:t>
            </a:r>
            <a:r>
              <a:rPr lang="zh-CN" altLang="en-US" sz="2400" dirty="0">
                <a:latin typeface="+mn-ea"/>
              </a:rPr>
              <a:t>开始编码，一般用</a:t>
            </a:r>
            <a:r>
              <a:rPr lang="en-US" altLang="zh-CN" sz="2400" dirty="0">
                <a:latin typeface="+mn-ea"/>
              </a:rPr>
              <a:t>0</a:t>
            </a:r>
            <a:r>
              <a:rPr lang="zh-CN" altLang="en-US" sz="2400" dirty="0">
                <a:latin typeface="+mn-ea"/>
              </a:rPr>
              <a:t>表示该特征未知的情况</a:t>
            </a:r>
            <a:endParaRPr lang="en-CN" sz="2400" dirty="0">
              <a:latin typeface="+mn-ea"/>
            </a:endParaRPr>
          </a:p>
        </p:txBody>
      </p:sp>
      <p:sp>
        <p:nvSpPr>
          <p:cNvPr id="19" name="TextBox 18">
            <a:extLst>
              <a:ext uri="{FF2B5EF4-FFF2-40B4-BE49-F238E27FC236}">
                <a16:creationId xmlns:a16="http://schemas.microsoft.com/office/drawing/2014/main" id="{B133415C-6F5D-242D-040F-0976BB878796}"/>
              </a:ext>
            </a:extLst>
          </p:cNvPr>
          <p:cNvSpPr txBox="1"/>
          <p:nvPr/>
        </p:nvSpPr>
        <p:spPr>
          <a:xfrm>
            <a:off x="5156616" y="5761636"/>
            <a:ext cx="6115987" cy="580352"/>
          </a:xfrm>
          <a:prstGeom prst="rect">
            <a:avLst/>
          </a:prstGeom>
          <a:noFill/>
        </p:spPr>
        <p:txBody>
          <a:bodyPr wrap="square" rtlCol="0">
            <a:spAutoFit/>
          </a:bodyPr>
          <a:lstStyle/>
          <a:p>
            <a:pPr marL="800100" lvl="1" indent="-342900">
              <a:lnSpc>
                <a:spcPct val="150000"/>
              </a:lnSpc>
              <a:buFont typeface="Wingdings" pitchFamily="2" charset="2"/>
              <a:buChar char="ü"/>
            </a:pPr>
            <a:r>
              <a:rPr lang="en-CN" sz="2400" dirty="0">
                <a:latin typeface="+mn-ea"/>
              </a:rPr>
              <a:t>思考</a:t>
            </a:r>
            <a:r>
              <a:rPr lang="zh-CN" altLang="en-US" sz="2400" dirty="0">
                <a:latin typeface="+mn-ea"/>
              </a:rPr>
              <a:t>：为什么不采用标量来编码？</a:t>
            </a:r>
            <a:endParaRPr lang="en-CN" sz="2400" dirty="0">
              <a:latin typeface="+mn-ea"/>
            </a:endParaRPr>
          </a:p>
        </p:txBody>
      </p:sp>
      <p:sp>
        <p:nvSpPr>
          <p:cNvPr id="2" name="灯片编号占位符 1">
            <a:extLst>
              <a:ext uri="{FF2B5EF4-FFF2-40B4-BE49-F238E27FC236}">
                <a16:creationId xmlns:a16="http://schemas.microsoft.com/office/drawing/2014/main" id="{FD9FBC29-7EF7-423F-9D9E-37A28EFBF127}"/>
              </a:ext>
            </a:extLst>
          </p:cNvPr>
          <p:cNvSpPr>
            <a:spLocks noGrp="1"/>
          </p:cNvSpPr>
          <p:nvPr>
            <p:ph type="sldNum" sz="quarter" idx="14"/>
          </p:nvPr>
        </p:nvSpPr>
        <p:spPr/>
        <p:txBody>
          <a:bodyPr/>
          <a:lstStyle/>
          <a:p>
            <a:fld id="{AF69888C-E133-43D9-A638-B5C95925B91C}" type="slidenum">
              <a:rPr lang="zh-CN" altLang="en-US" smtClean="0"/>
              <a:t>3</a:t>
            </a:fld>
            <a:endParaRPr lang="zh-CN" altLang="en-US" dirty="0"/>
          </a:p>
        </p:txBody>
      </p:sp>
    </p:spTree>
    <p:extLst>
      <p:ext uri="{BB962C8B-B14F-4D97-AF65-F5344CB8AC3E}">
        <p14:creationId xmlns:p14="http://schemas.microsoft.com/office/powerpoint/2010/main" val="3512448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linds(horizontal)">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blinds(horizontal)">
                                      <p:cBhvr>
                                        <p:cTn id="24" dur="500"/>
                                        <p:tgtEl>
                                          <p:spTgt spid="16"/>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blinds(horizontal)">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blinds(horizontal)">
                                      <p:cBhvr>
                                        <p:cTn id="3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p:bldP spid="12" grpId="0"/>
      <p:bldP spid="17" grpId="0"/>
      <p:bldP spid="1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a:t>
            </a:r>
            <a:r>
              <a:rPr lang="en-US" altLang="zh-CN" dirty="0"/>
              <a:t>RNN</a:t>
            </a:r>
            <a:r>
              <a:rPr lang="zh-CN" altLang="en-US" dirty="0"/>
              <a:t>中的梯度消失和梯度爆炸</a:t>
            </a:r>
          </a:p>
        </p:txBody>
      </p:sp>
      <p:pic>
        <p:nvPicPr>
          <p:cNvPr id="3" name="Picture 2">
            <a:extLst>
              <a:ext uri="{FF2B5EF4-FFF2-40B4-BE49-F238E27FC236}">
                <a16:creationId xmlns:a16="http://schemas.microsoft.com/office/drawing/2014/main" id="{7A6C1017-C984-BE41-853B-ECB3A67AF6A0}"/>
              </a:ext>
            </a:extLst>
          </p:cNvPr>
          <p:cNvPicPr>
            <a:picLocks noChangeAspect="1"/>
          </p:cNvPicPr>
          <p:nvPr/>
        </p:nvPicPr>
        <p:blipFill>
          <a:blip r:embed="rId3"/>
          <a:stretch>
            <a:fillRect/>
          </a:stretch>
        </p:blipFill>
        <p:spPr>
          <a:xfrm>
            <a:off x="660400" y="1130300"/>
            <a:ext cx="717550" cy="717550"/>
          </a:xfrm>
          <a:prstGeom prst="rect">
            <a:avLst/>
          </a:prstGeom>
        </p:spPr>
      </p:pic>
      <p:sp>
        <p:nvSpPr>
          <p:cNvPr id="5" name="TextBox 4">
            <a:extLst>
              <a:ext uri="{FF2B5EF4-FFF2-40B4-BE49-F238E27FC236}">
                <a16:creationId xmlns:a16="http://schemas.microsoft.com/office/drawing/2014/main" id="{A3143C8E-EE8E-184B-AB81-01DEC149D36F}"/>
              </a:ext>
            </a:extLst>
          </p:cNvPr>
          <p:cNvSpPr txBox="1"/>
          <p:nvPr/>
        </p:nvSpPr>
        <p:spPr>
          <a:xfrm>
            <a:off x="1705582" y="1270463"/>
            <a:ext cx="1098378" cy="523220"/>
          </a:xfrm>
          <a:prstGeom prst="rect">
            <a:avLst/>
          </a:prstGeom>
          <a:noFill/>
        </p:spPr>
        <p:txBody>
          <a:bodyPr wrap="none" rtlCol="0">
            <a:spAutoFit/>
          </a:bodyPr>
          <a:lstStyle/>
          <a:p>
            <a:pPr algn="l"/>
            <a:r>
              <a:rPr lang="en-US" altLang="zh-CN" sz="2800" b="1" dirty="0">
                <a:latin typeface="+mn-ea"/>
              </a:rPr>
              <a:t>WHY</a:t>
            </a:r>
            <a:endParaRPr lang="en-CN" sz="2800" b="1" dirty="0">
              <a:latin typeface="+mn-ea"/>
            </a:endParaRPr>
          </a:p>
        </p:txBody>
      </p:sp>
      <p:grpSp>
        <p:nvGrpSpPr>
          <p:cNvPr id="7" name="Group 6">
            <a:extLst>
              <a:ext uri="{FF2B5EF4-FFF2-40B4-BE49-F238E27FC236}">
                <a16:creationId xmlns:a16="http://schemas.microsoft.com/office/drawing/2014/main" id="{5560E328-3732-A145-81FF-01DE442A7086}"/>
              </a:ext>
            </a:extLst>
          </p:cNvPr>
          <p:cNvGrpSpPr/>
          <p:nvPr/>
        </p:nvGrpSpPr>
        <p:grpSpPr>
          <a:xfrm>
            <a:off x="4388272" y="1270463"/>
            <a:ext cx="6098146" cy="1836815"/>
            <a:chOff x="660400" y="2133983"/>
            <a:chExt cx="6098146" cy="1836815"/>
          </a:xfrm>
        </p:grpSpPr>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0593AACE-7087-0640-8F8D-D224F32D3CA2}"/>
                    </a:ext>
                  </a:extLst>
                </p:cNvPr>
                <p:cNvSpPr txBox="1"/>
                <p:nvPr/>
              </p:nvSpPr>
              <p:spPr>
                <a:xfrm>
                  <a:off x="660400" y="2133983"/>
                  <a:ext cx="6098146" cy="984052"/>
                </a:xfrm>
                <a:prstGeom prst="rect">
                  <a:avLst/>
                </a:prstGeom>
                <a:solidFill>
                  <a:schemeClr val="accent4"/>
                </a:solid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CN" i="1">
                                <a:latin typeface="Cambria Math" panose="02040503050406030204" pitchFamily="18" charset="0"/>
                              </a:rPr>
                            </m:ctrlPr>
                          </m:fPr>
                          <m:num>
                            <m:r>
                              <a:rPr lang="en-US" i="1">
                                <a:latin typeface="Cambria Math" panose="02040503050406030204" pitchFamily="18" charset="0"/>
                              </a:rPr>
                              <m:t>𝜕</m:t>
                            </m:r>
                            <m:r>
                              <a:rPr lang="en-US" i="1">
                                <a:latin typeface="Cambria Math" panose="02040503050406030204" pitchFamily="18" charset="0"/>
                              </a:rPr>
                              <m:t>𝐸</m:t>
                            </m:r>
                          </m:num>
                          <m:den>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𝑊</m:t>
                                </m:r>
                              </m:e>
                              <m:sub>
                                <m:r>
                                  <a:rPr lang="en-US" i="1">
                                    <a:latin typeface="Cambria Math" panose="02040503050406030204" pitchFamily="18" charset="0"/>
                                  </a:rPr>
                                  <m:t>𝜃</m:t>
                                </m:r>
                              </m:sub>
                            </m:sSub>
                          </m:den>
                        </m:f>
                        <m:r>
                          <a:rPr lang="en-CN" smtClean="0">
                            <a:latin typeface="Cambria Math" panose="02040503050406030204" pitchFamily="18" charset="0"/>
                          </a:rPr>
                          <m:t>=</m:t>
                        </m:r>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𝑡</m:t>
                            </m:r>
                            <m:r>
                              <a:rPr lang="en-CN" i="0">
                                <a:latin typeface="Cambria Math" panose="02040503050406030204" pitchFamily="18" charset="0"/>
                              </a:rPr>
                              <m:t>=1</m:t>
                            </m:r>
                          </m:sub>
                          <m:sup>
                            <m:r>
                              <a:rPr lang="en-CN" i="1">
                                <a:latin typeface="Cambria Math" panose="02040503050406030204" pitchFamily="18" charset="0"/>
                              </a:rPr>
                              <m:t>𝑇</m:t>
                            </m:r>
                          </m:sup>
                          <m:e>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𝑘</m:t>
                                </m:r>
                                <m:r>
                                  <a:rPr lang="en-CN" i="0">
                                    <a:latin typeface="Cambria Math" panose="02040503050406030204" pitchFamily="18" charset="0"/>
                                  </a:rPr>
                                  <m:t>=1</m:t>
                                </m:r>
                              </m:sub>
                              <m:sup>
                                <m:r>
                                  <a:rPr lang="en-CN" i="1">
                                    <a:latin typeface="Cambria Math" panose="02040503050406030204" pitchFamily="18" charset="0"/>
                                  </a:rPr>
                                  <m:t>𝑡</m:t>
                                </m:r>
                              </m:sup>
                              <m:e>
                                <m:f>
                                  <m:fPr>
                                    <m:ctrlPr>
                                      <a:rPr lang="en-CN" i="1">
                                        <a:solidFill>
                                          <a:srgbClr val="836967"/>
                                        </a:solidFill>
                                        <a:latin typeface="Cambria Math" panose="02040503050406030204" pitchFamily="18" charset="0"/>
                                      </a:rPr>
                                    </m:ctrlPr>
                                  </m:fPr>
                                  <m:num>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𝐸</m:t>
                                        </m:r>
                                      </m:e>
                                      <m:sub>
                                        <m:r>
                                          <a:rPr lang="en-CN" i="1">
                                            <a:latin typeface="Cambria Math" panose="02040503050406030204" pitchFamily="18" charset="0"/>
                                          </a:rPr>
                                          <m:t>𝑡</m:t>
                                        </m:r>
                                      </m:sub>
                                    </m:sSub>
                                  </m:num>
                                  <m:den>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acc>
                                          <m:accPr>
                                            <m:chr m:val="̂"/>
                                            <m:ctrlPr>
                                              <a:rPr lang="en-CN" i="1">
                                                <a:solidFill>
                                                  <a:srgbClr val="836967"/>
                                                </a:solidFill>
                                                <a:latin typeface="Cambria Math" panose="02040503050406030204" pitchFamily="18" charset="0"/>
                                              </a:rPr>
                                            </m:ctrlPr>
                                          </m:accPr>
                                          <m:e>
                                            <m:r>
                                              <a:rPr lang="en-CN" i="1">
                                                <a:latin typeface="Cambria Math" panose="02040503050406030204" pitchFamily="18" charset="0"/>
                                              </a:rPr>
                                              <m:t>𝑦</m:t>
                                            </m:r>
                                          </m:e>
                                        </m:acc>
                                      </m:e>
                                      <m:sub>
                                        <m:r>
                                          <a:rPr lang="en-CN" i="1">
                                            <a:latin typeface="Cambria Math" panose="02040503050406030204" pitchFamily="18" charset="0"/>
                                          </a:rPr>
                                          <m:t>𝑡</m:t>
                                        </m:r>
                                      </m:sub>
                                    </m:sSub>
                                  </m:den>
                                </m:f>
                                <m:f>
                                  <m:fPr>
                                    <m:ctrlPr>
                                      <a:rPr lang="en-CN" i="1">
                                        <a:solidFill>
                                          <a:srgbClr val="836967"/>
                                        </a:solidFill>
                                        <a:latin typeface="Cambria Math" panose="02040503050406030204" pitchFamily="18" charset="0"/>
                                      </a:rPr>
                                    </m:ctrlPr>
                                  </m:fPr>
                                  <m:num>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acc>
                                          <m:accPr>
                                            <m:chr m:val="̂"/>
                                            <m:ctrlPr>
                                              <a:rPr lang="en-CN" i="1">
                                                <a:solidFill>
                                                  <a:srgbClr val="836967"/>
                                                </a:solidFill>
                                                <a:latin typeface="Cambria Math" panose="02040503050406030204" pitchFamily="18" charset="0"/>
                                              </a:rPr>
                                            </m:ctrlPr>
                                          </m:accPr>
                                          <m:e>
                                            <m:r>
                                              <a:rPr lang="en-CN" i="1">
                                                <a:latin typeface="Cambria Math" panose="02040503050406030204" pitchFamily="18" charset="0"/>
                                              </a:rPr>
                                              <m:t>𝑦</m:t>
                                            </m:r>
                                          </m:e>
                                        </m:acc>
                                      </m:e>
                                      <m:sub>
                                        <m:r>
                                          <a:rPr lang="en-CN" i="1">
                                            <a:latin typeface="Cambria Math" panose="02040503050406030204" pitchFamily="18" charset="0"/>
                                          </a:rPr>
                                          <m:t>𝑡</m:t>
                                        </m:r>
                                      </m:sub>
                                    </m:sSub>
                                  </m:num>
                                  <m:den>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𝜃</m:t>
                                        </m:r>
                                      </m:sub>
                                    </m:sSub>
                                  </m:den>
                                </m:f>
                                <m:d>
                                  <m:dPr>
                                    <m:ctrlPr>
                                      <a:rPr lang="en-CN" i="1">
                                        <a:latin typeface="Cambria Math" panose="02040503050406030204" pitchFamily="18" charset="0"/>
                                      </a:rPr>
                                    </m:ctrlPr>
                                  </m:dPr>
                                  <m:e>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𝑗</m:t>
                                        </m:r>
                                        <m:r>
                                          <a:rPr lang="en-CN" i="0">
                                            <a:latin typeface="Cambria Math" panose="02040503050406030204" pitchFamily="18" charset="0"/>
                                          </a:rPr>
                                          <m:t>=</m:t>
                                        </m:r>
                                        <m:r>
                                          <a:rPr lang="en-CN" i="1">
                                            <a:latin typeface="Cambria Math" panose="02040503050406030204" pitchFamily="18" charset="0"/>
                                          </a:rPr>
                                          <m:t>𝑘</m:t>
                                        </m:r>
                                        <m:r>
                                          <a:rPr lang="en-CN" i="0">
                                            <a:latin typeface="Cambria Math" panose="02040503050406030204" pitchFamily="18" charset="0"/>
                                          </a:rPr>
                                          <m:t>+1</m:t>
                                        </m:r>
                                      </m:sub>
                                      <m:sup>
                                        <m:r>
                                          <a:rPr lang="en-CN" i="1">
                                            <a:latin typeface="Cambria Math" panose="02040503050406030204" pitchFamily="18" charset="0"/>
                                          </a:rPr>
                                          <m:t>𝑡</m:t>
                                        </m:r>
                                      </m:sup>
                                      <m:e>
                                        <m:r>
                                          <a:rPr lang="en-CN" i="1">
                                            <a:latin typeface="Cambria Math" panose="02040503050406030204" pitchFamily="18" charset="0"/>
                                          </a:rPr>
                                          <m:t>𝑑𝑖𝑎𝑔</m:t>
                                        </m:r>
                                        <m:d>
                                          <m:dPr>
                                            <m:begChr m:val="["/>
                                            <m:endChr m:val="]"/>
                                            <m:ctrlPr>
                                              <a:rPr lang="en-CN" i="1">
                                                <a:solidFill>
                                                  <a:srgbClr val="836967"/>
                                                </a:solidFill>
                                                <a:latin typeface="Cambria Math" panose="02040503050406030204" pitchFamily="18" charset="0"/>
                                              </a:rPr>
                                            </m:ctrlPr>
                                          </m:dPr>
                                          <m:e>
                                            <m:sSubSup>
                                              <m:sSubSupPr>
                                                <m:ctrlPr>
                                                  <a:rPr lang="en-CN" i="1">
                                                    <a:solidFill>
                                                      <a:srgbClr val="836967"/>
                                                    </a:solidFill>
                                                    <a:latin typeface="Cambria Math" panose="02040503050406030204" pitchFamily="18" charset="0"/>
                                                  </a:rPr>
                                                </m:ctrlPr>
                                              </m:sSubSupPr>
                                              <m:e>
                                                <m:r>
                                                  <a:rPr lang="en-CN" i="1">
                                                    <a:latin typeface="Cambria Math" panose="02040503050406030204" pitchFamily="18" charset="0"/>
                                                  </a:rPr>
                                                  <m:t>𝑔</m:t>
                                                </m:r>
                                              </m:e>
                                              <m:sub>
                                                <m:r>
                                                  <a:rPr lang="en-CN" i="1">
                                                    <a:latin typeface="Cambria Math" panose="02040503050406030204" pitchFamily="18" charset="0"/>
                                                  </a:rPr>
                                                  <m:t>𝜃</m:t>
                                                </m:r>
                                              </m:sub>
                                              <m:sup>
                                                <m:r>
                                                  <a:rPr lang="en-CN" i="0">
                                                    <a:latin typeface="Cambria Math" panose="02040503050406030204" pitchFamily="18" charset="0"/>
                                                  </a:rPr>
                                                  <m:t>′</m:t>
                                                </m:r>
                                              </m:sup>
                                            </m:sSubSup>
                                            <m:d>
                                              <m:dPr>
                                                <m:ctrlPr>
                                                  <a:rPr lang="en-CN" i="1">
                                                    <a:solidFill>
                                                      <a:srgbClr val="836967"/>
                                                    </a:solidFill>
                                                    <a:latin typeface="Cambria Math" panose="02040503050406030204" pitchFamily="18" charset="0"/>
                                                  </a:rPr>
                                                </m:ctrlPr>
                                              </m:dPr>
                                              <m:e>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𝑥</m:t>
                                                    </m:r>
                                                  </m:e>
                                                  <m:sub>
                                                    <m:r>
                                                      <a:rPr lang="en-CN" i="1">
                                                        <a:latin typeface="Cambria Math" panose="02040503050406030204" pitchFamily="18" charset="0"/>
                                                      </a:rPr>
                                                      <m:t>𝑗</m:t>
                                                    </m:r>
                                                  </m:sub>
                                                </m:sSub>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𝑗</m:t>
                                                    </m:r>
                                                    <m:r>
                                                      <a:rPr lang="en-CN" i="0">
                                                        <a:latin typeface="Cambria Math" panose="02040503050406030204" pitchFamily="18" charset="0"/>
                                                      </a:rPr>
                                                      <m:t>−1</m:t>
                                                    </m:r>
                                                  </m:sub>
                                                </m:sSub>
                                              </m:e>
                                            </m:d>
                                          </m:e>
                                        </m:d>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𝑊</m:t>
                                            </m:r>
                                          </m:e>
                                          <m:sub>
                                            <m:r>
                                              <a:rPr lang="en-CN" i="1">
                                                <a:latin typeface="Cambria Math" panose="02040503050406030204" pitchFamily="18" charset="0"/>
                                              </a:rPr>
                                              <m:t>hh</m:t>
                                            </m:r>
                                          </m:sub>
                                        </m:sSub>
                                      </m:e>
                                    </m:nary>
                                  </m:e>
                                </m:d>
                                <m:f>
                                  <m:fPr>
                                    <m:ctrlPr>
                                      <a:rPr lang="en-CN" i="1">
                                        <a:solidFill>
                                          <a:srgbClr val="836967"/>
                                        </a:solidFill>
                                        <a:latin typeface="Cambria Math" panose="02040503050406030204" pitchFamily="18" charset="0"/>
                                      </a:rPr>
                                    </m:ctrlPr>
                                  </m:fPr>
                                  <m:num>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𝑘</m:t>
                                        </m:r>
                                      </m:sub>
                                    </m:sSub>
                                  </m:num>
                                  <m:den>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𝑊</m:t>
                                        </m:r>
                                      </m:e>
                                      <m:sub>
                                        <m:r>
                                          <a:rPr lang="en-CN" i="1">
                                            <a:latin typeface="Cambria Math" panose="02040503050406030204" pitchFamily="18" charset="0"/>
                                          </a:rPr>
                                          <m:t>𝜃</m:t>
                                        </m:r>
                                      </m:sub>
                                    </m:sSub>
                                  </m:den>
                                </m:f>
                              </m:e>
                            </m:nary>
                          </m:e>
                        </m:nary>
                      </m:oMath>
                    </m:oMathPara>
                  </a14:m>
                  <a:endParaRPr lang="en-CN" dirty="0"/>
                </a:p>
              </p:txBody>
            </p:sp>
          </mc:Choice>
          <mc:Fallback xmlns="">
            <p:sp>
              <p:nvSpPr>
                <p:cNvPr id="8" name="TextBox 7">
                  <a:extLst>
                    <a:ext uri="{FF2B5EF4-FFF2-40B4-BE49-F238E27FC236}">
                      <a16:creationId xmlns:a16="http://schemas.microsoft.com/office/drawing/2014/main" id="{0593AACE-7087-0640-8F8D-D224F32D3CA2}"/>
                    </a:ext>
                  </a:extLst>
                </p:cNvPr>
                <p:cNvSpPr txBox="1">
                  <a:spLocks noRot="1" noChangeAspect="1" noMove="1" noResize="1" noEditPoints="1" noAdjustHandles="1" noChangeArrowheads="1" noChangeShapeType="1" noTextEdit="1"/>
                </p:cNvSpPr>
                <p:nvPr/>
              </p:nvSpPr>
              <p:spPr>
                <a:xfrm>
                  <a:off x="660400" y="2133983"/>
                  <a:ext cx="6098146" cy="984052"/>
                </a:xfrm>
                <a:prstGeom prst="rect">
                  <a:avLst/>
                </a:prstGeom>
                <a:blipFill>
                  <a:blip r:embed="rId4"/>
                  <a:stretch>
                    <a:fillRect t="-78481" b="-124051"/>
                  </a:stretch>
                </a:blipFill>
              </p:spPr>
              <p:txBody>
                <a:bodyPr/>
                <a:lstStyle/>
                <a:p>
                  <a:r>
                    <a:rPr lang="en-CN">
                      <a:noFill/>
                    </a:rPr>
                    <a:t> </a:t>
                  </a:r>
                </a:p>
              </p:txBody>
            </p:sp>
          </mc:Fallback>
        </mc:AlternateContent>
        <p:sp>
          <p:nvSpPr>
            <p:cNvPr id="13" name="Oval 12">
              <a:extLst>
                <a:ext uri="{FF2B5EF4-FFF2-40B4-BE49-F238E27FC236}">
                  <a16:creationId xmlns:a16="http://schemas.microsoft.com/office/drawing/2014/main" id="{E56D4476-1D4B-5C49-A2E5-A8157E9AC7CA}"/>
                </a:ext>
              </a:extLst>
            </p:cNvPr>
            <p:cNvSpPr/>
            <p:nvPr/>
          </p:nvSpPr>
          <p:spPr>
            <a:xfrm>
              <a:off x="4302368" y="2310745"/>
              <a:ext cx="1173586" cy="630528"/>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14" name="Curved Connector 13">
              <a:extLst>
                <a:ext uri="{FF2B5EF4-FFF2-40B4-BE49-F238E27FC236}">
                  <a16:creationId xmlns:a16="http://schemas.microsoft.com/office/drawing/2014/main" id="{2A7DA90E-73F5-B549-945F-2CEEDFAA8577}"/>
                </a:ext>
              </a:extLst>
            </p:cNvPr>
            <p:cNvCxnSpPr>
              <a:cxnSpLocks/>
            </p:cNvCxnSpPr>
            <p:nvPr/>
          </p:nvCxnSpPr>
          <p:spPr>
            <a:xfrm rot="16200000" flipV="1">
              <a:off x="4516168" y="3006911"/>
              <a:ext cx="550713" cy="352135"/>
            </a:xfrm>
            <a:prstGeom prst="curvedConnector3">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8719398-C27D-B440-BF6D-F30EA98DAACB}"/>
                </a:ext>
              </a:extLst>
            </p:cNvPr>
            <p:cNvSpPr txBox="1"/>
            <p:nvPr/>
          </p:nvSpPr>
          <p:spPr>
            <a:xfrm>
              <a:off x="3693834" y="3509133"/>
              <a:ext cx="2339102" cy="461665"/>
            </a:xfrm>
            <a:prstGeom prst="rect">
              <a:avLst/>
            </a:prstGeom>
            <a:noFill/>
          </p:spPr>
          <p:txBody>
            <a:bodyPr wrap="none" rtlCol="0">
              <a:spAutoFit/>
            </a:bodyPr>
            <a:lstStyle/>
            <a:p>
              <a:pPr algn="l"/>
              <a:r>
                <a:rPr lang="en-CN" sz="2400" b="1" dirty="0">
                  <a:solidFill>
                    <a:srgbClr val="C00000"/>
                  </a:solidFill>
                  <a:latin typeface="+mn-ea"/>
                </a:rPr>
                <a:t>激活函数的</a:t>
              </a:r>
              <a:r>
                <a:rPr lang="zh-CN" altLang="en-US" sz="2400" b="1" dirty="0">
                  <a:solidFill>
                    <a:srgbClr val="C00000"/>
                  </a:solidFill>
                  <a:latin typeface="+mn-ea"/>
                </a:rPr>
                <a:t>导</a:t>
              </a:r>
              <a:r>
                <a:rPr lang="en-CN" sz="2400" b="1" dirty="0">
                  <a:solidFill>
                    <a:srgbClr val="C00000"/>
                  </a:solidFill>
                  <a:latin typeface="+mn-ea"/>
                </a:rPr>
                <a:t>数</a:t>
              </a:r>
            </a:p>
          </p:txBody>
        </p:sp>
      </p:grpSp>
      <p:pic>
        <p:nvPicPr>
          <p:cNvPr id="17" name="Picture 16">
            <a:extLst>
              <a:ext uri="{FF2B5EF4-FFF2-40B4-BE49-F238E27FC236}">
                <a16:creationId xmlns:a16="http://schemas.microsoft.com/office/drawing/2014/main" id="{22BD8128-6E19-DC48-9A05-52158D8A2C19}"/>
              </a:ext>
            </a:extLst>
          </p:cNvPr>
          <p:cNvPicPr>
            <a:picLocks noChangeAspect="1"/>
          </p:cNvPicPr>
          <p:nvPr/>
        </p:nvPicPr>
        <p:blipFill>
          <a:blip r:embed="rId5"/>
          <a:stretch>
            <a:fillRect/>
          </a:stretch>
        </p:blipFill>
        <p:spPr>
          <a:xfrm>
            <a:off x="660400" y="3196950"/>
            <a:ext cx="9880600" cy="2819400"/>
          </a:xfrm>
          <a:prstGeom prst="rect">
            <a:avLst/>
          </a:prstGeom>
        </p:spPr>
      </p:pic>
      <p:sp>
        <p:nvSpPr>
          <p:cNvPr id="18" name="Oval 17">
            <a:extLst>
              <a:ext uri="{FF2B5EF4-FFF2-40B4-BE49-F238E27FC236}">
                <a16:creationId xmlns:a16="http://schemas.microsoft.com/office/drawing/2014/main" id="{680340E1-4639-D047-85BA-DE62F2115E71}"/>
              </a:ext>
            </a:extLst>
          </p:cNvPr>
          <p:cNvSpPr/>
          <p:nvPr/>
        </p:nvSpPr>
        <p:spPr>
          <a:xfrm flipV="1">
            <a:off x="6400800" y="3189390"/>
            <a:ext cx="3360008" cy="3357384"/>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9" name="TextBox 18">
            <a:extLst>
              <a:ext uri="{FF2B5EF4-FFF2-40B4-BE49-F238E27FC236}">
                <a16:creationId xmlns:a16="http://schemas.microsoft.com/office/drawing/2014/main" id="{08F6EEFD-9070-7E40-B812-1736E4B8F0BE}"/>
              </a:ext>
            </a:extLst>
          </p:cNvPr>
          <p:cNvSpPr txBox="1"/>
          <p:nvPr/>
        </p:nvSpPr>
        <p:spPr>
          <a:xfrm>
            <a:off x="660400" y="2607188"/>
            <a:ext cx="2492990" cy="400110"/>
          </a:xfrm>
          <a:prstGeom prst="rect">
            <a:avLst/>
          </a:prstGeom>
          <a:noFill/>
        </p:spPr>
        <p:txBody>
          <a:bodyPr wrap="none" rtlCol="0">
            <a:spAutoFit/>
          </a:bodyPr>
          <a:lstStyle/>
          <a:p>
            <a:pPr algn="l"/>
            <a:r>
              <a:rPr lang="en-CN" sz="2000" dirty="0">
                <a:latin typeface="+mn-ea"/>
              </a:rPr>
              <a:t>首先考虑激活函数</a:t>
            </a:r>
            <a:r>
              <a:rPr lang="zh-CN" altLang="en-US" sz="2000" dirty="0">
                <a:latin typeface="+mn-ea"/>
              </a:rPr>
              <a:t>：</a:t>
            </a:r>
            <a:endParaRPr lang="en-CN" sz="2000" dirty="0">
              <a:latin typeface="+mn-ea"/>
            </a:endParaRPr>
          </a:p>
        </p:txBody>
      </p:sp>
    </p:spTree>
    <p:extLst>
      <p:ext uri="{BB962C8B-B14F-4D97-AF65-F5344CB8AC3E}">
        <p14:creationId xmlns:p14="http://schemas.microsoft.com/office/powerpoint/2010/main" val="2752763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a:t>
            </a:r>
            <a:r>
              <a:rPr lang="en-US" altLang="zh-CN" dirty="0"/>
              <a:t>RNN</a:t>
            </a:r>
            <a:r>
              <a:rPr lang="zh-CN" altLang="en-US" dirty="0"/>
              <a:t>中的梯度消失和梯度爆炸</a:t>
            </a:r>
          </a:p>
        </p:txBody>
      </p:sp>
      <p:pic>
        <p:nvPicPr>
          <p:cNvPr id="3" name="Picture 2">
            <a:extLst>
              <a:ext uri="{FF2B5EF4-FFF2-40B4-BE49-F238E27FC236}">
                <a16:creationId xmlns:a16="http://schemas.microsoft.com/office/drawing/2014/main" id="{7A6C1017-C984-BE41-853B-ECB3A67AF6A0}"/>
              </a:ext>
            </a:extLst>
          </p:cNvPr>
          <p:cNvPicPr>
            <a:picLocks noChangeAspect="1"/>
          </p:cNvPicPr>
          <p:nvPr/>
        </p:nvPicPr>
        <p:blipFill>
          <a:blip r:embed="rId3"/>
          <a:stretch>
            <a:fillRect/>
          </a:stretch>
        </p:blipFill>
        <p:spPr>
          <a:xfrm>
            <a:off x="660400" y="1130300"/>
            <a:ext cx="717550" cy="717550"/>
          </a:xfrm>
          <a:prstGeom prst="rect">
            <a:avLst/>
          </a:prstGeom>
        </p:spPr>
      </p:pic>
      <p:sp>
        <p:nvSpPr>
          <p:cNvPr id="5" name="TextBox 4">
            <a:extLst>
              <a:ext uri="{FF2B5EF4-FFF2-40B4-BE49-F238E27FC236}">
                <a16:creationId xmlns:a16="http://schemas.microsoft.com/office/drawing/2014/main" id="{A3143C8E-EE8E-184B-AB81-01DEC149D36F}"/>
              </a:ext>
            </a:extLst>
          </p:cNvPr>
          <p:cNvSpPr txBox="1"/>
          <p:nvPr/>
        </p:nvSpPr>
        <p:spPr>
          <a:xfrm>
            <a:off x="1705582" y="1270463"/>
            <a:ext cx="1098378" cy="523220"/>
          </a:xfrm>
          <a:prstGeom prst="rect">
            <a:avLst/>
          </a:prstGeom>
          <a:noFill/>
        </p:spPr>
        <p:txBody>
          <a:bodyPr wrap="none" rtlCol="0">
            <a:spAutoFit/>
          </a:bodyPr>
          <a:lstStyle/>
          <a:p>
            <a:pPr algn="l"/>
            <a:r>
              <a:rPr lang="en-US" altLang="zh-CN" sz="2800" b="1" dirty="0">
                <a:latin typeface="+mn-ea"/>
              </a:rPr>
              <a:t>WHY</a:t>
            </a:r>
            <a:endParaRPr lang="en-CN" sz="2800" b="1" dirty="0">
              <a:latin typeface="+mn-ea"/>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0593AACE-7087-0640-8F8D-D224F32D3CA2}"/>
                  </a:ext>
                </a:extLst>
              </p:cNvPr>
              <p:cNvSpPr txBox="1"/>
              <p:nvPr/>
            </p:nvSpPr>
            <p:spPr>
              <a:xfrm>
                <a:off x="4388272" y="1270463"/>
                <a:ext cx="6098146" cy="984052"/>
              </a:xfrm>
              <a:prstGeom prst="rect">
                <a:avLst/>
              </a:prstGeom>
              <a:solidFill>
                <a:schemeClr val="accent4"/>
              </a:solid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CN" i="1">
                              <a:latin typeface="Cambria Math" panose="02040503050406030204" pitchFamily="18" charset="0"/>
                            </a:rPr>
                          </m:ctrlPr>
                        </m:fPr>
                        <m:num>
                          <m:r>
                            <a:rPr lang="en-US" i="1">
                              <a:latin typeface="Cambria Math" panose="02040503050406030204" pitchFamily="18" charset="0"/>
                            </a:rPr>
                            <m:t>𝜕</m:t>
                          </m:r>
                          <m:r>
                            <a:rPr lang="en-US" i="1">
                              <a:latin typeface="Cambria Math" panose="02040503050406030204" pitchFamily="18" charset="0"/>
                            </a:rPr>
                            <m:t>𝐸</m:t>
                          </m:r>
                        </m:num>
                        <m:den>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𝑊</m:t>
                              </m:r>
                            </m:e>
                            <m:sub>
                              <m:r>
                                <a:rPr lang="en-US" i="1">
                                  <a:latin typeface="Cambria Math" panose="02040503050406030204" pitchFamily="18" charset="0"/>
                                </a:rPr>
                                <m:t>𝜃</m:t>
                              </m:r>
                            </m:sub>
                          </m:sSub>
                        </m:den>
                      </m:f>
                      <m:r>
                        <a:rPr lang="en-CN" smtClean="0">
                          <a:latin typeface="Cambria Math" panose="02040503050406030204" pitchFamily="18" charset="0"/>
                        </a:rPr>
                        <m:t>=</m:t>
                      </m:r>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𝑡</m:t>
                          </m:r>
                          <m:r>
                            <a:rPr lang="en-CN" i="0">
                              <a:latin typeface="Cambria Math" panose="02040503050406030204" pitchFamily="18" charset="0"/>
                            </a:rPr>
                            <m:t>=1</m:t>
                          </m:r>
                        </m:sub>
                        <m:sup>
                          <m:r>
                            <a:rPr lang="en-CN" i="1">
                              <a:latin typeface="Cambria Math" panose="02040503050406030204" pitchFamily="18" charset="0"/>
                            </a:rPr>
                            <m:t>𝑇</m:t>
                          </m:r>
                        </m:sup>
                        <m:e>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𝑘</m:t>
                              </m:r>
                              <m:r>
                                <a:rPr lang="en-CN" i="0">
                                  <a:latin typeface="Cambria Math" panose="02040503050406030204" pitchFamily="18" charset="0"/>
                                </a:rPr>
                                <m:t>=1</m:t>
                              </m:r>
                            </m:sub>
                            <m:sup>
                              <m:r>
                                <a:rPr lang="en-CN" i="1">
                                  <a:latin typeface="Cambria Math" panose="02040503050406030204" pitchFamily="18" charset="0"/>
                                </a:rPr>
                                <m:t>𝑡</m:t>
                              </m:r>
                            </m:sup>
                            <m:e>
                              <m:f>
                                <m:fPr>
                                  <m:ctrlPr>
                                    <a:rPr lang="en-CN" i="1">
                                      <a:solidFill>
                                        <a:srgbClr val="836967"/>
                                      </a:solidFill>
                                      <a:latin typeface="Cambria Math" panose="02040503050406030204" pitchFamily="18" charset="0"/>
                                    </a:rPr>
                                  </m:ctrlPr>
                                </m:fPr>
                                <m:num>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𝐸</m:t>
                                      </m:r>
                                    </m:e>
                                    <m:sub>
                                      <m:r>
                                        <a:rPr lang="en-CN" i="1">
                                          <a:latin typeface="Cambria Math" panose="02040503050406030204" pitchFamily="18" charset="0"/>
                                        </a:rPr>
                                        <m:t>𝑡</m:t>
                                      </m:r>
                                    </m:sub>
                                  </m:sSub>
                                </m:num>
                                <m:den>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acc>
                                        <m:accPr>
                                          <m:chr m:val="̂"/>
                                          <m:ctrlPr>
                                            <a:rPr lang="en-CN" i="1">
                                              <a:solidFill>
                                                <a:srgbClr val="836967"/>
                                              </a:solidFill>
                                              <a:latin typeface="Cambria Math" panose="02040503050406030204" pitchFamily="18" charset="0"/>
                                            </a:rPr>
                                          </m:ctrlPr>
                                        </m:accPr>
                                        <m:e>
                                          <m:r>
                                            <a:rPr lang="en-CN" i="1">
                                              <a:latin typeface="Cambria Math" panose="02040503050406030204" pitchFamily="18" charset="0"/>
                                            </a:rPr>
                                            <m:t>𝑦</m:t>
                                          </m:r>
                                        </m:e>
                                      </m:acc>
                                    </m:e>
                                    <m:sub>
                                      <m:r>
                                        <a:rPr lang="en-CN" i="1">
                                          <a:latin typeface="Cambria Math" panose="02040503050406030204" pitchFamily="18" charset="0"/>
                                        </a:rPr>
                                        <m:t>𝑡</m:t>
                                      </m:r>
                                    </m:sub>
                                  </m:sSub>
                                </m:den>
                              </m:f>
                              <m:f>
                                <m:fPr>
                                  <m:ctrlPr>
                                    <a:rPr lang="en-CN" i="1">
                                      <a:solidFill>
                                        <a:srgbClr val="836967"/>
                                      </a:solidFill>
                                      <a:latin typeface="Cambria Math" panose="02040503050406030204" pitchFamily="18" charset="0"/>
                                    </a:rPr>
                                  </m:ctrlPr>
                                </m:fPr>
                                <m:num>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acc>
                                        <m:accPr>
                                          <m:chr m:val="̂"/>
                                          <m:ctrlPr>
                                            <a:rPr lang="en-CN" i="1">
                                              <a:solidFill>
                                                <a:srgbClr val="836967"/>
                                              </a:solidFill>
                                              <a:latin typeface="Cambria Math" panose="02040503050406030204" pitchFamily="18" charset="0"/>
                                            </a:rPr>
                                          </m:ctrlPr>
                                        </m:accPr>
                                        <m:e>
                                          <m:r>
                                            <a:rPr lang="en-CN" i="1">
                                              <a:latin typeface="Cambria Math" panose="02040503050406030204" pitchFamily="18" charset="0"/>
                                            </a:rPr>
                                            <m:t>𝑦</m:t>
                                          </m:r>
                                        </m:e>
                                      </m:acc>
                                    </m:e>
                                    <m:sub>
                                      <m:r>
                                        <a:rPr lang="en-CN" i="1">
                                          <a:latin typeface="Cambria Math" panose="02040503050406030204" pitchFamily="18" charset="0"/>
                                        </a:rPr>
                                        <m:t>𝑡</m:t>
                                      </m:r>
                                    </m:sub>
                                  </m:sSub>
                                </m:num>
                                <m:den>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𝜃</m:t>
                                      </m:r>
                                    </m:sub>
                                  </m:sSub>
                                </m:den>
                              </m:f>
                              <m:d>
                                <m:dPr>
                                  <m:ctrlPr>
                                    <a:rPr lang="en-CN" i="1">
                                      <a:latin typeface="Cambria Math" panose="02040503050406030204" pitchFamily="18" charset="0"/>
                                    </a:rPr>
                                  </m:ctrlPr>
                                </m:dPr>
                                <m:e>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𝑗</m:t>
                                      </m:r>
                                      <m:r>
                                        <a:rPr lang="en-CN" i="0">
                                          <a:latin typeface="Cambria Math" panose="02040503050406030204" pitchFamily="18" charset="0"/>
                                        </a:rPr>
                                        <m:t>=</m:t>
                                      </m:r>
                                      <m:r>
                                        <a:rPr lang="en-CN" i="1">
                                          <a:latin typeface="Cambria Math" panose="02040503050406030204" pitchFamily="18" charset="0"/>
                                        </a:rPr>
                                        <m:t>𝑘</m:t>
                                      </m:r>
                                      <m:r>
                                        <a:rPr lang="en-CN" i="0">
                                          <a:latin typeface="Cambria Math" panose="02040503050406030204" pitchFamily="18" charset="0"/>
                                        </a:rPr>
                                        <m:t>+1</m:t>
                                      </m:r>
                                    </m:sub>
                                    <m:sup>
                                      <m:r>
                                        <a:rPr lang="en-CN" i="1">
                                          <a:latin typeface="Cambria Math" panose="02040503050406030204" pitchFamily="18" charset="0"/>
                                        </a:rPr>
                                        <m:t>𝑡</m:t>
                                      </m:r>
                                    </m:sup>
                                    <m:e>
                                      <m:r>
                                        <a:rPr lang="en-CN" i="1">
                                          <a:latin typeface="Cambria Math" panose="02040503050406030204" pitchFamily="18" charset="0"/>
                                        </a:rPr>
                                        <m:t>𝑑𝑖𝑎𝑔</m:t>
                                      </m:r>
                                      <m:d>
                                        <m:dPr>
                                          <m:begChr m:val="["/>
                                          <m:endChr m:val="]"/>
                                          <m:ctrlPr>
                                            <a:rPr lang="en-CN" i="1">
                                              <a:solidFill>
                                                <a:srgbClr val="836967"/>
                                              </a:solidFill>
                                              <a:latin typeface="Cambria Math" panose="02040503050406030204" pitchFamily="18" charset="0"/>
                                            </a:rPr>
                                          </m:ctrlPr>
                                        </m:dPr>
                                        <m:e>
                                          <m:sSubSup>
                                            <m:sSubSupPr>
                                              <m:ctrlPr>
                                                <a:rPr lang="en-CN" i="1">
                                                  <a:solidFill>
                                                    <a:srgbClr val="836967"/>
                                                  </a:solidFill>
                                                  <a:latin typeface="Cambria Math" panose="02040503050406030204" pitchFamily="18" charset="0"/>
                                                </a:rPr>
                                              </m:ctrlPr>
                                            </m:sSubSupPr>
                                            <m:e>
                                              <m:r>
                                                <a:rPr lang="en-CN" i="1">
                                                  <a:latin typeface="Cambria Math" panose="02040503050406030204" pitchFamily="18" charset="0"/>
                                                </a:rPr>
                                                <m:t>𝑔</m:t>
                                              </m:r>
                                            </m:e>
                                            <m:sub>
                                              <m:r>
                                                <a:rPr lang="en-CN" i="1">
                                                  <a:latin typeface="Cambria Math" panose="02040503050406030204" pitchFamily="18" charset="0"/>
                                                </a:rPr>
                                                <m:t>𝜃</m:t>
                                              </m:r>
                                            </m:sub>
                                            <m:sup>
                                              <m:r>
                                                <a:rPr lang="en-CN" i="0">
                                                  <a:latin typeface="Cambria Math" panose="02040503050406030204" pitchFamily="18" charset="0"/>
                                                </a:rPr>
                                                <m:t>′</m:t>
                                              </m:r>
                                            </m:sup>
                                          </m:sSubSup>
                                          <m:d>
                                            <m:dPr>
                                              <m:ctrlPr>
                                                <a:rPr lang="en-CN" i="1">
                                                  <a:solidFill>
                                                    <a:srgbClr val="836967"/>
                                                  </a:solidFill>
                                                  <a:latin typeface="Cambria Math" panose="02040503050406030204" pitchFamily="18" charset="0"/>
                                                </a:rPr>
                                              </m:ctrlPr>
                                            </m:dPr>
                                            <m:e>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𝑥</m:t>
                                                  </m:r>
                                                </m:e>
                                                <m:sub>
                                                  <m:r>
                                                    <a:rPr lang="en-CN" i="1">
                                                      <a:latin typeface="Cambria Math" panose="02040503050406030204" pitchFamily="18" charset="0"/>
                                                    </a:rPr>
                                                    <m:t>𝑗</m:t>
                                                  </m:r>
                                                </m:sub>
                                              </m:sSub>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𝑗</m:t>
                                                  </m:r>
                                                  <m:r>
                                                    <a:rPr lang="en-CN" i="0">
                                                      <a:latin typeface="Cambria Math" panose="02040503050406030204" pitchFamily="18" charset="0"/>
                                                    </a:rPr>
                                                    <m:t>−1</m:t>
                                                  </m:r>
                                                </m:sub>
                                              </m:sSub>
                                            </m:e>
                                          </m:d>
                                        </m:e>
                                      </m:d>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𝑊</m:t>
                                          </m:r>
                                        </m:e>
                                        <m:sub>
                                          <m:r>
                                            <a:rPr lang="en-CN" i="1">
                                              <a:latin typeface="Cambria Math" panose="02040503050406030204" pitchFamily="18" charset="0"/>
                                            </a:rPr>
                                            <m:t>hh</m:t>
                                          </m:r>
                                        </m:sub>
                                      </m:sSub>
                                    </m:e>
                                  </m:nary>
                                </m:e>
                              </m:d>
                              <m:f>
                                <m:fPr>
                                  <m:ctrlPr>
                                    <a:rPr lang="en-CN" i="1">
                                      <a:solidFill>
                                        <a:srgbClr val="836967"/>
                                      </a:solidFill>
                                      <a:latin typeface="Cambria Math" panose="02040503050406030204" pitchFamily="18" charset="0"/>
                                    </a:rPr>
                                  </m:ctrlPr>
                                </m:fPr>
                                <m:num>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𝑘</m:t>
                                      </m:r>
                                    </m:sub>
                                  </m:sSub>
                                </m:num>
                                <m:den>
                                  <m:r>
                                    <a:rPr lang="en-CN" i="0">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𝑊</m:t>
                                      </m:r>
                                    </m:e>
                                    <m:sub>
                                      <m:r>
                                        <a:rPr lang="en-CN" i="1">
                                          <a:latin typeface="Cambria Math" panose="02040503050406030204" pitchFamily="18" charset="0"/>
                                        </a:rPr>
                                        <m:t>𝜃</m:t>
                                      </m:r>
                                    </m:sub>
                                  </m:sSub>
                                </m:den>
                              </m:f>
                            </m:e>
                          </m:nary>
                        </m:e>
                      </m:nary>
                    </m:oMath>
                  </m:oMathPara>
                </a14:m>
                <a:endParaRPr lang="en-CN" dirty="0"/>
              </a:p>
            </p:txBody>
          </p:sp>
        </mc:Choice>
        <mc:Fallback xmlns="">
          <p:sp>
            <p:nvSpPr>
              <p:cNvPr id="8" name="TextBox 7">
                <a:extLst>
                  <a:ext uri="{FF2B5EF4-FFF2-40B4-BE49-F238E27FC236}">
                    <a16:creationId xmlns:a16="http://schemas.microsoft.com/office/drawing/2014/main" id="{0593AACE-7087-0640-8F8D-D224F32D3CA2}"/>
                  </a:ext>
                </a:extLst>
              </p:cNvPr>
              <p:cNvSpPr txBox="1">
                <a:spLocks noRot="1" noChangeAspect="1" noMove="1" noResize="1" noEditPoints="1" noAdjustHandles="1" noChangeArrowheads="1" noChangeShapeType="1" noTextEdit="1"/>
              </p:cNvSpPr>
              <p:nvPr/>
            </p:nvSpPr>
            <p:spPr>
              <a:xfrm>
                <a:off x="4388272" y="1270463"/>
                <a:ext cx="6098146" cy="984052"/>
              </a:xfrm>
              <a:prstGeom prst="rect">
                <a:avLst/>
              </a:prstGeom>
              <a:blipFill>
                <a:blip r:embed="rId4"/>
                <a:stretch>
                  <a:fillRect t="-78481" b="-124051"/>
                </a:stretch>
              </a:blipFill>
            </p:spPr>
            <p:txBody>
              <a:bodyPr/>
              <a:lstStyle/>
              <a:p>
                <a:r>
                  <a:rPr lang="en-CN">
                    <a:noFill/>
                  </a:rPr>
                  <a:t> </a:t>
                </a:r>
              </a:p>
            </p:txBody>
          </p:sp>
        </mc:Fallback>
      </mc:AlternateContent>
      <p:sp>
        <p:nvSpPr>
          <p:cNvPr id="19" name="TextBox 18">
            <a:extLst>
              <a:ext uri="{FF2B5EF4-FFF2-40B4-BE49-F238E27FC236}">
                <a16:creationId xmlns:a16="http://schemas.microsoft.com/office/drawing/2014/main" id="{08F6EEFD-9070-7E40-B812-1736E4B8F0BE}"/>
              </a:ext>
            </a:extLst>
          </p:cNvPr>
          <p:cNvSpPr txBox="1"/>
          <p:nvPr/>
        </p:nvSpPr>
        <p:spPr>
          <a:xfrm>
            <a:off x="660400" y="2607188"/>
            <a:ext cx="1980029" cy="400110"/>
          </a:xfrm>
          <a:prstGeom prst="rect">
            <a:avLst/>
          </a:prstGeom>
          <a:noFill/>
        </p:spPr>
        <p:txBody>
          <a:bodyPr wrap="none" rtlCol="0">
            <a:spAutoFit/>
          </a:bodyPr>
          <a:lstStyle/>
          <a:p>
            <a:pPr algn="l"/>
            <a:r>
              <a:rPr lang="en-CN" sz="2000" dirty="0">
                <a:latin typeface="+mn-ea"/>
              </a:rPr>
              <a:t>考虑权重矩阵</a:t>
            </a:r>
            <a:r>
              <a:rPr lang="zh-CN" altLang="en-US" sz="2000" dirty="0">
                <a:latin typeface="+mn-ea"/>
              </a:rPr>
              <a:t>：</a:t>
            </a:r>
            <a:endParaRPr lang="en-CN" sz="2000" dirty="0">
              <a:latin typeface="+mn-ea"/>
            </a:endParaRPr>
          </a:p>
        </p:txBody>
      </p:sp>
      <p:sp>
        <p:nvSpPr>
          <p:cNvPr id="16" name="Oval 15">
            <a:extLst>
              <a:ext uri="{FF2B5EF4-FFF2-40B4-BE49-F238E27FC236}">
                <a16:creationId xmlns:a16="http://schemas.microsoft.com/office/drawing/2014/main" id="{9EE29B82-AF5C-1147-871E-112904E3BB48}"/>
              </a:ext>
            </a:extLst>
          </p:cNvPr>
          <p:cNvSpPr/>
          <p:nvPr/>
        </p:nvSpPr>
        <p:spPr>
          <a:xfrm>
            <a:off x="9246458" y="1478419"/>
            <a:ext cx="540913" cy="630528"/>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20" name="Curved Connector 19">
            <a:extLst>
              <a:ext uri="{FF2B5EF4-FFF2-40B4-BE49-F238E27FC236}">
                <a16:creationId xmlns:a16="http://schemas.microsoft.com/office/drawing/2014/main" id="{3D9B76B8-8990-1340-966F-77B91D93F0B5}"/>
              </a:ext>
            </a:extLst>
          </p:cNvPr>
          <p:cNvCxnSpPr>
            <a:cxnSpLocks/>
            <a:endCxn id="16" idx="5"/>
          </p:cNvCxnSpPr>
          <p:nvPr/>
        </p:nvCxnSpPr>
        <p:spPr>
          <a:xfrm rot="10800000">
            <a:off x="9708156" y="2016608"/>
            <a:ext cx="1206278" cy="36570"/>
          </a:xfrm>
          <a:prstGeom prst="curvedConnector4">
            <a:avLst>
              <a:gd name="adj1" fmla="val 46717"/>
              <a:gd name="adj2" fmla="val -777602"/>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82E2F09-E234-2845-8E68-01942970FB0E}"/>
              </a:ext>
            </a:extLst>
          </p:cNvPr>
          <p:cNvSpPr txBox="1"/>
          <p:nvPr/>
        </p:nvSpPr>
        <p:spPr>
          <a:xfrm>
            <a:off x="10776228" y="1785775"/>
            <a:ext cx="1415772" cy="461665"/>
          </a:xfrm>
          <a:prstGeom prst="rect">
            <a:avLst/>
          </a:prstGeom>
          <a:noFill/>
        </p:spPr>
        <p:txBody>
          <a:bodyPr wrap="none" rtlCol="0">
            <a:spAutoFit/>
          </a:bodyPr>
          <a:lstStyle/>
          <a:p>
            <a:pPr algn="l"/>
            <a:r>
              <a:rPr lang="en-CN" sz="2400" b="1" dirty="0">
                <a:solidFill>
                  <a:srgbClr val="C00000"/>
                </a:solidFill>
                <a:latin typeface="+mn-ea"/>
              </a:rPr>
              <a:t>权重矩阵</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1D55D732-BA0C-4E45-91C3-3902DA2CBB63}"/>
                  </a:ext>
                </a:extLst>
              </p:cNvPr>
              <p:cNvSpPr txBox="1"/>
              <p:nvPr/>
            </p:nvSpPr>
            <p:spPr>
              <a:xfrm>
                <a:off x="670724" y="3100290"/>
                <a:ext cx="6433749" cy="411395"/>
              </a:xfrm>
              <a:prstGeom prst="rect">
                <a:avLst/>
              </a:prstGeom>
              <a:noFill/>
            </p:spPr>
            <p:txBody>
              <a:bodyPr wrap="none" rtlCol="0">
                <a:spAutoFit/>
              </a:bodyPr>
              <a:lstStyle/>
              <a:p>
                <a:r>
                  <a:rPr lang="en-CN" dirty="0">
                    <a:latin typeface="+mn-ea"/>
                  </a:rPr>
                  <a:t>已知</a:t>
                </a:r>
                <a:r>
                  <a:rPr lang="en-CN" dirty="0">
                    <a:solidFill>
                      <a:srgbClr val="836967"/>
                    </a:solidFill>
                  </a:rPr>
                  <a:t> </a:t>
                </a:r>
                <a14:m>
                  <m:oMath xmlns:m="http://schemas.openxmlformats.org/officeDocument/2006/math">
                    <m:sSubSup>
                      <m:sSubSupPr>
                        <m:ctrlPr>
                          <a:rPr lang="en-CN" i="1">
                            <a:solidFill>
                              <a:srgbClr val="836967"/>
                            </a:solidFill>
                            <a:latin typeface="Cambria Math" panose="02040503050406030204" pitchFamily="18" charset="0"/>
                          </a:rPr>
                        </m:ctrlPr>
                      </m:sSubSupPr>
                      <m:e>
                        <m:r>
                          <a:rPr lang="en-CN" i="1">
                            <a:latin typeface="Cambria Math" panose="02040503050406030204" pitchFamily="18" charset="0"/>
                          </a:rPr>
                          <m:t>𝑔</m:t>
                        </m:r>
                      </m:e>
                      <m:sub>
                        <m:r>
                          <a:rPr lang="en-CN" i="1">
                            <a:latin typeface="Cambria Math" panose="02040503050406030204" pitchFamily="18" charset="0"/>
                          </a:rPr>
                          <m:t>𝜃</m:t>
                        </m:r>
                      </m:sub>
                      <m:sup>
                        <m:r>
                          <a:rPr lang="en-CN">
                            <a:latin typeface="Cambria Math" panose="02040503050406030204" pitchFamily="18" charset="0"/>
                          </a:rPr>
                          <m:t>′</m:t>
                        </m:r>
                      </m:sup>
                    </m:sSubSup>
                    <m:d>
                      <m:dPr>
                        <m:ctrlPr>
                          <a:rPr lang="en-CN" i="1">
                            <a:solidFill>
                              <a:srgbClr val="836967"/>
                            </a:solidFill>
                            <a:latin typeface="Cambria Math" panose="02040503050406030204" pitchFamily="18" charset="0"/>
                          </a:rPr>
                        </m:ctrlPr>
                      </m:dPr>
                      <m:e>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𝑥</m:t>
                            </m:r>
                          </m:e>
                          <m:sub>
                            <m:r>
                              <a:rPr lang="en-CN" i="1">
                                <a:latin typeface="Cambria Math" panose="02040503050406030204" pitchFamily="18" charset="0"/>
                              </a:rPr>
                              <m:t>𝑗</m:t>
                            </m:r>
                          </m:sub>
                        </m:sSub>
                        <m:r>
                          <a:rPr lang="en-CN">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𝑗</m:t>
                            </m:r>
                            <m:r>
                              <a:rPr lang="en-CN">
                                <a:latin typeface="Cambria Math" panose="02040503050406030204" pitchFamily="18" charset="0"/>
                              </a:rPr>
                              <m:t>−1</m:t>
                            </m:r>
                          </m:sub>
                        </m:sSub>
                      </m:e>
                    </m:d>
                  </m:oMath>
                </a14:m>
                <a:r>
                  <a:rPr lang="en-CN" dirty="0">
                    <a:latin typeface="+mn-ea"/>
                  </a:rPr>
                  <a:t>存在最大值</a:t>
                </a:r>
                <a:r>
                  <a:rPr lang="zh-CN" altLang="en-US" dirty="0">
                    <a:latin typeface="+mn-ea"/>
                  </a:rPr>
                  <a:t>，因此</a:t>
                </a:r>
                <a14:m>
                  <m:oMath xmlns:m="http://schemas.openxmlformats.org/officeDocument/2006/math">
                    <m:d>
                      <m:dPr>
                        <m:begChr m:val="‖"/>
                        <m:endChr m:val="‖"/>
                        <m:ctrlPr>
                          <a:rPr lang="en-US" altLang="zh-CN" i="1" smtClean="0">
                            <a:latin typeface="Cambria Math" panose="02040503050406030204" pitchFamily="18" charset="0"/>
                          </a:rPr>
                        </m:ctrlPr>
                      </m:dPr>
                      <m:e>
                        <m:r>
                          <a:rPr lang="en-CN" i="1">
                            <a:latin typeface="Cambria Math" panose="02040503050406030204" pitchFamily="18" charset="0"/>
                          </a:rPr>
                          <m:t>𝑑𝑖𝑎𝑔</m:t>
                        </m:r>
                        <m:d>
                          <m:dPr>
                            <m:begChr m:val="["/>
                            <m:endChr m:val="]"/>
                            <m:ctrlPr>
                              <a:rPr lang="en-CN" i="1">
                                <a:solidFill>
                                  <a:srgbClr val="836967"/>
                                </a:solidFill>
                                <a:latin typeface="Cambria Math" panose="02040503050406030204" pitchFamily="18" charset="0"/>
                              </a:rPr>
                            </m:ctrlPr>
                          </m:dPr>
                          <m:e>
                            <m:sSubSup>
                              <m:sSubSupPr>
                                <m:ctrlPr>
                                  <a:rPr lang="en-CN" i="1">
                                    <a:solidFill>
                                      <a:srgbClr val="836967"/>
                                    </a:solidFill>
                                    <a:latin typeface="Cambria Math" panose="02040503050406030204" pitchFamily="18" charset="0"/>
                                  </a:rPr>
                                </m:ctrlPr>
                              </m:sSubSupPr>
                              <m:e>
                                <m:r>
                                  <a:rPr lang="en-CN" i="1">
                                    <a:latin typeface="Cambria Math" panose="02040503050406030204" pitchFamily="18" charset="0"/>
                                  </a:rPr>
                                  <m:t>𝑔</m:t>
                                </m:r>
                              </m:e>
                              <m:sub>
                                <m:r>
                                  <a:rPr lang="en-CN" i="1">
                                    <a:latin typeface="Cambria Math" panose="02040503050406030204" pitchFamily="18" charset="0"/>
                                  </a:rPr>
                                  <m:t>𝜃</m:t>
                                </m:r>
                              </m:sub>
                              <m:sup>
                                <m:r>
                                  <a:rPr lang="en-CN">
                                    <a:latin typeface="Cambria Math" panose="02040503050406030204" pitchFamily="18" charset="0"/>
                                  </a:rPr>
                                  <m:t>′</m:t>
                                </m:r>
                              </m:sup>
                            </m:sSubSup>
                            <m:d>
                              <m:dPr>
                                <m:ctrlPr>
                                  <a:rPr lang="en-CN" i="1">
                                    <a:solidFill>
                                      <a:srgbClr val="836967"/>
                                    </a:solidFill>
                                    <a:latin typeface="Cambria Math" panose="02040503050406030204" pitchFamily="18" charset="0"/>
                                  </a:rPr>
                                </m:ctrlPr>
                              </m:dPr>
                              <m:e>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𝑥</m:t>
                                    </m:r>
                                  </m:e>
                                  <m:sub>
                                    <m:r>
                                      <a:rPr lang="en-CN" i="1">
                                        <a:latin typeface="Cambria Math" panose="02040503050406030204" pitchFamily="18" charset="0"/>
                                      </a:rPr>
                                      <m:t>𝑗</m:t>
                                    </m:r>
                                  </m:sub>
                                </m:sSub>
                                <m:r>
                                  <a:rPr lang="en-CN">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𝑗</m:t>
                                    </m:r>
                                    <m:r>
                                      <a:rPr lang="en-CN">
                                        <a:latin typeface="Cambria Math" panose="02040503050406030204" pitchFamily="18" charset="0"/>
                                      </a:rPr>
                                      <m:t>−1</m:t>
                                    </m:r>
                                  </m:sub>
                                </m:sSub>
                              </m:e>
                            </m:d>
                          </m:e>
                        </m:d>
                      </m:e>
                    </m:d>
                    <m:r>
                      <a:rPr lang="en-US" altLang="zh-CN"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𝛾</m:t>
                    </m:r>
                  </m:oMath>
                </a14:m>
                <a:r>
                  <a:rPr lang="zh-CN" altLang="en-US" dirty="0">
                    <a:latin typeface="+mn-ea"/>
                  </a:rPr>
                  <a:t>。</a:t>
                </a:r>
                <a:endParaRPr lang="en-CN" dirty="0">
                  <a:latin typeface="+mn-ea"/>
                </a:endParaRPr>
              </a:p>
            </p:txBody>
          </p:sp>
        </mc:Choice>
        <mc:Fallback xmlns="">
          <p:sp>
            <p:nvSpPr>
              <p:cNvPr id="6" name="TextBox 5">
                <a:extLst>
                  <a:ext uri="{FF2B5EF4-FFF2-40B4-BE49-F238E27FC236}">
                    <a16:creationId xmlns:a16="http://schemas.microsoft.com/office/drawing/2014/main" id="{1D55D732-BA0C-4E45-91C3-3902DA2CBB63}"/>
                  </a:ext>
                </a:extLst>
              </p:cNvPr>
              <p:cNvSpPr txBox="1">
                <a:spLocks noRot="1" noChangeAspect="1" noMove="1" noResize="1" noEditPoints="1" noAdjustHandles="1" noChangeArrowheads="1" noChangeShapeType="1" noTextEdit="1"/>
              </p:cNvSpPr>
              <p:nvPr/>
            </p:nvSpPr>
            <p:spPr>
              <a:xfrm>
                <a:off x="670724" y="3100290"/>
                <a:ext cx="6433749" cy="411395"/>
              </a:xfrm>
              <a:prstGeom prst="rect">
                <a:avLst/>
              </a:prstGeom>
              <a:blipFill>
                <a:blip r:embed="rId5"/>
                <a:stretch>
                  <a:fillRect l="-787" t="-3030" b="-15152"/>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21055351-3EC5-2C4F-A914-9F45482A761C}"/>
                  </a:ext>
                </a:extLst>
              </p:cNvPr>
              <p:cNvSpPr txBox="1"/>
              <p:nvPr/>
            </p:nvSpPr>
            <p:spPr>
              <a:xfrm>
                <a:off x="660400" y="3592619"/>
                <a:ext cx="6754734" cy="516167"/>
              </a:xfrm>
              <a:prstGeom prst="rect">
                <a:avLst/>
              </a:prstGeom>
              <a:noFill/>
            </p:spPr>
            <p:txBody>
              <a:bodyPr wrap="none" rtlCol="0">
                <a:spAutoFit/>
              </a:bodyPr>
              <a:lstStyle/>
              <a:p>
                <a:r>
                  <a:rPr lang="en-CN" dirty="0">
                    <a:latin typeface="+mn-ea"/>
                  </a:rPr>
                  <a:t>假设</a:t>
                </a:r>
                <a14:m>
                  <m:oMath xmlns:m="http://schemas.openxmlformats.org/officeDocument/2006/math">
                    <m:sSub>
                      <m:sSubPr>
                        <m:ctrlPr>
                          <a:rPr lang="en-US" altLang="zh-CN" b="0" i="1" smtClean="0">
                            <a:latin typeface="Cambria Math" panose="02040503050406030204" pitchFamily="18" charset="0"/>
                          </a:rPr>
                        </m:ctrlPr>
                      </m:sSubPr>
                      <m:e>
                        <m:sSub>
                          <m:sSubPr>
                            <m:ctrlPr>
                              <a:rPr lang="en-US" altLang="zh-CN" i="1">
                                <a:latin typeface="Cambria Math" panose="02040503050406030204" pitchFamily="18" charset="0"/>
                              </a:rPr>
                            </m:ctrlPr>
                          </m:sSubPr>
                          <m:e>
                            <m:r>
                              <a:rPr lang="en-US" altLang="zh-CN" i="1">
                                <a:latin typeface="Cambria Math" panose="02040503050406030204" pitchFamily="18" charset="0"/>
                              </a:rPr>
                              <m:t>𝜆</m:t>
                            </m:r>
                          </m:e>
                          <m:sub>
                            <m:r>
                              <a:rPr lang="en-US" altLang="zh-CN" i="1">
                                <a:latin typeface="Cambria Math" panose="02040503050406030204" pitchFamily="18" charset="0"/>
                              </a:rPr>
                              <m:t>1</m:t>
                            </m:r>
                          </m:sub>
                        </m:sSub>
                        <m:r>
                          <a:rPr lang="zh-CN" altLang="en-US" i="1" smtClean="0">
                            <a:latin typeface="Cambria Math" panose="02040503050406030204" pitchFamily="18" charset="0"/>
                          </a:rPr>
                          <m:t>是</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𝑊</m:t>
                            </m:r>
                          </m:e>
                          <m:sub>
                            <m:r>
                              <a:rPr lang="en-US" altLang="zh-CN" b="0" i="1" smtClean="0">
                                <a:latin typeface="Cambria Math" panose="02040503050406030204" pitchFamily="18" charset="0"/>
                              </a:rPr>
                              <m:t>hh</m:t>
                            </m:r>
                          </m:sub>
                        </m:sSub>
                        <m:r>
                          <a:rPr lang="zh-CN" altLang="en-US" i="1">
                            <a:latin typeface="Cambria Math" panose="02040503050406030204" pitchFamily="18" charset="0"/>
                          </a:rPr>
                          <m:t>矩阵</m:t>
                        </m:r>
                        <m:r>
                          <a:rPr lang="zh-CN" altLang="en-US" i="1" smtClean="0">
                            <a:latin typeface="Cambria Math" panose="02040503050406030204" pitchFamily="18" charset="0"/>
                          </a:rPr>
                          <m:t>的</m:t>
                        </m:r>
                        <m:r>
                          <a:rPr lang="zh-CN" altLang="en-US" i="1">
                            <a:latin typeface="Cambria Math" panose="02040503050406030204" pitchFamily="18" charset="0"/>
                          </a:rPr>
                          <m:t>奇异值</m:t>
                        </m:r>
                        <m:r>
                          <a:rPr lang="zh-CN" altLang="en-US" i="1" smtClean="0">
                            <a:latin typeface="Cambria Math" panose="02040503050406030204" pitchFamily="18" charset="0"/>
                          </a:rPr>
                          <m:t>分解后</m:t>
                        </m:r>
                        <m:r>
                          <a:rPr lang="zh-CN" altLang="en-US" i="1">
                            <a:latin typeface="Cambria Math" panose="02040503050406030204" pitchFamily="18" charset="0"/>
                          </a:rPr>
                          <m:t>的</m:t>
                        </m:r>
                        <m:r>
                          <a:rPr lang="zh-CN" altLang="en-US" i="1" smtClean="0">
                            <a:latin typeface="Cambria Math" panose="02040503050406030204" pitchFamily="18" charset="0"/>
                          </a:rPr>
                          <m:t>最大</m:t>
                        </m:r>
                        <m:r>
                          <a:rPr lang="zh-CN" altLang="en-US" i="1">
                            <a:latin typeface="Cambria Math" panose="02040503050406030204" pitchFamily="18" charset="0"/>
                          </a:rPr>
                          <m:t>值</m:t>
                        </m:r>
                        <m:r>
                          <a:rPr lang="zh-CN" altLang="en-US" b="0" i="1" smtClean="0">
                            <a:latin typeface="Cambria Math" panose="02040503050406030204" pitchFamily="18" charset="0"/>
                          </a:rPr>
                          <m:t>，</m:t>
                        </m:r>
                        <m:r>
                          <a:rPr lang="zh-CN" altLang="en-US" i="1">
                            <a:latin typeface="Cambria Math" panose="02040503050406030204" pitchFamily="18" charset="0"/>
                          </a:rPr>
                          <m:t>如果</m:t>
                        </m:r>
                        <m:r>
                          <a:rPr lang="en-US" altLang="zh-CN" b="0" i="1" smtClean="0">
                            <a:latin typeface="Cambria Math" panose="02040503050406030204" pitchFamily="18" charset="0"/>
                          </a:rPr>
                          <m:t>𝜆</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&lt;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𝛾</m:t>
                        </m:r>
                      </m:den>
                    </m:f>
                  </m:oMath>
                </a14:m>
                <a:r>
                  <a:rPr lang="zh-CN" altLang="en-US" dirty="0">
                    <a:latin typeface="+mn-ea"/>
                  </a:rPr>
                  <a:t>，可知：</a:t>
                </a:r>
                <a:endParaRPr lang="en-CN" dirty="0">
                  <a:latin typeface="+mn-ea"/>
                </a:endParaRPr>
              </a:p>
            </p:txBody>
          </p:sp>
        </mc:Choice>
        <mc:Fallback xmlns="">
          <p:sp>
            <p:nvSpPr>
              <p:cNvPr id="9" name="TextBox 8">
                <a:extLst>
                  <a:ext uri="{FF2B5EF4-FFF2-40B4-BE49-F238E27FC236}">
                    <a16:creationId xmlns:a16="http://schemas.microsoft.com/office/drawing/2014/main" id="{21055351-3EC5-2C4F-A914-9F45482A761C}"/>
                  </a:ext>
                </a:extLst>
              </p:cNvPr>
              <p:cNvSpPr txBox="1">
                <a:spLocks noRot="1" noChangeAspect="1" noMove="1" noResize="1" noEditPoints="1" noAdjustHandles="1" noChangeArrowheads="1" noChangeShapeType="1" noTextEdit="1"/>
              </p:cNvSpPr>
              <p:nvPr/>
            </p:nvSpPr>
            <p:spPr>
              <a:xfrm>
                <a:off x="660400" y="3592619"/>
                <a:ext cx="6754734" cy="516167"/>
              </a:xfrm>
              <a:prstGeom prst="rect">
                <a:avLst/>
              </a:prstGeom>
              <a:blipFill>
                <a:blip r:embed="rId6"/>
                <a:stretch>
                  <a:fillRect l="-56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AC718B33-9132-2F4D-9848-39247067A0C2}"/>
                  </a:ext>
                </a:extLst>
              </p:cNvPr>
              <p:cNvSpPr txBox="1"/>
              <p:nvPr/>
            </p:nvSpPr>
            <p:spPr>
              <a:xfrm>
                <a:off x="3253042" y="4078886"/>
                <a:ext cx="5737212" cy="57349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en-US" altLang="zh-CN" b="0" i="1" smtClean="0">
                          <a:latin typeface="Cambria Math" panose="02040503050406030204" pitchFamily="18" charset="0"/>
                        </a:rPr>
                        <m:t>, </m:t>
                      </m:r>
                      <m:d>
                        <m:dPr>
                          <m:begChr m:val="‖"/>
                          <m:endChr m:val="‖"/>
                          <m:ctrlPr>
                            <a:rPr lang="en-US" altLang="zh-CN" b="0" i="1" smtClean="0">
                              <a:latin typeface="Cambria Math" panose="02040503050406030204" pitchFamily="18" charset="0"/>
                            </a:rPr>
                          </m:ctrlPr>
                        </m:dP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𝑡</m:t>
                                  </m:r>
                                </m:sub>
                              </m:sSub>
                            </m:num>
                            <m:den>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𝑡</m:t>
                                  </m:r>
                                  <m:r>
                                    <a:rPr lang="en-US" altLang="zh-CN" b="0" i="1" smtClean="0">
                                      <a:latin typeface="Cambria Math" panose="02040503050406030204" pitchFamily="18" charset="0"/>
                                    </a:rPr>
                                    <m:t>−1</m:t>
                                  </m:r>
                                </m:sub>
                              </m:sSub>
                            </m:den>
                          </m:f>
                        </m:e>
                      </m:d>
                      <m:r>
                        <a:rPr lang="en-US" altLang="zh-CN" b="0" i="1" smtClean="0">
                          <a:latin typeface="Cambria Math" panose="02040503050406030204" pitchFamily="18" charset="0"/>
                          <a:ea typeface="Cambria Math" panose="02040503050406030204" pitchFamily="18" charset="0"/>
                        </a:rPr>
                        <m:t>≤</m:t>
                      </m:r>
                      <m:d>
                        <m:dPr>
                          <m:begChr m:val="‖"/>
                          <m:endChr m:val="‖"/>
                          <m:ctrlPr>
                            <a:rPr lang="en-US" altLang="zh-CN" b="0" i="1" smtClean="0">
                              <a:latin typeface="Cambria Math" panose="02040503050406030204" pitchFamily="18" charset="0"/>
                              <a:ea typeface="Cambria Math" panose="02040503050406030204" pitchFamily="18" charset="0"/>
                            </a:rPr>
                          </m:ctrlPr>
                        </m:dPr>
                        <m:e>
                          <m:r>
                            <a:rPr lang="en-CN" i="1">
                              <a:latin typeface="Cambria Math" panose="02040503050406030204" pitchFamily="18" charset="0"/>
                            </a:rPr>
                            <m:t>𝑑𝑖𝑎𝑔</m:t>
                          </m:r>
                          <m:d>
                            <m:dPr>
                              <m:begChr m:val="["/>
                              <m:endChr m:val="]"/>
                              <m:ctrlPr>
                                <a:rPr lang="en-CN" i="1">
                                  <a:solidFill>
                                    <a:srgbClr val="836967"/>
                                  </a:solidFill>
                                  <a:latin typeface="Cambria Math" panose="02040503050406030204" pitchFamily="18" charset="0"/>
                                </a:rPr>
                              </m:ctrlPr>
                            </m:dPr>
                            <m:e>
                              <m:sSubSup>
                                <m:sSubSupPr>
                                  <m:ctrlPr>
                                    <a:rPr lang="en-CN" i="1">
                                      <a:solidFill>
                                        <a:srgbClr val="836967"/>
                                      </a:solidFill>
                                      <a:latin typeface="Cambria Math" panose="02040503050406030204" pitchFamily="18" charset="0"/>
                                    </a:rPr>
                                  </m:ctrlPr>
                                </m:sSubSupPr>
                                <m:e>
                                  <m:r>
                                    <a:rPr lang="en-CN" i="1">
                                      <a:latin typeface="Cambria Math" panose="02040503050406030204" pitchFamily="18" charset="0"/>
                                    </a:rPr>
                                    <m:t>𝑔</m:t>
                                  </m:r>
                                </m:e>
                                <m:sub>
                                  <m:r>
                                    <a:rPr lang="en-CN" i="1">
                                      <a:latin typeface="Cambria Math" panose="02040503050406030204" pitchFamily="18" charset="0"/>
                                    </a:rPr>
                                    <m:t>𝜃</m:t>
                                  </m:r>
                                </m:sub>
                                <m:sup>
                                  <m:r>
                                    <a:rPr lang="en-CN">
                                      <a:latin typeface="Cambria Math" panose="02040503050406030204" pitchFamily="18" charset="0"/>
                                    </a:rPr>
                                    <m:t>′</m:t>
                                  </m:r>
                                </m:sup>
                              </m:sSubSup>
                              <m:d>
                                <m:dPr>
                                  <m:ctrlPr>
                                    <a:rPr lang="en-CN" i="1">
                                      <a:solidFill>
                                        <a:srgbClr val="836967"/>
                                      </a:solidFill>
                                      <a:latin typeface="Cambria Math" panose="02040503050406030204" pitchFamily="18" charset="0"/>
                                    </a:rPr>
                                  </m:ctrlPr>
                                </m:dPr>
                                <m:e>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𝑥</m:t>
                                      </m:r>
                                    </m:e>
                                    <m:sub>
                                      <m:r>
                                        <a:rPr lang="en-CN" i="1">
                                          <a:latin typeface="Cambria Math" panose="02040503050406030204" pitchFamily="18" charset="0"/>
                                        </a:rPr>
                                        <m:t>𝑗</m:t>
                                      </m:r>
                                    </m:sub>
                                  </m:sSub>
                                  <m:r>
                                    <a:rPr lang="en-CN">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𝑗</m:t>
                                      </m:r>
                                      <m:r>
                                        <a:rPr lang="en-CN">
                                          <a:latin typeface="Cambria Math" panose="02040503050406030204" pitchFamily="18" charset="0"/>
                                        </a:rPr>
                                        <m:t>−1</m:t>
                                      </m:r>
                                    </m:sub>
                                  </m:sSub>
                                </m:e>
                              </m:d>
                            </m:e>
                          </m:d>
                        </m:e>
                      </m:d>
                      <m:d>
                        <m:dPr>
                          <m:begChr m:val="‖"/>
                          <m:endChr m:val="‖"/>
                          <m:ctrlPr>
                            <a:rPr lang="en-US" altLang="zh-CN" b="0" i="1" smtClean="0">
                              <a:latin typeface="Cambria Math" panose="02040503050406030204" pitchFamily="18" charset="0"/>
                              <a:ea typeface="Cambria Math" panose="02040503050406030204" pitchFamily="18" charset="0"/>
                            </a:rPr>
                          </m:ctrlPr>
                        </m:dPr>
                        <m:e>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𝑊</m:t>
                              </m:r>
                            </m:e>
                            <m:sub>
                              <m:r>
                                <a:rPr lang="en-US" altLang="zh-CN" b="0" i="1" smtClean="0">
                                  <a:latin typeface="Cambria Math" panose="02040503050406030204" pitchFamily="18" charset="0"/>
                                  <a:ea typeface="Cambria Math" panose="02040503050406030204" pitchFamily="18" charset="0"/>
                                </a:rPr>
                                <m:t>hh</m:t>
                              </m:r>
                            </m:sub>
                          </m:sSub>
                        </m:e>
                      </m:d>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𝜂</m:t>
                      </m:r>
                      <m:r>
                        <a:rPr lang="en-US" altLang="zh-CN" i="1">
                          <a:latin typeface="Cambria Math" panose="02040503050406030204" pitchFamily="18" charset="0"/>
                          <a:ea typeface="Cambria Math" panose="02040503050406030204" pitchFamily="18" charset="0"/>
                        </a:rPr>
                        <m:t>&lt;</m:t>
                      </m:r>
                      <m:r>
                        <a:rPr lang="en-US" altLang="zh-CN" i="1">
                          <a:latin typeface="Cambria Math" panose="02040503050406030204" pitchFamily="18" charset="0"/>
                          <a:ea typeface="Cambria Math" panose="02040503050406030204" pitchFamily="18" charset="0"/>
                        </a:rPr>
                        <m:t>𝛾</m:t>
                      </m:r>
                      <m:f>
                        <m:fPr>
                          <m:ctrlPr>
                            <a:rPr lang="en-US" altLang="zh-CN" b="0" i="1" smtClean="0">
                              <a:latin typeface="Cambria Math" panose="02040503050406030204" pitchFamily="18" charset="0"/>
                              <a:ea typeface="Cambria Math" panose="02040503050406030204" pitchFamily="18" charset="0"/>
                            </a:rPr>
                          </m:ctrlPr>
                        </m:fPr>
                        <m:num>
                          <m:r>
                            <a:rPr lang="en-US" altLang="zh-CN" b="0" i="1" smtClean="0">
                              <a:latin typeface="Cambria Math" panose="02040503050406030204" pitchFamily="18" charset="0"/>
                              <a:ea typeface="Cambria Math" panose="02040503050406030204" pitchFamily="18" charset="0"/>
                            </a:rPr>
                            <m:t>1</m:t>
                          </m:r>
                        </m:num>
                        <m:den>
                          <m:r>
                            <a:rPr lang="en-US" altLang="zh-CN" b="0" i="1" smtClean="0">
                              <a:latin typeface="Cambria Math" panose="02040503050406030204" pitchFamily="18" charset="0"/>
                              <a:ea typeface="Cambria Math" panose="02040503050406030204" pitchFamily="18" charset="0"/>
                            </a:rPr>
                            <m:t>𝛾</m:t>
                          </m:r>
                        </m:den>
                      </m:f>
                      <m:r>
                        <a:rPr lang="en-US" altLang="zh-CN" b="0" i="1" smtClean="0">
                          <a:latin typeface="Cambria Math" panose="02040503050406030204" pitchFamily="18" charset="0"/>
                          <a:ea typeface="Cambria Math" panose="02040503050406030204" pitchFamily="18" charset="0"/>
                        </a:rPr>
                        <m:t>&lt;1</m:t>
                      </m:r>
                      <m:r>
                        <a:rPr lang="zh-CN" altLang="en-US" b="0" i="1" smtClean="0">
                          <a:latin typeface="Cambria Math" panose="02040503050406030204" pitchFamily="18" charset="0"/>
                          <a:ea typeface="Cambria Math" panose="02040503050406030204" pitchFamily="18" charset="0"/>
                        </a:rPr>
                        <m:t> </m:t>
                      </m:r>
                    </m:oMath>
                  </m:oMathPara>
                </a14:m>
                <a:endParaRPr lang="en-CN" dirty="0">
                  <a:latin typeface="+mn-ea"/>
                </a:endParaRPr>
              </a:p>
            </p:txBody>
          </p:sp>
        </mc:Choice>
        <mc:Fallback xmlns="">
          <p:sp>
            <p:nvSpPr>
              <p:cNvPr id="10" name="TextBox 9">
                <a:extLst>
                  <a:ext uri="{FF2B5EF4-FFF2-40B4-BE49-F238E27FC236}">
                    <a16:creationId xmlns:a16="http://schemas.microsoft.com/office/drawing/2014/main" id="{AC718B33-9132-2F4D-9848-39247067A0C2}"/>
                  </a:ext>
                </a:extLst>
              </p:cNvPr>
              <p:cNvSpPr txBox="1">
                <a:spLocks noRot="1" noChangeAspect="1" noMove="1" noResize="1" noEditPoints="1" noAdjustHandles="1" noChangeArrowheads="1" noChangeShapeType="1" noTextEdit="1"/>
              </p:cNvSpPr>
              <p:nvPr/>
            </p:nvSpPr>
            <p:spPr>
              <a:xfrm>
                <a:off x="3253042" y="4078886"/>
                <a:ext cx="5737212" cy="573490"/>
              </a:xfrm>
              <a:prstGeom prst="rect">
                <a:avLst/>
              </a:prstGeom>
              <a:blipFill>
                <a:blip r:embed="rId7"/>
                <a:stretch>
                  <a:fillRect l="-221" t="-2174" r="-1106" b="-10870"/>
                </a:stretch>
              </a:blipFill>
            </p:spPr>
            <p:txBody>
              <a:bodyPr/>
              <a:lstStyle/>
              <a:p>
                <a:r>
                  <a:rPr lang="en-CN">
                    <a:noFill/>
                  </a:rPr>
                  <a:t> </a:t>
                </a:r>
              </a:p>
            </p:txBody>
          </p:sp>
        </mc:Fallback>
      </mc:AlternateContent>
      <p:sp>
        <p:nvSpPr>
          <p:cNvPr id="11" name="TextBox 10">
            <a:extLst>
              <a:ext uri="{FF2B5EF4-FFF2-40B4-BE49-F238E27FC236}">
                <a16:creationId xmlns:a16="http://schemas.microsoft.com/office/drawing/2014/main" id="{8DA67E65-0453-AE48-A078-EC5A6D9A1E69}"/>
              </a:ext>
            </a:extLst>
          </p:cNvPr>
          <p:cNvSpPr txBox="1"/>
          <p:nvPr/>
        </p:nvSpPr>
        <p:spPr>
          <a:xfrm>
            <a:off x="660400" y="4849789"/>
            <a:ext cx="2323072" cy="369332"/>
          </a:xfrm>
          <a:prstGeom prst="rect">
            <a:avLst/>
          </a:prstGeom>
          <a:noFill/>
        </p:spPr>
        <p:txBody>
          <a:bodyPr wrap="none" rtlCol="0">
            <a:spAutoFit/>
          </a:bodyPr>
          <a:lstStyle/>
          <a:p>
            <a:pPr algn="l"/>
            <a:r>
              <a:rPr lang="en-CN" dirty="0">
                <a:latin typeface="+mn-ea"/>
              </a:rPr>
              <a:t>通过多次连乘</a:t>
            </a:r>
            <a:r>
              <a:rPr lang="zh-CN" altLang="en-US" dirty="0">
                <a:latin typeface="+mn-ea"/>
              </a:rPr>
              <a:t>，得到</a:t>
            </a:r>
            <a:endParaRPr lang="en-CN" dirty="0">
              <a:latin typeface="+mn-ea"/>
            </a:endParaRP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90D1E962-E1F2-B24C-9A24-54DFE721E300}"/>
                  </a:ext>
                </a:extLst>
              </p:cNvPr>
              <p:cNvSpPr txBox="1"/>
              <p:nvPr/>
            </p:nvSpPr>
            <p:spPr>
              <a:xfrm>
                <a:off x="2369073" y="5163194"/>
                <a:ext cx="4084451" cy="97270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CN" i="1" smtClean="0">
                              <a:latin typeface="Cambria Math" panose="02040503050406030204" pitchFamily="18" charset="0"/>
                            </a:rPr>
                          </m:ctrlPr>
                        </m:dPr>
                        <m:e>
                          <m:nary>
                            <m:naryPr>
                              <m:chr m:val="∏"/>
                              <m:limLoc m:val="undOvr"/>
                              <m:ctrlPr>
                                <a:rPr lang="en-CN" i="1">
                                  <a:latin typeface="Cambria Math" panose="02040503050406030204" pitchFamily="18" charset="0"/>
                                </a:rPr>
                              </m:ctrlPr>
                            </m:naryPr>
                            <m:sub>
                              <m:r>
                                <a:rPr lang="en-CN" i="1">
                                  <a:latin typeface="Cambria Math" panose="02040503050406030204" pitchFamily="18" charset="0"/>
                                </a:rPr>
                                <m:t>𝑗</m:t>
                              </m:r>
                              <m:r>
                                <a:rPr lang="en-CN">
                                  <a:latin typeface="Cambria Math" panose="02040503050406030204" pitchFamily="18" charset="0"/>
                                </a:rPr>
                                <m:t>=</m:t>
                              </m:r>
                              <m:r>
                                <a:rPr lang="en-CN" i="1">
                                  <a:latin typeface="Cambria Math" panose="02040503050406030204" pitchFamily="18" charset="0"/>
                                </a:rPr>
                                <m:t>𝑘</m:t>
                              </m:r>
                              <m:r>
                                <a:rPr lang="en-CN">
                                  <a:latin typeface="Cambria Math" panose="02040503050406030204" pitchFamily="18" charset="0"/>
                                </a:rPr>
                                <m:t>+1</m:t>
                              </m:r>
                            </m:sub>
                            <m:sup>
                              <m:r>
                                <a:rPr lang="en-CN" i="1">
                                  <a:latin typeface="Cambria Math" panose="02040503050406030204" pitchFamily="18" charset="0"/>
                                </a:rPr>
                                <m:t>𝑡</m:t>
                              </m:r>
                            </m:sup>
                            <m:e>
                              <m:r>
                                <a:rPr lang="en-CN" i="1">
                                  <a:latin typeface="Cambria Math" panose="02040503050406030204" pitchFamily="18" charset="0"/>
                                </a:rPr>
                                <m:t>𝑑𝑖𝑎𝑔</m:t>
                              </m:r>
                              <m:d>
                                <m:dPr>
                                  <m:begChr m:val="["/>
                                  <m:endChr m:val="]"/>
                                  <m:ctrlPr>
                                    <a:rPr lang="en-CN" i="1">
                                      <a:solidFill>
                                        <a:srgbClr val="836967"/>
                                      </a:solidFill>
                                      <a:latin typeface="Cambria Math" panose="02040503050406030204" pitchFamily="18" charset="0"/>
                                    </a:rPr>
                                  </m:ctrlPr>
                                </m:dPr>
                                <m:e>
                                  <m:sSubSup>
                                    <m:sSubSupPr>
                                      <m:ctrlPr>
                                        <a:rPr lang="en-CN" i="1">
                                          <a:solidFill>
                                            <a:srgbClr val="836967"/>
                                          </a:solidFill>
                                          <a:latin typeface="Cambria Math" panose="02040503050406030204" pitchFamily="18" charset="0"/>
                                        </a:rPr>
                                      </m:ctrlPr>
                                    </m:sSubSupPr>
                                    <m:e>
                                      <m:r>
                                        <a:rPr lang="en-CN" i="1">
                                          <a:latin typeface="Cambria Math" panose="02040503050406030204" pitchFamily="18" charset="0"/>
                                        </a:rPr>
                                        <m:t>𝑔</m:t>
                                      </m:r>
                                    </m:e>
                                    <m:sub>
                                      <m:r>
                                        <a:rPr lang="en-CN" i="1">
                                          <a:latin typeface="Cambria Math" panose="02040503050406030204" pitchFamily="18" charset="0"/>
                                        </a:rPr>
                                        <m:t>𝜃</m:t>
                                      </m:r>
                                    </m:sub>
                                    <m:sup>
                                      <m:r>
                                        <a:rPr lang="en-CN">
                                          <a:latin typeface="Cambria Math" panose="02040503050406030204" pitchFamily="18" charset="0"/>
                                        </a:rPr>
                                        <m:t>′</m:t>
                                      </m:r>
                                    </m:sup>
                                  </m:sSubSup>
                                  <m:d>
                                    <m:dPr>
                                      <m:ctrlPr>
                                        <a:rPr lang="en-CN" i="1">
                                          <a:solidFill>
                                            <a:srgbClr val="836967"/>
                                          </a:solidFill>
                                          <a:latin typeface="Cambria Math" panose="02040503050406030204" pitchFamily="18" charset="0"/>
                                        </a:rPr>
                                      </m:ctrlPr>
                                    </m:dPr>
                                    <m:e>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𝑥</m:t>
                                          </m:r>
                                        </m:e>
                                        <m:sub>
                                          <m:r>
                                            <a:rPr lang="en-CN" i="1">
                                              <a:latin typeface="Cambria Math" panose="02040503050406030204" pitchFamily="18" charset="0"/>
                                            </a:rPr>
                                            <m:t>𝑗</m:t>
                                          </m:r>
                                        </m:sub>
                                      </m:sSub>
                                      <m:r>
                                        <a:rPr lang="en-CN">
                                          <a:latin typeface="Cambria Math" panose="02040503050406030204" pitchFamily="18" charset="0"/>
                                        </a:rPr>
                                        <m:t>,</m:t>
                                      </m:r>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h</m:t>
                                          </m:r>
                                        </m:e>
                                        <m:sub>
                                          <m:r>
                                            <a:rPr lang="en-CN" i="1">
                                              <a:latin typeface="Cambria Math" panose="02040503050406030204" pitchFamily="18" charset="0"/>
                                            </a:rPr>
                                            <m:t>𝑗</m:t>
                                          </m:r>
                                          <m:r>
                                            <a:rPr lang="en-CN">
                                              <a:latin typeface="Cambria Math" panose="02040503050406030204" pitchFamily="18" charset="0"/>
                                            </a:rPr>
                                            <m:t>−1</m:t>
                                          </m:r>
                                        </m:sub>
                                      </m:sSub>
                                    </m:e>
                                  </m:d>
                                </m:e>
                              </m:d>
                              <m:sSub>
                                <m:sSubPr>
                                  <m:ctrlPr>
                                    <a:rPr lang="en-CN" i="1">
                                      <a:solidFill>
                                        <a:srgbClr val="836967"/>
                                      </a:solidFill>
                                      <a:latin typeface="Cambria Math" panose="02040503050406030204" pitchFamily="18" charset="0"/>
                                    </a:rPr>
                                  </m:ctrlPr>
                                </m:sSubPr>
                                <m:e>
                                  <m:r>
                                    <a:rPr lang="en-CN" i="1">
                                      <a:latin typeface="Cambria Math" panose="02040503050406030204" pitchFamily="18" charset="0"/>
                                    </a:rPr>
                                    <m:t>𝑊</m:t>
                                  </m:r>
                                </m:e>
                                <m:sub>
                                  <m:r>
                                    <a:rPr lang="en-CN" i="1">
                                      <a:latin typeface="Cambria Math" panose="02040503050406030204" pitchFamily="18" charset="0"/>
                                    </a:rPr>
                                    <m:t>hh</m:t>
                                  </m:r>
                                </m:sub>
                              </m:sSub>
                            </m:e>
                          </m:nary>
                        </m:e>
                      </m:d>
                      <m:r>
                        <a:rPr lang="en-CN"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𝜂</m:t>
                          </m:r>
                        </m:e>
                        <m:sup>
                          <m:r>
                            <a:rPr lang="en-US" altLang="zh-CN" b="0" i="1" smtClean="0">
                              <a:latin typeface="Cambria Math" panose="02040503050406030204" pitchFamily="18" charset="0"/>
                              <a:ea typeface="Cambria Math" panose="02040503050406030204" pitchFamily="18" charset="0"/>
                            </a:rPr>
                            <m:t>𝑡</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𝑘</m:t>
                          </m:r>
                        </m:sup>
                      </m:sSup>
                    </m:oMath>
                  </m:oMathPara>
                </a14:m>
                <a:endParaRPr lang="en-CN" dirty="0">
                  <a:latin typeface="+mn-ea"/>
                </a:endParaRPr>
              </a:p>
            </p:txBody>
          </p:sp>
        </mc:Choice>
        <mc:Fallback xmlns="">
          <p:sp>
            <p:nvSpPr>
              <p:cNvPr id="12" name="TextBox 11">
                <a:extLst>
                  <a:ext uri="{FF2B5EF4-FFF2-40B4-BE49-F238E27FC236}">
                    <a16:creationId xmlns:a16="http://schemas.microsoft.com/office/drawing/2014/main" id="{90D1E962-E1F2-B24C-9A24-54DFE721E300}"/>
                  </a:ext>
                </a:extLst>
              </p:cNvPr>
              <p:cNvSpPr txBox="1">
                <a:spLocks noRot="1" noChangeAspect="1" noMove="1" noResize="1" noEditPoints="1" noAdjustHandles="1" noChangeArrowheads="1" noChangeShapeType="1" noTextEdit="1"/>
              </p:cNvSpPr>
              <p:nvPr/>
            </p:nvSpPr>
            <p:spPr>
              <a:xfrm>
                <a:off x="2369073" y="5163194"/>
                <a:ext cx="4084451" cy="972702"/>
              </a:xfrm>
              <a:prstGeom prst="rect">
                <a:avLst/>
              </a:prstGeom>
              <a:blipFill>
                <a:blip r:embed="rId8"/>
                <a:stretch>
                  <a:fillRect l="-11765" t="-80769" b="-12692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ECF5623B-CDD0-8848-8A7C-C951A9C8BA51}"/>
                  </a:ext>
                </a:extLst>
              </p:cNvPr>
              <p:cNvSpPr txBox="1"/>
              <p:nvPr/>
            </p:nvSpPr>
            <p:spPr>
              <a:xfrm>
                <a:off x="6625420" y="5059209"/>
                <a:ext cx="5242076" cy="803618"/>
              </a:xfrm>
              <a:prstGeom prst="rect">
                <a:avLst/>
              </a:prstGeom>
              <a:solidFill>
                <a:schemeClr val="accent4"/>
              </a:solidFill>
            </p:spPr>
            <p:txBody>
              <a:bodyPr wrap="none" rtlCol="0">
                <a:spAutoFit/>
              </a:bodyPr>
              <a:lstStyle/>
              <a:p>
                <a:r>
                  <a:rPr lang="en-US" b="1" dirty="0">
                    <a:latin typeface="+mn-ea"/>
                  </a:rPr>
                  <a:t>因为</a:t>
                </a:r>
                <a14:m>
                  <m:oMath xmlns:m="http://schemas.openxmlformats.org/officeDocument/2006/math">
                    <m:r>
                      <a:rPr lang="en-US" altLang="zh-CN" b="1" i="1" smtClean="0">
                        <a:latin typeface="Cambria Math" panose="02040503050406030204" pitchFamily="18" charset="0"/>
                      </a:rPr>
                      <m:t>𝜼</m:t>
                    </m:r>
                    <m:r>
                      <a:rPr lang="en-US" altLang="zh-CN" b="1" i="1" smtClean="0">
                        <a:latin typeface="Cambria Math" panose="02040503050406030204" pitchFamily="18" charset="0"/>
                      </a:rPr>
                      <m:t>&lt;</m:t>
                    </m:r>
                    <m:r>
                      <a:rPr lang="en-US" altLang="zh-CN" b="1" i="1" smtClean="0">
                        <a:latin typeface="Cambria Math" panose="02040503050406030204" pitchFamily="18" charset="0"/>
                      </a:rPr>
                      <m:t>𝟏</m:t>
                    </m:r>
                  </m:oMath>
                </a14:m>
                <a:r>
                  <a:rPr lang="en-US" altLang="zh-CN" b="1" dirty="0">
                    <a:latin typeface="+mn-ea"/>
                  </a:rPr>
                  <a:t>,</a:t>
                </a:r>
                <a:r>
                  <a:rPr lang="zh-CN" altLang="en-US" b="1" dirty="0">
                    <a:latin typeface="+mn-ea"/>
                  </a:rPr>
                  <a:t> </a:t>
                </a:r>
                <a:r>
                  <a:rPr lang="en-US" b="1" dirty="0" err="1">
                    <a:latin typeface="+mn-ea"/>
                  </a:rPr>
                  <a:t>当沿着时间方向回传时</a:t>
                </a:r>
                <a:r>
                  <a:rPr lang="en-US" altLang="zh-CN" b="1" dirty="0">
                    <a:ea typeface="Cambria Math" panose="02040503050406030204" pitchFamily="18" charset="0"/>
                  </a:rPr>
                  <a:t> </a:t>
                </a:r>
                <a14:m>
                  <m:oMath xmlns:m="http://schemas.openxmlformats.org/officeDocument/2006/math">
                    <m:sSup>
                      <m:sSupPr>
                        <m:ctrlPr>
                          <a:rPr lang="en-US" altLang="zh-CN" b="1" i="1">
                            <a:latin typeface="Cambria Math" panose="02040503050406030204" pitchFamily="18" charset="0"/>
                            <a:ea typeface="Cambria Math" panose="02040503050406030204" pitchFamily="18" charset="0"/>
                          </a:rPr>
                        </m:ctrlPr>
                      </m:sSupPr>
                      <m:e>
                        <m:r>
                          <a:rPr lang="en-US" altLang="zh-CN" b="1" i="1">
                            <a:latin typeface="Cambria Math" panose="02040503050406030204" pitchFamily="18" charset="0"/>
                            <a:ea typeface="Cambria Math" panose="02040503050406030204" pitchFamily="18" charset="0"/>
                          </a:rPr>
                          <m:t>𝜼</m:t>
                        </m:r>
                      </m:e>
                      <m:sup>
                        <m:r>
                          <a:rPr lang="en-US" altLang="zh-CN" b="1" i="1">
                            <a:latin typeface="Cambria Math" panose="02040503050406030204" pitchFamily="18" charset="0"/>
                            <a:ea typeface="Cambria Math" panose="02040503050406030204" pitchFamily="18" charset="0"/>
                          </a:rPr>
                          <m:t>𝒕</m:t>
                        </m:r>
                        <m:r>
                          <a:rPr lang="en-US" altLang="zh-CN" b="1" i="1">
                            <a:latin typeface="Cambria Math" panose="02040503050406030204" pitchFamily="18" charset="0"/>
                            <a:ea typeface="Cambria Math" panose="02040503050406030204" pitchFamily="18" charset="0"/>
                          </a:rPr>
                          <m:t>−</m:t>
                        </m:r>
                        <m:r>
                          <a:rPr lang="en-US" altLang="zh-CN" b="1" i="1">
                            <a:latin typeface="Cambria Math" panose="02040503050406030204" pitchFamily="18" charset="0"/>
                            <a:ea typeface="Cambria Math" panose="02040503050406030204" pitchFamily="18" charset="0"/>
                          </a:rPr>
                          <m:t>𝒌</m:t>
                        </m:r>
                      </m:sup>
                    </m:sSup>
                  </m:oMath>
                </a14:m>
                <a:r>
                  <a:rPr lang="en-CN" b="1" dirty="0">
                    <a:latin typeface="+mn-ea"/>
                  </a:rPr>
                  <a:t>接近于</a:t>
                </a:r>
                <a:r>
                  <a:rPr lang="en-US" altLang="zh-CN" b="1" dirty="0">
                    <a:latin typeface="+mn-ea"/>
                  </a:rPr>
                  <a:t>0</a:t>
                </a:r>
                <a:r>
                  <a:rPr lang="zh-CN" altLang="en-US" b="1" dirty="0">
                    <a:latin typeface="+mn-ea"/>
                  </a:rPr>
                  <a:t>。</a:t>
                </a:r>
                <a:endParaRPr lang="en-US" altLang="zh-CN" b="1" dirty="0">
                  <a:latin typeface="+mn-ea"/>
                </a:endParaRPr>
              </a:p>
              <a:p>
                <a:r>
                  <a:rPr lang="zh-CN" altLang="en-US" b="1" dirty="0">
                    <a:latin typeface="+mn-ea"/>
                  </a:rPr>
                  <a:t>相反，如果</a:t>
                </a:r>
                <a14:m>
                  <m:oMath xmlns:m="http://schemas.openxmlformats.org/officeDocument/2006/math">
                    <m:sSub>
                      <m:sSubPr>
                        <m:ctrlPr>
                          <a:rPr lang="en-US" altLang="zh-CN" b="0" i="1" dirty="0" smtClean="0">
                            <a:latin typeface="Cambria Math" panose="02040503050406030204" pitchFamily="18" charset="0"/>
                          </a:rPr>
                        </m:ctrlPr>
                      </m:sSubPr>
                      <m:e>
                        <m:r>
                          <a:rPr lang="en-US" altLang="zh-CN" b="1" i="1" dirty="0" smtClean="0">
                            <a:latin typeface="Cambria Math" panose="02040503050406030204" pitchFamily="18" charset="0"/>
                          </a:rPr>
                          <m:t>𝝀</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&gt;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𝛾</m:t>
                        </m:r>
                      </m:den>
                    </m:f>
                  </m:oMath>
                </a14:m>
                <a:r>
                  <a:rPr lang="zh-CN" altLang="en-US" b="1" dirty="0">
                    <a:latin typeface="+mn-ea"/>
                  </a:rPr>
                  <a:t>，可证明会出现梯度爆炸。</a:t>
                </a:r>
                <a:endParaRPr lang="en-CN" b="1" dirty="0">
                  <a:latin typeface="+mn-ea"/>
                </a:endParaRPr>
              </a:p>
            </p:txBody>
          </p:sp>
        </mc:Choice>
        <mc:Fallback xmlns="">
          <p:sp>
            <p:nvSpPr>
              <p:cNvPr id="22" name="TextBox 21">
                <a:extLst>
                  <a:ext uri="{FF2B5EF4-FFF2-40B4-BE49-F238E27FC236}">
                    <a16:creationId xmlns:a16="http://schemas.microsoft.com/office/drawing/2014/main" id="{ECF5623B-CDD0-8848-8A7C-C951A9C8BA51}"/>
                  </a:ext>
                </a:extLst>
              </p:cNvPr>
              <p:cNvSpPr txBox="1">
                <a:spLocks noRot="1" noChangeAspect="1" noMove="1" noResize="1" noEditPoints="1" noAdjustHandles="1" noChangeArrowheads="1" noChangeShapeType="1" noTextEdit="1"/>
              </p:cNvSpPr>
              <p:nvPr/>
            </p:nvSpPr>
            <p:spPr>
              <a:xfrm>
                <a:off x="6625420" y="5059209"/>
                <a:ext cx="5242076" cy="803618"/>
              </a:xfrm>
              <a:prstGeom prst="rect">
                <a:avLst/>
              </a:prstGeom>
              <a:blipFill>
                <a:blip r:embed="rId9"/>
                <a:stretch>
                  <a:fillRect l="-966" t="-1563"/>
                </a:stretch>
              </a:blipFill>
            </p:spPr>
            <p:txBody>
              <a:bodyPr/>
              <a:lstStyle/>
              <a:p>
                <a:r>
                  <a:rPr lang="en-CN">
                    <a:noFill/>
                  </a:rPr>
                  <a:t> </a:t>
                </a:r>
              </a:p>
            </p:txBody>
          </p:sp>
        </mc:Fallback>
      </mc:AlternateContent>
      <p:sp>
        <p:nvSpPr>
          <p:cNvPr id="2" name="灯片编号占位符 1">
            <a:extLst>
              <a:ext uri="{FF2B5EF4-FFF2-40B4-BE49-F238E27FC236}">
                <a16:creationId xmlns:a16="http://schemas.microsoft.com/office/drawing/2014/main" id="{D7F40711-87E4-4C7A-ACDD-67DCE4E6068A}"/>
              </a:ext>
            </a:extLst>
          </p:cNvPr>
          <p:cNvSpPr>
            <a:spLocks noGrp="1"/>
          </p:cNvSpPr>
          <p:nvPr>
            <p:ph type="sldNum" sz="quarter" idx="14"/>
          </p:nvPr>
        </p:nvSpPr>
        <p:spPr/>
        <p:txBody>
          <a:bodyPr/>
          <a:lstStyle/>
          <a:p>
            <a:fld id="{AF69888C-E133-43D9-A638-B5C95925B91C}" type="slidenum">
              <a:rPr lang="zh-CN" altLang="en-US" smtClean="0"/>
              <a:t>31</a:t>
            </a:fld>
            <a:endParaRPr lang="zh-CN" altLang="en-US" dirty="0"/>
          </a:p>
        </p:txBody>
      </p:sp>
    </p:spTree>
    <p:extLst>
      <p:ext uri="{BB962C8B-B14F-4D97-AF65-F5344CB8AC3E}">
        <p14:creationId xmlns:p14="http://schemas.microsoft.com/office/powerpoint/2010/main" val="42363732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a:t>
            </a:r>
            <a:r>
              <a:rPr lang="en-US" altLang="zh-CN" dirty="0"/>
              <a:t>RNN</a:t>
            </a:r>
            <a:r>
              <a:rPr lang="zh-CN" altLang="en-US" dirty="0"/>
              <a:t>中的梯度消失和梯度爆炸</a:t>
            </a:r>
          </a:p>
        </p:txBody>
      </p:sp>
      <p:sp>
        <p:nvSpPr>
          <p:cNvPr id="3" name="矩形 82">
            <a:extLst>
              <a:ext uri="{FF2B5EF4-FFF2-40B4-BE49-F238E27FC236}">
                <a16:creationId xmlns:a16="http://schemas.microsoft.com/office/drawing/2014/main" id="{EF16A56A-CE03-0BD0-A01D-36F127C82DBC}"/>
              </a:ext>
            </a:extLst>
          </p:cNvPr>
          <p:cNvSpPr/>
          <p:nvPr/>
        </p:nvSpPr>
        <p:spPr>
          <a:xfrm>
            <a:off x="1721785" y="2102195"/>
            <a:ext cx="4557416" cy="873457"/>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zh-TW" altLang="en-US"/>
          </a:p>
        </p:txBody>
      </p:sp>
      <p:sp>
        <p:nvSpPr>
          <p:cNvPr id="6" name="矩形 13">
            <a:extLst>
              <a:ext uri="{FF2B5EF4-FFF2-40B4-BE49-F238E27FC236}">
                <a16:creationId xmlns:a16="http://schemas.microsoft.com/office/drawing/2014/main" id="{EE3E8D2B-B92A-EB3D-39CE-D408AFB6B393}"/>
              </a:ext>
            </a:extLst>
          </p:cNvPr>
          <p:cNvSpPr/>
          <p:nvPr/>
        </p:nvSpPr>
        <p:spPr>
          <a:xfrm>
            <a:off x="1706330" y="1106143"/>
            <a:ext cx="4572870" cy="87345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zh-TW" altLang="en-US"/>
          </a:p>
        </p:txBody>
      </p:sp>
      <p:sp>
        <p:nvSpPr>
          <p:cNvPr id="8" name="橢圓 4">
            <a:extLst>
              <a:ext uri="{FF2B5EF4-FFF2-40B4-BE49-F238E27FC236}">
                <a16:creationId xmlns:a16="http://schemas.microsoft.com/office/drawing/2014/main" id="{C7F51634-968D-1858-EC94-F6FD16AD9A82}"/>
              </a:ext>
            </a:extLst>
          </p:cNvPr>
          <p:cNvSpPr/>
          <p:nvPr/>
        </p:nvSpPr>
        <p:spPr>
          <a:xfrm>
            <a:off x="3806060" y="4614231"/>
            <a:ext cx="628650" cy="628650"/>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zh-TW" altLang="en-US"/>
          </a:p>
        </p:txBody>
      </p:sp>
      <p:sp>
        <p:nvSpPr>
          <p:cNvPr id="9" name="矩形 5">
            <a:extLst>
              <a:ext uri="{FF2B5EF4-FFF2-40B4-BE49-F238E27FC236}">
                <a16:creationId xmlns:a16="http://schemas.microsoft.com/office/drawing/2014/main" id="{F8E8E2EE-A607-53AE-C181-751D8D170EC7}"/>
              </a:ext>
            </a:extLst>
          </p:cNvPr>
          <p:cNvSpPr/>
          <p:nvPr/>
        </p:nvSpPr>
        <p:spPr>
          <a:xfrm>
            <a:off x="3970630" y="5764560"/>
            <a:ext cx="390525" cy="40283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TW" sz="2400" dirty="0"/>
              <a:t>1</a:t>
            </a:r>
            <a:endParaRPr lang="zh-TW" altLang="en-US" sz="2400" dirty="0"/>
          </a:p>
        </p:txBody>
      </p:sp>
      <p:sp>
        <p:nvSpPr>
          <p:cNvPr id="10" name="文字方塊 6">
            <a:extLst>
              <a:ext uri="{FF2B5EF4-FFF2-40B4-BE49-F238E27FC236}">
                <a16:creationId xmlns:a16="http://schemas.microsoft.com/office/drawing/2014/main" id="{D8903C17-6B06-BFC7-406D-82E3CC540D2A}"/>
              </a:ext>
            </a:extLst>
          </p:cNvPr>
          <p:cNvSpPr txBox="1"/>
          <p:nvPr/>
        </p:nvSpPr>
        <p:spPr>
          <a:xfrm>
            <a:off x="4087047" y="5279936"/>
            <a:ext cx="514350" cy="461665"/>
          </a:xfrm>
          <a:prstGeom prst="rect">
            <a:avLst/>
          </a:prstGeom>
          <a:noFill/>
        </p:spPr>
        <p:txBody>
          <a:bodyPr wrap="square" rtlCol="0">
            <a:spAutoFit/>
          </a:bodyPr>
          <a:lstStyle/>
          <a:p>
            <a:pPr algn="ctr"/>
            <a:r>
              <a:rPr lang="en-US" altLang="zh-TW" sz="2400" dirty="0"/>
              <a:t>1</a:t>
            </a:r>
            <a:endParaRPr lang="zh-TW" altLang="en-US" sz="2400" baseline="-25000" dirty="0"/>
          </a:p>
        </p:txBody>
      </p:sp>
      <p:sp>
        <p:nvSpPr>
          <p:cNvPr id="11" name="文字方塊 8">
            <a:extLst>
              <a:ext uri="{FF2B5EF4-FFF2-40B4-BE49-F238E27FC236}">
                <a16:creationId xmlns:a16="http://schemas.microsoft.com/office/drawing/2014/main" id="{F882D609-F10E-71A8-E458-1DAF6D2E212D}"/>
              </a:ext>
            </a:extLst>
          </p:cNvPr>
          <p:cNvSpPr txBox="1"/>
          <p:nvPr/>
        </p:nvSpPr>
        <p:spPr>
          <a:xfrm>
            <a:off x="3917451" y="3576439"/>
            <a:ext cx="514350" cy="461665"/>
          </a:xfrm>
          <a:prstGeom prst="rect">
            <a:avLst/>
          </a:prstGeom>
          <a:noFill/>
        </p:spPr>
        <p:txBody>
          <a:bodyPr wrap="square" rtlCol="0">
            <a:spAutoFit/>
          </a:bodyPr>
          <a:lstStyle/>
          <a:p>
            <a:pPr algn="ctr"/>
            <a:r>
              <a:rPr lang="en-US" altLang="zh-TW" sz="2400" dirty="0"/>
              <a:t>y</a:t>
            </a:r>
            <a:r>
              <a:rPr lang="en-US" altLang="zh-TW" sz="2400" baseline="30000" dirty="0"/>
              <a:t>1</a:t>
            </a:r>
            <a:endParaRPr lang="zh-TW" altLang="en-US" sz="2400" baseline="30000" dirty="0"/>
          </a:p>
        </p:txBody>
      </p:sp>
      <p:cxnSp>
        <p:nvCxnSpPr>
          <p:cNvPr id="12" name="直線單箭頭接點 27">
            <a:extLst>
              <a:ext uri="{FF2B5EF4-FFF2-40B4-BE49-F238E27FC236}">
                <a16:creationId xmlns:a16="http://schemas.microsoft.com/office/drawing/2014/main" id="{52622E2B-C9EA-F5D5-1C78-DDD89E4E5D21}"/>
              </a:ext>
            </a:extLst>
          </p:cNvPr>
          <p:cNvCxnSpPr/>
          <p:nvPr/>
        </p:nvCxnSpPr>
        <p:spPr>
          <a:xfrm rot="16200000">
            <a:off x="3882400" y="5486092"/>
            <a:ext cx="5400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28">
            <a:extLst>
              <a:ext uri="{FF2B5EF4-FFF2-40B4-BE49-F238E27FC236}">
                <a16:creationId xmlns:a16="http://schemas.microsoft.com/office/drawing/2014/main" id="{54F87F53-87E5-E636-2913-57FD2FED3988}"/>
              </a:ext>
            </a:extLst>
          </p:cNvPr>
          <p:cNvCxnSpPr/>
          <p:nvPr/>
        </p:nvCxnSpPr>
        <p:spPr>
          <a:xfrm flipV="1">
            <a:off x="4131375" y="4023870"/>
            <a:ext cx="0" cy="5400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橢圓 33">
            <a:extLst>
              <a:ext uri="{FF2B5EF4-FFF2-40B4-BE49-F238E27FC236}">
                <a16:creationId xmlns:a16="http://schemas.microsoft.com/office/drawing/2014/main" id="{13B723E4-BB0F-5A1F-CBA1-6BBD63DE2904}"/>
              </a:ext>
            </a:extLst>
          </p:cNvPr>
          <p:cNvSpPr/>
          <p:nvPr/>
        </p:nvSpPr>
        <p:spPr>
          <a:xfrm>
            <a:off x="5381388" y="4614231"/>
            <a:ext cx="628650" cy="628650"/>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zh-TW" altLang="en-US"/>
          </a:p>
        </p:txBody>
      </p:sp>
      <p:sp>
        <p:nvSpPr>
          <p:cNvPr id="16" name="矩形 34">
            <a:extLst>
              <a:ext uri="{FF2B5EF4-FFF2-40B4-BE49-F238E27FC236}">
                <a16:creationId xmlns:a16="http://schemas.microsoft.com/office/drawing/2014/main" id="{B3FB45C5-C6AD-631D-4609-4C51A6FBEAED}"/>
              </a:ext>
            </a:extLst>
          </p:cNvPr>
          <p:cNvSpPr/>
          <p:nvPr/>
        </p:nvSpPr>
        <p:spPr>
          <a:xfrm>
            <a:off x="5545958" y="5764560"/>
            <a:ext cx="390525" cy="402836"/>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TW" sz="2400" dirty="0"/>
              <a:t>0</a:t>
            </a:r>
            <a:endParaRPr lang="zh-TW" altLang="en-US" sz="2400" dirty="0"/>
          </a:p>
        </p:txBody>
      </p:sp>
      <p:sp>
        <p:nvSpPr>
          <p:cNvPr id="17" name="文字方塊 35">
            <a:extLst>
              <a:ext uri="{FF2B5EF4-FFF2-40B4-BE49-F238E27FC236}">
                <a16:creationId xmlns:a16="http://schemas.microsoft.com/office/drawing/2014/main" id="{5AD1061E-6A46-6F2E-0085-78E9890EF0E8}"/>
              </a:ext>
            </a:extLst>
          </p:cNvPr>
          <p:cNvSpPr txBox="1"/>
          <p:nvPr/>
        </p:nvSpPr>
        <p:spPr>
          <a:xfrm>
            <a:off x="5662375" y="5279936"/>
            <a:ext cx="514350" cy="461665"/>
          </a:xfrm>
          <a:prstGeom prst="rect">
            <a:avLst/>
          </a:prstGeom>
          <a:noFill/>
        </p:spPr>
        <p:txBody>
          <a:bodyPr wrap="square" rtlCol="0">
            <a:spAutoFit/>
          </a:bodyPr>
          <a:lstStyle/>
          <a:p>
            <a:pPr algn="ctr"/>
            <a:r>
              <a:rPr lang="en-US" altLang="zh-TW" sz="2400" dirty="0"/>
              <a:t>1</a:t>
            </a:r>
            <a:endParaRPr lang="zh-TW" altLang="en-US" sz="2400" baseline="-25000" dirty="0"/>
          </a:p>
        </p:txBody>
      </p:sp>
      <p:sp>
        <p:nvSpPr>
          <p:cNvPr id="18" name="文字方塊 36">
            <a:extLst>
              <a:ext uri="{FF2B5EF4-FFF2-40B4-BE49-F238E27FC236}">
                <a16:creationId xmlns:a16="http://schemas.microsoft.com/office/drawing/2014/main" id="{816AECB0-9C4D-B40F-329C-A97129C6DDFA}"/>
              </a:ext>
            </a:extLst>
          </p:cNvPr>
          <p:cNvSpPr txBox="1"/>
          <p:nvPr/>
        </p:nvSpPr>
        <p:spPr>
          <a:xfrm>
            <a:off x="4717021" y="4865881"/>
            <a:ext cx="514350" cy="461665"/>
          </a:xfrm>
          <a:prstGeom prst="rect">
            <a:avLst/>
          </a:prstGeom>
          <a:noFill/>
        </p:spPr>
        <p:txBody>
          <a:bodyPr wrap="square" rtlCol="0">
            <a:spAutoFit/>
          </a:bodyPr>
          <a:lstStyle/>
          <a:p>
            <a:pPr algn="ctr"/>
            <a:r>
              <a:rPr lang="en-US" altLang="zh-TW" sz="2400" dirty="0"/>
              <a:t>w</a:t>
            </a:r>
            <a:endParaRPr lang="zh-TW" altLang="en-US" sz="2400" baseline="-25000" dirty="0"/>
          </a:p>
        </p:txBody>
      </p:sp>
      <p:sp>
        <p:nvSpPr>
          <p:cNvPr id="19" name="文字方塊 37">
            <a:extLst>
              <a:ext uri="{FF2B5EF4-FFF2-40B4-BE49-F238E27FC236}">
                <a16:creationId xmlns:a16="http://schemas.microsoft.com/office/drawing/2014/main" id="{84D4DB94-2828-AE26-8D05-859B5A326727}"/>
              </a:ext>
            </a:extLst>
          </p:cNvPr>
          <p:cNvSpPr txBox="1"/>
          <p:nvPr/>
        </p:nvSpPr>
        <p:spPr>
          <a:xfrm>
            <a:off x="5492779" y="3576439"/>
            <a:ext cx="514350" cy="461665"/>
          </a:xfrm>
          <a:prstGeom prst="rect">
            <a:avLst/>
          </a:prstGeom>
          <a:noFill/>
        </p:spPr>
        <p:txBody>
          <a:bodyPr wrap="square" rtlCol="0">
            <a:spAutoFit/>
          </a:bodyPr>
          <a:lstStyle/>
          <a:p>
            <a:pPr algn="ctr"/>
            <a:r>
              <a:rPr lang="en-US" altLang="zh-TW" sz="2400" dirty="0"/>
              <a:t>y</a:t>
            </a:r>
            <a:r>
              <a:rPr lang="en-US" altLang="zh-TW" sz="2400" baseline="30000" dirty="0"/>
              <a:t>2</a:t>
            </a:r>
            <a:endParaRPr lang="zh-TW" altLang="en-US" sz="2400" baseline="30000" dirty="0"/>
          </a:p>
        </p:txBody>
      </p:sp>
      <p:cxnSp>
        <p:nvCxnSpPr>
          <p:cNvPr id="20" name="直線單箭頭接點 38">
            <a:extLst>
              <a:ext uri="{FF2B5EF4-FFF2-40B4-BE49-F238E27FC236}">
                <a16:creationId xmlns:a16="http://schemas.microsoft.com/office/drawing/2014/main" id="{51513F45-2EBA-8F6E-2CD0-E932D6EDA4F4}"/>
              </a:ext>
            </a:extLst>
          </p:cNvPr>
          <p:cNvCxnSpPr/>
          <p:nvPr/>
        </p:nvCxnSpPr>
        <p:spPr>
          <a:xfrm>
            <a:off x="4534722" y="4945489"/>
            <a:ext cx="82973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單箭頭接點 39">
            <a:extLst>
              <a:ext uri="{FF2B5EF4-FFF2-40B4-BE49-F238E27FC236}">
                <a16:creationId xmlns:a16="http://schemas.microsoft.com/office/drawing/2014/main" id="{3949C747-1996-3C1A-BCEC-D2321B4FA313}"/>
              </a:ext>
            </a:extLst>
          </p:cNvPr>
          <p:cNvCxnSpPr/>
          <p:nvPr/>
        </p:nvCxnSpPr>
        <p:spPr>
          <a:xfrm rot="16200000">
            <a:off x="5457728" y="5486092"/>
            <a:ext cx="5400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線單箭頭接點 40">
            <a:extLst>
              <a:ext uri="{FF2B5EF4-FFF2-40B4-BE49-F238E27FC236}">
                <a16:creationId xmlns:a16="http://schemas.microsoft.com/office/drawing/2014/main" id="{76B418A2-A306-0EC1-0475-14E0E5A310E6}"/>
              </a:ext>
            </a:extLst>
          </p:cNvPr>
          <p:cNvCxnSpPr/>
          <p:nvPr/>
        </p:nvCxnSpPr>
        <p:spPr>
          <a:xfrm flipV="1">
            <a:off x="5706703" y="4023870"/>
            <a:ext cx="0" cy="5400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橢圓 42">
            <a:extLst>
              <a:ext uri="{FF2B5EF4-FFF2-40B4-BE49-F238E27FC236}">
                <a16:creationId xmlns:a16="http://schemas.microsoft.com/office/drawing/2014/main" id="{B3ED7CCA-FC40-B901-2995-A610EC27AA28}"/>
              </a:ext>
            </a:extLst>
          </p:cNvPr>
          <p:cNvSpPr/>
          <p:nvPr/>
        </p:nvSpPr>
        <p:spPr>
          <a:xfrm>
            <a:off x="6922314" y="4596844"/>
            <a:ext cx="628650" cy="628650"/>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zh-TW" altLang="en-US"/>
          </a:p>
        </p:txBody>
      </p:sp>
      <p:sp>
        <p:nvSpPr>
          <p:cNvPr id="30" name="矩形 43">
            <a:extLst>
              <a:ext uri="{FF2B5EF4-FFF2-40B4-BE49-F238E27FC236}">
                <a16:creationId xmlns:a16="http://schemas.microsoft.com/office/drawing/2014/main" id="{EEB954C1-9CFC-3405-4B96-26E3CC1B3F14}"/>
              </a:ext>
            </a:extLst>
          </p:cNvPr>
          <p:cNvSpPr/>
          <p:nvPr/>
        </p:nvSpPr>
        <p:spPr>
          <a:xfrm>
            <a:off x="7086884" y="5747173"/>
            <a:ext cx="390525" cy="402836"/>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TW" sz="2400" dirty="0"/>
              <a:t>0</a:t>
            </a:r>
            <a:endParaRPr lang="zh-TW" altLang="en-US" sz="2400" dirty="0"/>
          </a:p>
        </p:txBody>
      </p:sp>
      <p:sp>
        <p:nvSpPr>
          <p:cNvPr id="34" name="文字方塊 44">
            <a:extLst>
              <a:ext uri="{FF2B5EF4-FFF2-40B4-BE49-F238E27FC236}">
                <a16:creationId xmlns:a16="http://schemas.microsoft.com/office/drawing/2014/main" id="{C89DBA97-216D-1B13-B871-F8B0380607D3}"/>
              </a:ext>
            </a:extLst>
          </p:cNvPr>
          <p:cNvSpPr txBox="1"/>
          <p:nvPr/>
        </p:nvSpPr>
        <p:spPr>
          <a:xfrm>
            <a:off x="7203301" y="5262549"/>
            <a:ext cx="514350" cy="461665"/>
          </a:xfrm>
          <a:prstGeom prst="rect">
            <a:avLst/>
          </a:prstGeom>
          <a:noFill/>
        </p:spPr>
        <p:txBody>
          <a:bodyPr wrap="square" rtlCol="0">
            <a:spAutoFit/>
          </a:bodyPr>
          <a:lstStyle/>
          <a:p>
            <a:pPr algn="ctr"/>
            <a:r>
              <a:rPr lang="en-US" altLang="zh-TW" sz="2400" dirty="0"/>
              <a:t>1</a:t>
            </a:r>
            <a:endParaRPr lang="zh-TW" altLang="en-US" sz="2400" baseline="-25000" dirty="0"/>
          </a:p>
        </p:txBody>
      </p:sp>
      <p:sp>
        <p:nvSpPr>
          <p:cNvPr id="37" name="文字方塊 45">
            <a:extLst>
              <a:ext uri="{FF2B5EF4-FFF2-40B4-BE49-F238E27FC236}">
                <a16:creationId xmlns:a16="http://schemas.microsoft.com/office/drawing/2014/main" id="{36744D69-1351-8EDD-A249-264D828F59DE}"/>
              </a:ext>
            </a:extLst>
          </p:cNvPr>
          <p:cNvSpPr txBox="1"/>
          <p:nvPr/>
        </p:nvSpPr>
        <p:spPr>
          <a:xfrm>
            <a:off x="6257947" y="4848494"/>
            <a:ext cx="514350" cy="461665"/>
          </a:xfrm>
          <a:prstGeom prst="rect">
            <a:avLst/>
          </a:prstGeom>
          <a:noFill/>
        </p:spPr>
        <p:txBody>
          <a:bodyPr wrap="square" rtlCol="0">
            <a:spAutoFit/>
          </a:bodyPr>
          <a:lstStyle/>
          <a:p>
            <a:pPr algn="ctr"/>
            <a:r>
              <a:rPr lang="en-US" altLang="zh-TW" sz="2400" dirty="0"/>
              <a:t>w</a:t>
            </a:r>
            <a:endParaRPr lang="zh-TW" altLang="en-US" sz="2400" baseline="-25000" dirty="0"/>
          </a:p>
        </p:txBody>
      </p:sp>
      <p:sp>
        <p:nvSpPr>
          <p:cNvPr id="65" name="文字方塊 46">
            <a:extLst>
              <a:ext uri="{FF2B5EF4-FFF2-40B4-BE49-F238E27FC236}">
                <a16:creationId xmlns:a16="http://schemas.microsoft.com/office/drawing/2014/main" id="{C5812FAD-8613-3A16-EB9F-D62252291575}"/>
              </a:ext>
            </a:extLst>
          </p:cNvPr>
          <p:cNvSpPr txBox="1"/>
          <p:nvPr/>
        </p:nvSpPr>
        <p:spPr>
          <a:xfrm>
            <a:off x="7033705" y="3559052"/>
            <a:ext cx="514350" cy="461665"/>
          </a:xfrm>
          <a:prstGeom prst="rect">
            <a:avLst/>
          </a:prstGeom>
          <a:noFill/>
        </p:spPr>
        <p:txBody>
          <a:bodyPr wrap="square" rtlCol="0">
            <a:spAutoFit/>
          </a:bodyPr>
          <a:lstStyle/>
          <a:p>
            <a:pPr algn="ctr"/>
            <a:r>
              <a:rPr lang="en-US" altLang="zh-TW" sz="2400" dirty="0"/>
              <a:t>y</a:t>
            </a:r>
            <a:r>
              <a:rPr lang="en-US" altLang="zh-TW" sz="2400" baseline="30000" dirty="0"/>
              <a:t>3</a:t>
            </a:r>
            <a:endParaRPr lang="zh-TW" altLang="en-US" sz="2400" baseline="30000" dirty="0"/>
          </a:p>
        </p:txBody>
      </p:sp>
      <p:cxnSp>
        <p:nvCxnSpPr>
          <p:cNvPr id="82" name="直線單箭頭接點 47">
            <a:extLst>
              <a:ext uri="{FF2B5EF4-FFF2-40B4-BE49-F238E27FC236}">
                <a16:creationId xmlns:a16="http://schemas.microsoft.com/office/drawing/2014/main" id="{FE0F52B2-4137-DDBC-D4B2-380CF6B3185D}"/>
              </a:ext>
            </a:extLst>
          </p:cNvPr>
          <p:cNvCxnSpPr/>
          <p:nvPr/>
        </p:nvCxnSpPr>
        <p:spPr>
          <a:xfrm>
            <a:off x="6075648" y="4928102"/>
            <a:ext cx="82973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直線單箭頭接點 48">
            <a:extLst>
              <a:ext uri="{FF2B5EF4-FFF2-40B4-BE49-F238E27FC236}">
                <a16:creationId xmlns:a16="http://schemas.microsoft.com/office/drawing/2014/main" id="{682DDAAA-A8CA-0356-A86F-63D5784D8F40}"/>
              </a:ext>
            </a:extLst>
          </p:cNvPr>
          <p:cNvCxnSpPr/>
          <p:nvPr/>
        </p:nvCxnSpPr>
        <p:spPr>
          <a:xfrm rot="16200000">
            <a:off x="6998654" y="5468705"/>
            <a:ext cx="5400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線單箭頭接點 49">
            <a:extLst>
              <a:ext uri="{FF2B5EF4-FFF2-40B4-BE49-F238E27FC236}">
                <a16:creationId xmlns:a16="http://schemas.microsoft.com/office/drawing/2014/main" id="{C57751A8-D2FC-4043-C193-95972157BEDC}"/>
              </a:ext>
            </a:extLst>
          </p:cNvPr>
          <p:cNvCxnSpPr/>
          <p:nvPr/>
        </p:nvCxnSpPr>
        <p:spPr>
          <a:xfrm flipV="1">
            <a:off x="7247629" y="4006483"/>
            <a:ext cx="0" cy="5400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7" name="橢圓 51">
            <a:extLst>
              <a:ext uri="{FF2B5EF4-FFF2-40B4-BE49-F238E27FC236}">
                <a16:creationId xmlns:a16="http://schemas.microsoft.com/office/drawing/2014/main" id="{6D75A834-966A-2CAF-B73F-9C13011AC2FC}"/>
              </a:ext>
            </a:extLst>
          </p:cNvPr>
          <p:cNvSpPr/>
          <p:nvPr/>
        </p:nvSpPr>
        <p:spPr>
          <a:xfrm>
            <a:off x="9022576" y="4596844"/>
            <a:ext cx="628650" cy="628650"/>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zh-TW" altLang="en-US"/>
          </a:p>
        </p:txBody>
      </p:sp>
      <p:sp>
        <p:nvSpPr>
          <p:cNvPr id="88" name="矩形 52">
            <a:extLst>
              <a:ext uri="{FF2B5EF4-FFF2-40B4-BE49-F238E27FC236}">
                <a16:creationId xmlns:a16="http://schemas.microsoft.com/office/drawing/2014/main" id="{997CDC9E-1284-E1DF-8326-E4CA7C81C833}"/>
              </a:ext>
            </a:extLst>
          </p:cNvPr>
          <p:cNvSpPr/>
          <p:nvPr/>
        </p:nvSpPr>
        <p:spPr>
          <a:xfrm>
            <a:off x="9187146" y="5747173"/>
            <a:ext cx="390525" cy="402836"/>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TW" sz="2400" dirty="0"/>
              <a:t>0</a:t>
            </a:r>
            <a:endParaRPr lang="zh-TW" altLang="en-US" sz="2400" dirty="0"/>
          </a:p>
        </p:txBody>
      </p:sp>
      <p:sp>
        <p:nvSpPr>
          <p:cNvPr id="89" name="文字方塊 53">
            <a:extLst>
              <a:ext uri="{FF2B5EF4-FFF2-40B4-BE49-F238E27FC236}">
                <a16:creationId xmlns:a16="http://schemas.microsoft.com/office/drawing/2014/main" id="{553BBE5C-44A7-19DE-13F2-8281B8E1EED8}"/>
              </a:ext>
            </a:extLst>
          </p:cNvPr>
          <p:cNvSpPr txBox="1"/>
          <p:nvPr/>
        </p:nvSpPr>
        <p:spPr>
          <a:xfrm>
            <a:off x="9303563" y="5262549"/>
            <a:ext cx="514350" cy="461665"/>
          </a:xfrm>
          <a:prstGeom prst="rect">
            <a:avLst/>
          </a:prstGeom>
          <a:noFill/>
        </p:spPr>
        <p:txBody>
          <a:bodyPr wrap="square" rtlCol="0">
            <a:spAutoFit/>
          </a:bodyPr>
          <a:lstStyle/>
          <a:p>
            <a:pPr algn="ctr"/>
            <a:r>
              <a:rPr lang="en-US" altLang="zh-TW" sz="2400" dirty="0"/>
              <a:t>1</a:t>
            </a:r>
            <a:endParaRPr lang="zh-TW" altLang="en-US" sz="2400" baseline="-25000" dirty="0"/>
          </a:p>
        </p:txBody>
      </p:sp>
      <p:sp>
        <p:nvSpPr>
          <p:cNvPr id="90" name="文字方塊 54">
            <a:extLst>
              <a:ext uri="{FF2B5EF4-FFF2-40B4-BE49-F238E27FC236}">
                <a16:creationId xmlns:a16="http://schemas.microsoft.com/office/drawing/2014/main" id="{D94AD834-B22B-8929-FCE0-79C576A4D2AE}"/>
              </a:ext>
            </a:extLst>
          </p:cNvPr>
          <p:cNvSpPr txBox="1"/>
          <p:nvPr/>
        </p:nvSpPr>
        <p:spPr>
          <a:xfrm>
            <a:off x="8358209" y="4848494"/>
            <a:ext cx="514350" cy="461665"/>
          </a:xfrm>
          <a:prstGeom prst="rect">
            <a:avLst/>
          </a:prstGeom>
          <a:noFill/>
        </p:spPr>
        <p:txBody>
          <a:bodyPr wrap="square" rtlCol="0">
            <a:spAutoFit/>
          </a:bodyPr>
          <a:lstStyle/>
          <a:p>
            <a:pPr algn="ctr"/>
            <a:r>
              <a:rPr lang="en-US" altLang="zh-TW" sz="2400" dirty="0"/>
              <a:t>w</a:t>
            </a:r>
            <a:endParaRPr lang="zh-TW" altLang="en-US" sz="2400" baseline="-25000" dirty="0"/>
          </a:p>
        </p:txBody>
      </p:sp>
      <p:sp>
        <p:nvSpPr>
          <p:cNvPr id="91" name="文字方塊 55">
            <a:extLst>
              <a:ext uri="{FF2B5EF4-FFF2-40B4-BE49-F238E27FC236}">
                <a16:creationId xmlns:a16="http://schemas.microsoft.com/office/drawing/2014/main" id="{524145FD-30C7-2D99-385C-1D063235868E}"/>
              </a:ext>
            </a:extLst>
          </p:cNvPr>
          <p:cNvSpPr txBox="1"/>
          <p:nvPr/>
        </p:nvSpPr>
        <p:spPr>
          <a:xfrm>
            <a:off x="9050423" y="3559052"/>
            <a:ext cx="997870" cy="461665"/>
          </a:xfrm>
          <a:prstGeom prst="rect">
            <a:avLst/>
          </a:prstGeom>
          <a:noFill/>
        </p:spPr>
        <p:txBody>
          <a:bodyPr wrap="square" rtlCol="0">
            <a:spAutoFit/>
          </a:bodyPr>
          <a:lstStyle/>
          <a:p>
            <a:pPr algn="ctr"/>
            <a:r>
              <a:rPr lang="en-US" altLang="zh-TW" sz="2400" dirty="0"/>
              <a:t>y</a:t>
            </a:r>
            <a:r>
              <a:rPr lang="en-US" altLang="zh-TW" sz="2400" baseline="30000" dirty="0"/>
              <a:t>1000</a:t>
            </a:r>
            <a:endParaRPr lang="zh-TW" altLang="en-US" sz="2400" baseline="30000" dirty="0"/>
          </a:p>
        </p:txBody>
      </p:sp>
      <p:cxnSp>
        <p:nvCxnSpPr>
          <p:cNvPr id="92" name="直線單箭頭接點 56">
            <a:extLst>
              <a:ext uri="{FF2B5EF4-FFF2-40B4-BE49-F238E27FC236}">
                <a16:creationId xmlns:a16="http://schemas.microsoft.com/office/drawing/2014/main" id="{80E6C244-E5D3-9420-4520-9BDFEE5C2CE1}"/>
              </a:ext>
            </a:extLst>
          </p:cNvPr>
          <p:cNvCxnSpPr/>
          <p:nvPr/>
        </p:nvCxnSpPr>
        <p:spPr>
          <a:xfrm>
            <a:off x="8175910" y="4928102"/>
            <a:ext cx="82973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線單箭頭接點 57">
            <a:extLst>
              <a:ext uri="{FF2B5EF4-FFF2-40B4-BE49-F238E27FC236}">
                <a16:creationId xmlns:a16="http://schemas.microsoft.com/office/drawing/2014/main" id="{31238554-1FC1-CBF4-954D-5DDC9F236340}"/>
              </a:ext>
            </a:extLst>
          </p:cNvPr>
          <p:cNvCxnSpPr/>
          <p:nvPr/>
        </p:nvCxnSpPr>
        <p:spPr>
          <a:xfrm rot="16200000">
            <a:off x="9098916" y="5468705"/>
            <a:ext cx="5400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線單箭頭接點 58">
            <a:extLst>
              <a:ext uri="{FF2B5EF4-FFF2-40B4-BE49-F238E27FC236}">
                <a16:creationId xmlns:a16="http://schemas.microsoft.com/office/drawing/2014/main" id="{3DCF0771-4E4A-0AC9-A362-311DCD1100BE}"/>
              </a:ext>
            </a:extLst>
          </p:cNvPr>
          <p:cNvCxnSpPr/>
          <p:nvPr/>
        </p:nvCxnSpPr>
        <p:spPr>
          <a:xfrm flipV="1">
            <a:off x="9347891" y="4006483"/>
            <a:ext cx="0" cy="5400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5" name="文字方塊 60">
            <a:extLst>
              <a:ext uri="{FF2B5EF4-FFF2-40B4-BE49-F238E27FC236}">
                <a16:creationId xmlns:a16="http://schemas.microsoft.com/office/drawing/2014/main" id="{DB022477-7622-924E-B7A1-DF6BDE219B91}"/>
              </a:ext>
            </a:extLst>
          </p:cNvPr>
          <p:cNvSpPr txBox="1"/>
          <p:nvPr/>
        </p:nvSpPr>
        <p:spPr>
          <a:xfrm>
            <a:off x="7460476" y="4596844"/>
            <a:ext cx="828937" cy="461665"/>
          </a:xfrm>
          <a:prstGeom prst="rect">
            <a:avLst/>
          </a:prstGeom>
          <a:noFill/>
        </p:spPr>
        <p:txBody>
          <a:bodyPr wrap="square" rtlCol="0">
            <a:spAutoFit/>
          </a:bodyPr>
          <a:lstStyle/>
          <a:p>
            <a:pPr algn="ctr"/>
            <a:r>
              <a:rPr lang="en-US" altLang="zh-TW" sz="2400" dirty="0"/>
              <a:t>……</a:t>
            </a:r>
            <a:endParaRPr lang="zh-TW" altLang="en-US" sz="2400" dirty="0"/>
          </a:p>
        </p:txBody>
      </p:sp>
      <mc:AlternateContent xmlns:mc="http://schemas.openxmlformats.org/markup-compatibility/2006" xmlns:a14="http://schemas.microsoft.com/office/drawing/2010/main">
        <mc:Choice Requires="a14">
          <p:sp>
            <p:nvSpPr>
              <p:cNvPr id="96" name="文字方塊 67">
                <a:extLst>
                  <a:ext uri="{FF2B5EF4-FFF2-40B4-BE49-F238E27FC236}">
                    <a16:creationId xmlns:a16="http://schemas.microsoft.com/office/drawing/2014/main" id="{6109E234-5FAE-61EF-D4E3-04208083615D}"/>
                  </a:ext>
                </a:extLst>
              </p:cNvPr>
              <p:cNvSpPr txBox="1"/>
              <p:nvPr/>
            </p:nvSpPr>
            <p:spPr>
              <a:xfrm>
                <a:off x="1907704" y="1099007"/>
                <a:ext cx="87568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𝑤</m:t>
                      </m:r>
                      <m:r>
                        <a:rPr lang="en-US" altLang="zh-TW" sz="2400" b="0" i="1" smtClean="0">
                          <a:latin typeface="Cambria Math" panose="02040503050406030204" pitchFamily="18" charset="0"/>
                        </a:rPr>
                        <m:t>=1</m:t>
                      </m:r>
                    </m:oMath>
                  </m:oMathPara>
                </a14:m>
                <a:endParaRPr lang="zh-TW" altLang="en-US" sz="2400" dirty="0"/>
              </a:p>
            </p:txBody>
          </p:sp>
        </mc:Choice>
        <mc:Fallback xmlns="">
          <p:sp>
            <p:nvSpPr>
              <p:cNvPr id="96" name="文字方塊 67">
                <a:extLst>
                  <a:ext uri="{FF2B5EF4-FFF2-40B4-BE49-F238E27FC236}">
                    <a16:creationId xmlns:a16="http://schemas.microsoft.com/office/drawing/2014/main" id="{6109E234-5FAE-61EF-D4E3-04208083615D}"/>
                  </a:ext>
                </a:extLst>
              </p:cNvPr>
              <p:cNvSpPr txBox="1">
                <a:spLocks noRot="1" noChangeAspect="1" noMove="1" noResize="1" noEditPoints="1" noAdjustHandles="1" noChangeArrowheads="1" noChangeShapeType="1" noTextEdit="1"/>
              </p:cNvSpPr>
              <p:nvPr/>
            </p:nvSpPr>
            <p:spPr>
              <a:xfrm>
                <a:off x="1907704" y="1099007"/>
                <a:ext cx="875688" cy="369332"/>
              </a:xfrm>
              <a:prstGeom prst="rect">
                <a:avLst/>
              </a:prstGeom>
              <a:blipFill>
                <a:blip r:embed="rId3"/>
                <a:stretch>
                  <a:fillRect l="-4286" r="-7143" b="-6667"/>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97" name="文字方塊 68">
                <a:extLst>
                  <a:ext uri="{FF2B5EF4-FFF2-40B4-BE49-F238E27FC236}">
                    <a16:creationId xmlns:a16="http://schemas.microsoft.com/office/drawing/2014/main" id="{8213DB05-9C1D-8D3F-CF46-A9E1599620AC}"/>
                  </a:ext>
                </a:extLst>
              </p:cNvPr>
              <p:cNvSpPr txBox="1"/>
              <p:nvPr/>
            </p:nvSpPr>
            <p:spPr>
              <a:xfrm>
                <a:off x="1909501" y="1575762"/>
                <a:ext cx="1278042"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𝑤</m:t>
                      </m:r>
                      <m:r>
                        <a:rPr lang="en-US" altLang="zh-TW" sz="2400" b="0" i="1" smtClean="0">
                          <a:latin typeface="Cambria Math" panose="02040503050406030204" pitchFamily="18" charset="0"/>
                        </a:rPr>
                        <m:t>=1.01</m:t>
                      </m:r>
                    </m:oMath>
                  </m:oMathPara>
                </a14:m>
                <a:endParaRPr lang="zh-TW" altLang="en-US" sz="2400" dirty="0"/>
              </a:p>
            </p:txBody>
          </p:sp>
        </mc:Choice>
        <mc:Fallback xmlns="">
          <p:sp>
            <p:nvSpPr>
              <p:cNvPr id="97" name="文字方塊 68">
                <a:extLst>
                  <a:ext uri="{FF2B5EF4-FFF2-40B4-BE49-F238E27FC236}">
                    <a16:creationId xmlns:a16="http://schemas.microsoft.com/office/drawing/2014/main" id="{8213DB05-9C1D-8D3F-CF46-A9E1599620AC}"/>
                  </a:ext>
                </a:extLst>
              </p:cNvPr>
              <p:cNvSpPr txBox="1">
                <a:spLocks noRot="1" noChangeAspect="1" noMove="1" noResize="1" noEditPoints="1" noAdjustHandles="1" noChangeArrowheads="1" noChangeShapeType="1" noTextEdit="1"/>
              </p:cNvSpPr>
              <p:nvPr/>
            </p:nvSpPr>
            <p:spPr>
              <a:xfrm>
                <a:off x="1909501" y="1575762"/>
                <a:ext cx="1278042" cy="369332"/>
              </a:xfrm>
              <a:prstGeom prst="rect">
                <a:avLst/>
              </a:prstGeom>
              <a:blipFill>
                <a:blip r:embed="rId4"/>
                <a:stretch>
                  <a:fillRect l="-2941" r="-3922" b="-6452"/>
                </a:stretch>
              </a:blipFill>
            </p:spPr>
            <p:txBody>
              <a:bodyPr/>
              <a:lstStyle/>
              <a:p>
                <a:r>
                  <a:rPr lang="en-CN">
                    <a:noFill/>
                  </a:rPr>
                  <a:t> </a:t>
                </a:r>
              </a:p>
            </p:txBody>
          </p:sp>
        </mc:Fallback>
      </mc:AlternateContent>
      <p:sp>
        <p:nvSpPr>
          <p:cNvPr id="98" name="向右箭號 9">
            <a:extLst>
              <a:ext uri="{FF2B5EF4-FFF2-40B4-BE49-F238E27FC236}">
                <a16:creationId xmlns:a16="http://schemas.microsoft.com/office/drawing/2014/main" id="{30B40236-6EFF-8521-8B69-3FF7B7BCBA34}"/>
              </a:ext>
            </a:extLst>
          </p:cNvPr>
          <p:cNvSpPr/>
          <p:nvPr/>
        </p:nvSpPr>
        <p:spPr>
          <a:xfrm>
            <a:off x="3414213" y="1192796"/>
            <a:ext cx="526242" cy="2200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9" name="向右箭號 69">
            <a:extLst>
              <a:ext uri="{FF2B5EF4-FFF2-40B4-BE49-F238E27FC236}">
                <a16:creationId xmlns:a16="http://schemas.microsoft.com/office/drawing/2014/main" id="{2D470529-C35E-38C0-895E-7F490250F23C}"/>
              </a:ext>
            </a:extLst>
          </p:cNvPr>
          <p:cNvSpPr/>
          <p:nvPr/>
        </p:nvSpPr>
        <p:spPr>
          <a:xfrm>
            <a:off x="3419472" y="1680925"/>
            <a:ext cx="526242" cy="2200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mc:AlternateContent xmlns:mc="http://schemas.openxmlformats.org/markup-compatibility/2006" xmlns:a14="http://schemas.microsoft.com/office/drawing/2010/main">
        <mc:Choice Requires="a14">
          <p:sp>
            <p:nvSpPr>
              <p:cNvPr id="100" name="文字方塊 70">
                <a:extLst>
                  <a:ext uri="{FF2B5EF4-FFF2-40B4-BE49-F238E27FC236}">
                    <a16:creationId xmlns:a16="http://schemas.microsoft.com/office/drawing/2014/main" id="{80A74F74-AFBF-EE0D-141A-674A0960493F}"/>
                  </a:ext>
                </a:extLst>
              </p:cNvPr>
              <p:cNvSpPr txBox="1"/>
              <p:nvPr/>
            </p:nvSpPr>
            <p:spPr>
              <a:xfrm>
                <a:off x="4262965" y="1094527"/>
                <a:ext cx="1351075"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altLang="zh-TW" sz="2400" i="1" smtClean="0">
                              <a:latin typeface="Cambria Math" panose="02040503050406030204" pitchFamily="18" charset="0"/>
                            </a:rPr>
                          </m:ctrlPr>
                        </m:sSupPr>
                        <m:e>
                          <m:r>
                            <a:rPr lang="en-US" altLang="zh-TW" sz="2400" i="1">
                              <a:latin typeface="Cambria Math" panose="02040503050406030204" pitchFamily="18" charset="0"/>
                            </a:rPr>
                            <m:t>𝑦</m:t>
                          </m:r>
                        </m:e>
                        <m:sup>
                          <m:r>
                            <a:rPr lang="en-US" altLang="zh-TW" sz="2400" b="0" i="1" smtClean="0">
                              <a:latin typeface="Cambria Math" panose="02040503050406030204" pitchFamily="18" charset="0"/>
                            </a:rPr>
                            <m:t>1000</m:t>
                          </m:r>
                        </m:sup>
                      </m:sSup>
                      <m:r>
                        <a:rPr lang="en-US" altLang="zh-TW" sz="2400" b="0" i="1" smtClean="0">
                          <a:latin typeface="Cambria Math" panose="02040503050406030204" pitchFamily="18" charset="0"/>
                        </a:rPr>
                        <m:t>=</m:t>
                      </m:r>
                      <m:r>
                        <a:rPr lang="en-US" altLang="zh-TW" sz="2400" b="0" i="1" smtClean="0">
                          <a:latin typeface="Cambria Math" panose="02040503050406030204" pitchFamily="18" charset="0"/>
                          <a:ea typeface="Cambria Math" panose="02040503050406030204" pitchFamily="18" charset="0"/>
                        </a:rPr>
                        <m:t>1</m:t>
                      </m:r>
                    </m:oMath>
                  </m:oMathPara>
                </a14:m>
                <a:endParaRPr lang="zh-TW" altLang="en-US" sz="2400" dirty="0"/>
              </a:p>
            </p:txBody>
          </p:sp>
        </mc:Choice>
        <mc:Fallback xmlns="">
          <p:sp>
            <p:nvSpPr>
              <p:cNvPr id="100" name="文字方塊 70">
                <a:extLst>
                  <a:ext uri="{FF2B5EF4-FFF2-40B4-BE49-F238E27FC236}">
                    <a16:creationId xmlns:a16="http://schemas.microsoft.com/office/drawing/2014/main" id="{80A74F74-AFBF-EE0D-141A-674A0960493F}"/>
                  </a:ext>
                </a:extLst>
              </p:cNvPr>
              <p:cNvSpPr txBox="1">
                <a:spLocks noRot="1" noChangeAspect="1" noMove="1" noResize="1" noEditPoints="1" noAdjustHandles="1" noChangeArrowheads="1" noChangeShapeType="1" noTextEdit="1"/>
              </p:cNvSpPr>
              <p:nvPr/>
            </p:nvSpPr>
            <p:spPr>
              <a:xfrm>
                <a:off x="4262965" y="1094527"/>
                <a:ext cx="1351075" cy="369332"/>
              </a:xfrm>
              <a:prstGeom prst="rect">
                <a:avLst/>
              </a:prstGeom>
              <a:blipFill>
                <a:blip r:embed="rId5"/>
                <a:stretch>
                  <a:fillRect l="-4630" r="-3704" b="-23333"/>
                </a:stretch>
              </a:blipFill>
            </p:spPr>
            <p:txBody>
              <a:bodyPr/>
              <a:lstStyle/>
              <a:p>
                <a:r>
                  <a:rPr lang="en-CN">
                    <a:noFill/>
                  </a:rPr>
                  <a:t> </a:t>
                </a:r>
              </a:p>
            </p:txBody>
          </p:sp>
        </mc:Fallback>
      </mc:AlternateContent>
      <p:cxnSp>
        <p:nvCxnSpPr>
          <p:cNvPr id="101" name="直線接點 11">
            <a:extLst>
              <a:ext uri="{FF2B5EF4-FFF2-40B4-BE49-F238E27FC236}">
                <a16:creationId xmlns:a16="http://schemas.microsoft.com/office/drawing/2014/main" id="{AF7FB2A7-C4E2-4122-EACE-1621C9E34D84}"/>
              </a:ext>
            </a:extLst>
          </p:cNvPr>
          <p:cNvCxnSpPr/>
          <p:nvPr/>
        </p:nvCxnSpPr>
        <p:spPr>
          <a:xfrm flipH="1">
            <a:off x="3926660" y="4733657"/>
            <a:ext cx="391313" cy="39131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線接點 71">
            <a:extLst>
              <a:ext uri="{FF2B5EF4-FFF2-40B4-BE49-F238E27FC236}">
                <a16:creationId xmlns:a16="http://schemas.microsoft.com/office/drawing/2014/main" id="{48DD299F-BA38-0DAF-C2A4-6E9E987528E4}"/>
              </a:ext>
            </a:extLst>
          </p:cNvPr>
          <p:cNvCxnSpPr/>
          <p:nvPr/>
        </p:nvCxnSpPr>
        <p:spPr>
          <a:xfrm flipH="1">
            <a:off x="5524264" y="4743372"/>
            <a:ext cx="391313" cy="39131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線接點 72">
            <a:extLst>
              <a:ext uri="{FF2B5EF4-FFF2-40B4-BE49-F238E27FC236}">
                <a16:creationId xmlns:a16="http://schemas.microsoft.com/office/drawing/2014/main" id="{D03DA8A5-AC9C-0234-BF54-0C7ADBDE0A51}"/>
              </a:ext>
            </a:extLst>
          </p:cNvPr>
          <p:cNvCxnSpPr/>
          <p:nvPr/>
        </p:nvCxnSpPr>
        <p:spPr>
          <a:xfrm flipH="1">
            <a:off x="7040215" y="4697333"/>
            <a:ext cx="391313" cy="39131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線接點 73">
            <a:extLst>
              <a:ext uri="{FF2B5EF4-FFF2-40B4-BE49-F238E27FC236}">
                <a16:creationId xmlns:a16="http://schemas.microsoft.com/office/drawing/2014/main" id="{36C5CD53-EBFF-C6D9-8FB7-7A0C9856BC87}"/>
              </a:ext>
            </a:extLst>
          </p:cNvPr>
          <p:cNvCxnSpPr/>
          <p:nvPr/>
        </p:nvCxnSpPr>
        <p:spPr>
          <a:xfrm flipH="1">
            <a:off x="9173259" y="4706060"/>
            <a:ext cx="391313" cy="39131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5" name="文字方塊 74">
                <a:extLst>
                  <a:ext uri="{FF2B5EF4-FFF2-40B4-BE49-F238E27FC236}">
                    <a16:creationId xmlns:a16="http://schemas.microsoft.com/office/drawing/2014/main" id="{1765CCE5-4C4E-A1AF-4022-0213B8EB6F5E}"/>
                  </a:ext>
                </a:extLst>
              </p:cNvPr>
              <p:cNvSpPr txBox="1"/>
              <p:nvPr/>
            </p:nvSpPr>
            <p:spPr>
              <a:xfrm>
                <a:off x="4251657" y="1555738"/>
                <a:ext cx="202754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altLang="zh-TW" sz="2400" i="1" smtClean="0">
                              <a:latin typeface="Cambria Math" panose="02040503050406030204" pitchFamily="18" charset="0"/>
                            </a:rPr>
                          </m:ctrlPr>
                        </m:sSupPr>
                        <m:e>
                          <m:r>
                            <a:rPr lang="en-US" altLang="zh-TW" sz="2400" i="1">
                              <a:latin typeface="Cambria Math" panose="02040503050406030204" pitchFamily="18" charset="0"/>
                            </a:rPr>
                            <m:t>𝑦</m:t>
                          </m:r>
                        </m:e>
                        <m:sup>
                          <m:r>
                            <a:rPr lang="en-US" altLang="zh-TW" sz="2400" b="0" i="1" smtClean="0">
                              <a:latin typeface="Cambria Math" panose="02040503050406030204" pitchFamily="18" charset="0"/>
                            </a:rPr>
                            <m:t>1000</m:t>
                          </m:r>
                        </m:sup>
                      </m:sSup>
                      <m:r>
                        <a:rPr lang="en-US" altLang="zh-TW" sz="2400" i="1">
                          <a:latin typeface="Cambria Math" panose="02040503050406030204" pitchFamily="18" charset="0"/>
                          <a:ea typeface="Cambria Math" panose="02040503050406030204" pitchFamily="18" charset="0"/>
                        </a:rPr>
                        <m:t>≈</m:t>
                      </m:r>
                      <m:r>
                        <a:rPr lang="en-US" altLang="zh-TW" sz="2400" b="0" i="0" smtClean="0">
                          <a:latin typeface="Cambria Math" panose="02040503050406030204" pitchFamily="18" charset="0"/>
                          <a:ea typeface="Cambria Math" panose="02040503050406030204" pitchFamily="18" charset="0"/>
                        </a:rPr>
                        <m:t>20000</m:t>
                      </m:r>
                    </m:oMath>
                  </m:oMathPara>
                </a14:m>
                <a:endParaRPr lang="zh-TW" altLang="en-US" sz="2400" dirty="0"/>
              </a:p>
            </p:txBody>
          </p:sp>
        </mc:Choice>
        <mc:Fallback xmlns="">
          <p:sp>
            <p:nvSpPr>
              <p:cNvPr id="105" name="文字方塊 74">
                <a:extLst>
                  <a:ext uri="{FF2B5EF4-FFF2-40B4-BE49-F238E27FC236}">
                    <a16:creationId xmlns:a16="http://schemas.microsoft.com/office/drawing/2014/main" id="{1765CCE5-4C4E-A1AF-4022-0213B8EB6F5E}"/>
                  </a:ext>
                </a:extLst>
              </p:cNvPr>
              <p:cNvSpPr txBox="1">
                <a:spLocks noRot="1" noChangeAspect="1" noMove="1" noResize="1" noEditPoints="1" noAdjustHandles="1" noChangeArrowheads="1" noChangeShapeType="1" noTextEdit="1"/>
              </p:cNvSpPr>
              <p:nvPr/>
            </p:nvSpPr>
            <p:spPr>
              <a:xfrm>
                <a:off x="4251657" y="1555738"/>
                <a:ext cx="2027543" cy="369332"/>
              </a:xfrm>
              <a:prstGeom prst="rect">
                <a:avLst/>
              </a:prstGeom>
              <a:blipFill>
                <a:blip r:embed="rId6"/>
                <a:stretch>
                  <a:fillRect l="-3106" r="-3106" b="-2333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06" name="文字方塊 75">
                <a:extLst>
                  <a:ext uri="{FF2B5EF4-FFF2-40B4-BE49-F238E27FC236}">
                    <a16:creationId xmlns:a16="http://schemas.microsoft.com/office/drawing/2014/main" id="{3FEDECC3-0EE9-4D1D-5262-DC3B7496E8EB}"/>
                  </a:ext>
                </a:extLst>
              </p:cNvPr>
              <p:cNvSpPr txBox="1"/>
              <p:nvPr/>
            </p:nvSpPr>
            <p:spPr>
              <a:xfrm>
                <a:off x="1924957" y="2107362"/>
                <a:ext cx="1278042"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𝑤</m:t>
                      </m:r>
                      <m:r>
                        <a:rPr lang="en-US" altLang="zh-TW" sz="2400" b="0" i="1" smtClean="0">
                          <a:latin typeface="Cambria Math" panose="02040503050406030204" pitchFamily="18" charset="0"/>
                        </a:rPr>
                        <m:t>=0.99</m:t>
                      </m:r>
                    </m:oMath>
                  </m:oMathPara>
                </a14:m>
                <a:endParaRPr lang="zh-TW" altLang="en-US" sz="2400" dirty="0"/>
              </a:p>
            </p:txBody>
          </p:sp>
        </mc:Choice>
        <mc:Fallback xmlns="">
          <p:sp>
            <p:nvSpPr>
              <p:cNvPr id="106" name="文字方塊 75">
                <a:extLst>
                  <a:ext uri="{FF2B5EF4-FFF2-40B4-BE49-F238E27FC236}">
                    <a16:creationId xmlns:a16="http://schemas.microsoft.com/office/drawing/2014/main" id="{3FEDECC3-0EE9-4D1D-5262-DC3B7496E8EB}"/>
                  </a:ext>
                </a:extLst>
              </p:cNvPr>
              <p:cNvSpPr txBox="1">
                <a:spLocks noRot="1" noChangeAspect="1" noMove="1" noResize="1" noEditPoints="1" noAdjustHandles="1" noChangeArrowheads="1" noChangeShapeType="1" noTextEdit="1"/>
              </p:cNvSpPr>
              <p:nvPr/>
            </p:nvSpPr>
            <p:spPr>
              <a:xfrm>
                <a:off x="1924957" y="2107362"/>
                <a:ext cx="1278042" cy="369332"/>
              </a:xfrm>
              <a:prstGeom prst="rect">
                <a:avLst/>
              </a:prstGeom>
              <a:blipFill>
                <a:blip r:embed="rId7"/>
                <a:stretch>
                  <a:fillRect l="-2941" r="-4902" b="-10345"/>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07" name="文字方塊 76">
                <a:extLst>
                  <a:ext uri="{FF2B5EF4-FFF2-40B4-BE49-F238E27FC236}">
                    <a16:creationId xmlns:a16="http://schemas.microsoft.com/office/drawing/2014/main" id="{626005D1-EF55-277D-B87F-603B40B9E59B}"/>
                  </a:ext>
                </a:extLst>
              </p:cNvPr>
              <p:cNvSpPr txBox="1"/>
              <p:nvPr/>
            </p:nvSpPr>
            <p:spPr>
              <a:xfrm>
                <a:off x="1944007" y="2603167"/>
                <a:ext cx="1278042"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𝑤</m:t>
                      </m:r>
                      <m:r>
                        <a:rPr lang="en-US" altLang="zh-TW" sz="2400" b="0" i="1" smtClean="0">
                          <a:latin typeface="Cambria Math" panose="02040503050406030204" pitchFamily="18" charset="0"/>
                        </a:rPr>
                        <m:t>=0.01</m:t>
                      </m:r>
                    </m:oMath>
                  </m:oMathPara>
                </a14:m>
                <a:endParaRPr lang="zh-TW" altLang="en-US" sz="2400" dirty="0"/>
              </a:p>
            </p:txBody>
          </p:sp>
        </mc:Choice>
        <mc:Fallback xmlns="">
          <p:sp>
            <p:nvSpPr>
              <p:cNvPr id="107" name="文字方塊 76">
                <a:extLst>
                  <a:ext uri="{FF2B5EF4-FFF2-40B4-BE49-F238E27FC236}">
                    <a16:creationId xmlns:a16="http://schemas.microsoft.com/office/drawing/2014/main" id="{626005D1-EF55-277D-B87F-603B40B9E59B}"/>
                  </a:ext>
                </a:extLst>
              </p:cNvPr>
              <p:cNvSpPr txBox="1">
                <a:spLocks noRot="1" noChangeAspect="1" noMove="1" noResize="1" noEditPoints="1" noAdjustHandles="1" noChangeArrowheads="1" noChangeShapeType="1" noTextEdit="1"/>
              </p:cNvSpPr>
              <p:nvPr/>
            </p:nvSpPr>
            <p:spPr>
              <a:xfrm>
                <a:off x="1944007" y="2603167"/>
                <a:ext cx="1278042" cy="369332"/>
              </a:xfrm>
              <a:prstGeom prst="rect">
                <a:avLst/>
              </a:prstGeom>
              <a:blipFill>
                <a:blip r:embed="rId8"/>
                <a:stretch>
                  <a:fillRect l="-2970" r="-4950" b="-6452"/>
                </a:stretch>
              </a:blipFill>
            </p:spPr>
            <p:txBody>
              <a:bodyPr/>
              <a:lstStyle/>
              <a:p>
                <a:r>
                  <a:rPr lang="en-CN">
                    <a:noFill/>
                  </a:rPr>
                  <a:t> </a:t>
                </a:r>
              </a:p>
            </p:txBody>
          </p:sp>
        </mc:Fallback>
      </mc:AlternateContent>
      <p:sp>
        <p:nvSpPr>
          <p:cNvPr id="108" name="向右箭號 77">
            <a:extLst>
              <a:ext uri="{FF2B5EF4-FFF2-40B4-BE49-F238E27FC236}">
                <a16:creationId xmlns:a16="http://schemas.microsoft.com/office/drawing/2014/main" id="{7DC3A756-78BE-446F-74A9-E2E07915FFCE}"/>
              </a:ext>
            </a:extLst>
          </p:cNvPr>
          <p:cNvSpPr/>
          <p:nvPr/>
        </p:nvSpPr>
        <p:spPr>
          <a:xfrm>
            <a:off x="3448719" y="2201151"/>
            <a:ext cx="526242" cy="2200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9" name="向右箭號 78">
            <a:extLst>
              <a:ext uri="{FF2B5EF4-FFF2-40B4-BE49-F238E27FC236}">
                <a16:creationId xmlns:a16="http://schemas.microsoft.com/office/drawing/2014/main" id="{3A2AD622-5378-EB8B-AC63-26FEE81EBFAB}"/>
              </a:ext>
            </a:extLst>
          </p:cNvPr>
          <p:cNvSpPr/>
          <p:nvPr/>
        </p:nvSpPr>
        <p:spPr>
          <a:xfrm>
            <a:off x="3453978" y="2708330"/>
            <a:ext cx="526242" cy="2200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mc:AlternateContent xmlns:mc="http://schemas.openxmlformats.org/markup-compatibility/2006" xmlns:a14="http://schemas.microsoft.com/office/drawing/2010/main">
        <mc:Choice Requires="a14">
          <p:sp>
            <p:nvSpPr>
              <p:cNvPr id="110" name="文字方塊 79">
                <a:extLst>
                  <a:ext uri="{FF2B5EF4-FFF2-40B4-BE49-F238E27FC236}">
                    <a16:creationId xmlns:a16="http://schemas.microsoft.com/office/drawing/2014/main" id="{E9A3BBFA-DC69-E130-4B38-4170F0D4E23A}"/>
                  </a:ext>
                </a:extLst>
              </p:cNvPr>
              <p:cNvSpPr txBox="1"/>
              <p:nvPr/>
            </p:nvSpPr>
            <p:spPr>
              <a:xfrm>
                <a:off x="4252151" y="2083357"/>
                <a:ext cx="1347869"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altLang="zh-TW" sz="2400" i="1" smtClean="0">
                              <a:latin typeface="Cambria Math" panose="02040503050406030204" pitchFamily="18" charset="0"/>
                            </a:rPr>
                          </m:ctrlPr>
                        </m:sSupPr>
                        <m:e>
                          <m:r>
                            <a:rPr lang="en-US" altLang="zh-TW" sz="2400" i="1">
                              <a:latin typeface="Cambria Math" panose="02040503050406030204" pitchFamily="18" charset="0"/>
                            </a:rPr>
                            <m:t>𝑦</m:t>
                          </m:r>
                        </m:e>
                        <m:sup>
                          <m:r>
                            <a:rPr lang="en-US" altLang="zh-TW" sz="2400" b="0" i="1" smtClean="0">
                              <a:latin typeface="Cambria Math" panose="02040503050406030204" pitchFamily="18" charset="0"/>
                            </a:rPr>
                            <m:t>1000</m:t>
                          </m:r>
                        </m:sup>
                      </m:sSup>
                      <m:r>
                        <a:rPr lang="en-US" altLang="zh-TW" sz="2400" i="1">
                          <a:latin typeface="Cambria Math" panose="02040503050406030204" pitchFamily="18" charset="0"/>
                          <a:ea typeface="Cambria Math" panose="02040503050406030204" pitchFamily="18" charset="0"/>
                        </a:rPr>
                        <m:t>≈</m:t>
                      </m:r>
                      <m:r>
                        <a:rPr lang="en-US" altLang="zh-TW" sz="2400" b="0" i="1" smtClean="0">
                          <a:latin typeface="Cambria Math" panose="02040503050406030204" pitchFamily="18" charset="0"/>
                          <a:ea typeface="Cambria Math" panose="02040503050406030204" pitchFamily="18" charset="0"/>
                        </a:rPr>
                        <m:t>0</m:t>
                      </m:r>
                    </m:oMath>
                  </m:oMathPara>
                </a14:m>
                <a:endParaRPr lang="zh-TW" altLang="en-US" sz="2400" dirty="0"/>
              </a:p>
            </p:txBody>
          </p:sp>
        </mc:Choice>
        <mc:Fallback xmlns="">
          <p:sp>
            <p:nvSpPr>
              <p:cNvPr id="110" name="文字方塊 79">
                <a:extLst>
                  <a:ext uri="{FF2B5EF4-FFF2-40B4-BE49-F238E27FC236}">
                    <a16:creationId xmlns:a16="http://schemas.microsoft.com/office/drawing/2014/main" id="{E9A3BBFA-DC69-E130-4B38-4170F0D4E23A}"/>
                  </a:ext>
                </a:extLst>
              </p:cNvPr>
              <p:cNvSpPr txBox="1">
                <a:spLocks noRot="1" noChangeAspect="1" noMove="1" noResize="1" noEditPoints="1" noAdjustHandles="1" noChangeArrowheads="1" noChangeShapeType="1" noTextEdit="1"/>
              </p:cNvSpPr>
              <p:nvPr/>
            </p:nvSpPr>
            <p:spPr>
              <a:xfrm>
                <a:off x="4252151" y="2083357"/>
                <a:ext cx="1347869" cy="369332"/>
              </a:xfrm>
              <a:prstGeom prst="rect">
                <a:avLst/>
              </a:prstGeom>
              <a:blipFill>
                <a:blip r:embed="rId9"/>
                <a:stretch>
                  <a:fillRect l="-5607" r="-3738" b="-27586"/>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11" name="文字方塊 80">
                <a:extLst>
                  <a:ext uri="{FF2B5EF4-FFF2-40B4-BE49-F238E27FC236}">
                    <a16:creationId xmlns:a16="http://schemas.microsoft.com/office/drawing/2014/main" id="{5353144D-CAF1-9D46-3606-C3AD9316DCD0}"/>
                  </a:ext>
                </a:extLst>
              </p:cNvPr>
              <p:cNvSpPr txBox="1"/>
              <p:nvPr/>
            </p:nvSpPr>
            <p:spPr>
              <a:xfrm>
                <a:off x="4251657" y="2617649"/>
                <a:ext cx="1347869"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altLang="zh-TW" sz="2400" i="1" smtClean="0">
                              <a:latin typeface="Cambria Math" panose="02040503050406030204" pitchFamily="18" charset="0"/>
                            </a:rPr>
                          </m:ctrlPr>
                        </m:sSupPr>
                        <m:e>
                          <m:r>
                            <a:rPr lang="en-US" altLang="zh-TW" sz="2400" i="1">
                              <a:latin typeface="Cambria Math" panose="02040503050406030204" pitchFamily="18" charset="0"/>
                            </a:rPr>
                            <m:t>𝑦</m:t>
                          </m:r>
                        </m:e>
                        <m:sup>
                          <m:r>
                            <a:rPr lang="en-US" altLang="zh-TW" sz="2400" b="0" i="1" smtClean="0">
                              <a:latin typeface="Cambria Math" panose="02040503050406030204" pitchFamily="18" charset="0"/>
                            </a:rPr>
                            <m:t>1000</m:t>
                          </m:r>
                        </m:sup>
                      </m:sSup>
                      <m:r>
                        <a:rPr lang="en-US" altLang="zh-TW" sz="2400" i="1">
                          <a:latin typeface="Cambria Math" panose="02040503050406030204" pitchFamily="18" charset="0"/>
                          <a:ea typeface="Cambria Math" panose="02040503050406030204" pitchFamily="18" charset="0"/>
                        </a:rPr>
                        <m:t>≈0</m:t>
                      </m:r>
                    </m:oMath>
                  </m:oMathPara>
                </a14:m>
                <a:endParaRPr lang="zh-TW" altLang="en-US" sz="2400" dirty="0"/>
              </a:p>
            </p:txBody>
          </p:sp>
        </mc:Choice>
        <mc:Fallback xmlns="">
          <p:sp>
            <p:nvSpPr>
              <p:cNvPr id="111" name="文字方塊 80">
                <a:extLst>
                  <a:ext uri="{FF2B5EF4-FFF2-40B4-BE49-F238E27FC236}">
                    <a16:creationId xmlns:a16="http://schemas.microsoft.com/office/drawing/2014/main" id="{5353144D-CAF1-9D46-3606-C3AD9316DCD0}"/>
                  </a:ext>
                </a:extLst>
              </p:cNvPr>
              <p:cNvSpPr txBox="1">
                <a:spLocks noRot="1" noChangeAspect="1" noMove="1" noResize="1" noEditPoints="1" noAdjustHandles="1" noChangeArrowheads="1" noChangeShapeType="1" noTextEdit="1"/>
              </p:cNvSpPr>
              <p:nvPr/>
            </p:nvSpPr>
            <p:spPr>
              <a:xfrm>
                <a:off x="4251657" y="2617649"/>
                <a:ext cx="1347869" cy="369332"/>
              </a:xfrm>
              <a:prstGeom prst="rect">
                <a:avLst/>
              </a:prstGeom>
              <a:blipFill>
                <a:blip r:embed="rId10"/>
                <a:stretch>
                  <a:fillRect l="-4630" r="-3704" b="-22581"/>
                </a:stretch>
              </a:blipFill>
            </p:spPr>
            <p:txBody>
              <a:bodyPr/>
              <a:lstStyle/>
              <a:p>
                <a:r>
                  <a:rPr lang="en-CN">
                    <a:noFill/>
                  </a:rPr>
                  <a:t> </a:t>
                </a:r>
              </a:p>
            </p:txBody>
          </p:sp>
        </mc:Fallback>
      </mc:AlternateContent>
      <p:sp>
        <p:nvSpPr>
          <p:cNvPr id="112" name="文字方塊 59">
            <a:extLst>
              <a:ext uri="{FF2B5EF4-FFF2-40B4-BE49-F238E27FC236}">
                <a16:creationId xmlns:a16="http://schemas.microsoft.com/office/drawing/2014/main" id="{CCDC6073-3434-5AD9-5EC0-B0440F98E8C1}"/>
              </a:ext>
            </a:extLst>
          </p:cNvPr>
          <p:cNvSpPr txBox="1"/>
          <p:nvPr/>
        </p:nvSpPr>
        <p:spPr>
          <a:xfrm>
            <a:off x="4050715" y="4143053"/>
            <a:ext cx="514350" cy="461665"/>
          </a:xfrm>
          <a:prstGeom prst="rect">
            <a:avLst/>
          </a:prstGeom>
          <a:noFill/>
        </p:spPr>
        <p:txBody>
          <a:bodyPr wrap="square" rtlCol="0">
            <a:spAutoFit/>
          </a:bodyPr>
          <a:lstStyle/>
          <a:p>
            <a:pPr algn="ctr"/>
            <a:r>
              <a:rPr lang="en-US" altLang="zh-TW" sz="2400" dirty="0"/>
              <a:t>1</a:t>
            </a:r>
            <a:endParaRPr lang="zh-TW" altLang="en-US" sz="2400" baseline="-25000" dirty="0"/>
          </a:p>
        </p:txBody>
      </p:sp>
      <p:sp>
        <p:nvSpPr>
          <p:cNvPr id="113" name="文字方塊 62">
            <a:extLst>
              <a:ext uri="{FF2B5EF4-FFF2-40B4-BE49-F238E27FC236}">
                <a16:creationId xmlns:a16="http://schemas.microsoft.com/office/drawing/2014/main" id="{B001F317-9DA2-F57B-A389-BF708B86D6F7}"/>
              </a:ext>
            </a:extLst>
          </p:cNvPr>
          <p:cNvSpPr txBox="1"/>
          <p:nvPr/>
        </p:nvSpPr>
        <p:spPr>
          <a:xfrm>
            <a:off x="5626043" y="4143053"/>
            <a:ext cx="514350" cy="461665"/>
          </a:xfrm>
          <a:prstGeom prst="rect">
            <a:avLst/>
          </a:prstGeom>
          <a:noFill/>
        </p:spPr>
        <p:txBody>
          <a:bodyPr wrap="square" rtlCol="0">
            <a:spAutoFit/>
          </a:bodyPr>
          <a:lstStyle/>
          <a:p>
            <a:pPr algn="ctr"/>
            <a:r>
              <a:rPr lang="en-US" altLang="zh-TW" sz="2400" dirty="0"/>
              <a:t>1</a:t>
            </a:r>
            <a:endParaRPr lang="zh-TW" altLang="en-US" sz="2400" baseline="-25000" dirty="0"/>
          </a:p>
        </p:txBody>
      </p:sp>
      <p:sp>
        <p:nvSpPr>
          <p:cNvPr id="114" name="文字方塊 63">
            <a:extLst>
              <a:ext uri="{FF2B5EF4-FFF2-40B4-BE49-F238E27FC236}">
                <a16:creationId xmlns:a16="http://schemas.microsoft.com/office/drawing/2014/main" id="{442A63A1-0BF2-95E8-EFAE-5E98CFEEFF83}"/>
              </a:ext>
            </a:extLst>
          </p:cNvPr>
          <p:cNvSpPr txBox="1"/>
          <p:nvPr/>
        </p:nvSpPr>
        <p:spPr>
          <a:xfrm>
            <a:off x="7166969" y="4125666"/>
            <a:ext cx="514350" cy="461665"/>
          </a:xfrm>
          <a:prstGeom prst="rect">
            <a:avLst/>
          </a:prstGeom>
          <a:noFill/>
        </p:spPr>
        <p:txBody>
          <a:bodyPr wrap="square" rtlCol="0">
            <a:spAutoFit/>
          </a:bodyPr>
          <a:lstStyle/>
          <a:p>
            <a:pPr algn="ctr"/>
            <a:r>
              <a:rPr lang="en-US" altLang="zh-TW" sz="2400" dirty="0"/>
              <a:t>1</a:t>
            </a:r>
            <a:endParaRPr lang="zh-TW" altLang="en-US" sz="2400" baseline="-25000" dirty="0"/>
          </a:p>
        </p:txBody>
      </p:sp>
      <p:sp>
        <p:nvSpPr>
          <p:cNvPr id="115" name="文字方塊 81">
            <a:extLst>
              <a:ext uri="{FF2B5EF4-FFF2-40B4-BE49-F238E27FC236}">
                <a16:creationId xmlns:a16="http://schemas.microsoft.com/office/drawing/2014/main" id="{E8F87D21-C4DC-8F08-20FB-E3E7E5D9BF79}"/>
              </a:ext>
            </a:extLst>
          </p:cNvPr>
          <p:cNvSpPr txBox="1"/>
          <p:nvPr/>
        </p:nvSpPr>
        <p:spPr>
          <a:xfrm>
            <a:off x="9267231" y="4125666"/>
            <a:ext cx="514350" cy="461665"/>
          </a:xfrm>
          <a:prstGeom prst="rect">
            <a:avLst/>
          </a:prstGeom>
          <a:noFill/>
        </p:spPr>
        <p:txBody>
          <a:bodyPr wrap="square" rtlCol="0">
            <a:spAutoFit/>
          </a:bodyPr>
          <a:lstStyle/>
          <a:p>
            <a:pPr algn="ctr"/>
            <a:r>
              <a:rPr lang="en-US" altLang="zh-TW" sz="2400" dirty="0"/>
              <a:t>1</a:t>
            </a:r>
            <a:endParaRPr lang="zh-TW" altLang="en-US" sz="2400" baseline="-25000" dirty="0"/>
          </a:p>
        </p:txBody>
      </p:sp>
      <mc:AlternateContent xmlns:mc="http://schemas.openxmlformats.org/markup-compatibility/2006" xmlns:a14="http://schemas.microsoft.com/office/drawing/2010/main">
        <mc:Choice Requires="a14">
          <p:sp>
            <p:nvSpPr>
              <p:cNvPr id="116" name="文字方塊 14">
                <a:extLst>
                  <a:ext uri="{FF2B5EF4-FFF2-40B4-BE49-F238E27FC236}">
                    <a16:creationId xmlns:a16="http://schemas.microsoft.com/office/drawing/2014/main" id="{C86DFD77-54EF-3620-FC61-C7D264CF2FBD}"/>
                  </a:ext>
                </a:extLst>
              </p:cNvPr>
              <p:cNvSpPr txBox="1"/>
              <p:nvPr/>
            </p:nvSpPr>
            <p:spPr>
              <a:xfrm>
                <a:off x="6436836" y="1106310"/>
                <a:ext cx="1428171" cy="830997"/>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algn="ctr"/>
                <a:r>
                  <a:rPr lang="en-US" altLang="zh-TW" sz="2400" dirty="0"/>
                  <a:t>Large</a:t>
                </a:r>
              </a:p>
              <a:p>
                <a:pPr algn="ctr"/>
                <a14:m>
                  <m:oMathPara xmlns:m="http://schemas.openxmlformats.org/officeDocument/2006/math">
                    <m:oMathParaPr>
                      <m:jc m:val="centerGroup"/>
                    </m:oMathParaPr>
                    <m:oMath xmlns:m="http://schemas.openxmlformats.org/officeDocument/2006/math">
                      <m:f>
                        <m:fPr>
                          <m:type m:val="lin"/>
                          <m:ctrlPr>
                            <a:rPr lang="zh-TW" altLang="en-US" sz="2400" i="1" smtClean="0">
                              <a:latin typeface="Cambria Math" panose="02040503050406030204" pitchFamily="18" charset="0"/>
                            </a:rPr>
                          </m:ctrlPr>
                        </m:fPr>
                        <m:num>
                          <m:r>
                            <a:rPr lang="zh-TW" altLang="en-US" sz="2400" i="1" smtClean="0">
                              <a:latin typeface="Cambria Math" panose="02040503050406030204" pitchFamily="18" charset="0"/>
                            </a:rPr>
                            <m:t>𝜕</m:t>
                          </m:r>
                          <m:r>
                            <a:rPr lang="en-US" altLang="zh-TW" sz="2400" b="0" i="1" smtClean="0">
                              <a:latin typeface="Cambria Math" panose="02040503050406030204" pitchFamily="18" charset="0"/>
                            </a:rPr>
                            <m:t>𝐿</m:t>
                          </m:r>
                        </m:num>
                        <m:den>
                          <m:r>
                            <a:rPr lang="zh-TW" altLang="en-US" sz="2400" i="1">
                              <a:latin typeface="Cambria Math" panose="02040503050406030204" pitchFamily="18" charset="0"/>
                            </a:rPr>
                            <m:t>𝜕</m:t>
                          </m:r>
                          <m:r>
                            <a:rPr lang="en-US" altLang="zh-TW" sz="2400" b="0" i="1" smtClean="0">
                              <a:latin typeface="Cambria Math" panose="02040503050406030204" pitchFamily="18" charset="0"/>
                            </a:rPr>
                            <m:t>𝑤</m:t>
                          </m:r>
                        </m:den>
                      </m:f>
                    </m:oMath>
                  </m:oMathPara>
                </a14:m>
                <a:endParaRPr lang="zh-TW" altLang="en-US" sz="2400" dirty="0"/>
              </a:p>
            </p:txBody>
          </p:sp>
        </mc:Choice>
        <mc:Fallback xmlns="">
          <p:sp>
            <p:nvSpPr>
              <p:cNvPr id="116" name="文字方塊 14">
                <a:extLst>
                  <a:ext uri="{FF2B5EF4-FFF2-40B4-BE49-F238E27FC236}">
                    <a16:creationId xmlns:a16="http://schemas.microsoft.com/office/drawing/2014/main" id="{C86DFD77-54EF-3620-FC61-C7D264CF2FBD}"/>
                  </a:ext>
                </a:extLst>
              </p:cNvPr>
              <p:cNvSpPr txBox="1">
                <a:spLocks noRot="1" noChangeAspect="1" noMove="1" noResize="1" noEditPoints="1" noAdjustHandles="1" noChangeArrowheads="1" noChangeShapeType="1" noTextEdit="1"/>
              </p:cNvSpPr>
              <p:nvPr/>
            </p:nvSpPr>
            <p:spPr>
              <a:xfrm>
                <a:off x="6436836" y="1106310"/>
                <a:ext cx="1428171" cy="830997"/>
              </a:xfrm>
              <a:prstGeom prst="rect">
                <a:avLst/>
              </a:prstGeom>
              <a:blipFill>
                <a:blip r:embed="rId11"/>
                <a:stretch>
                  <a:fillRect t="-25000" b="-104412"/>
                </a:stretch>
              </a:blipFill>
            </p:spPr>
            <p:txBody>
              <a:bodyPr/>
              <a:lstStyle/>
              <a:p>
                <a:r>
                  <a:rPr lang="en-CN">
                    <a:noFill/>
                  </a:rPr>
                  <a:t> </a:t>
                </a:r>
              </a:p>
            </p:txBody>
          </p:sp>
        </mc:Fallback>
      </mc:AlternateContent>
      <p:sp>
        <p:nvSpPr>
          <p:cNvPr id="117" name="文字方塊 83">
            <a:extLst>
              <a:ext uri="{FF2B5EF4-FFF2-40B4-BE49-F238E27FC236}">
                <a16:creationId xmlns:a16="http://schemas.microsoft.com/office/drawing/2014/main" id="{2048F1E8-4FAD-C728-4A11-FF6F0F6B28A4}"/>
              </a:ext>
            </a:extLst>
          </p:cNvPr>
          <p:cNvSpPr txBox="1"/>
          <p:nvPr/>
        </p:nvSpPr>
        <p:spPr>
          <a:xfrm>
            <a:off x="8291885" y="1107458"/>
            <a:ext cx="2572058" cy="830997"/>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pPr algn="ctr"/>
            <a:r>
              <a:rPr lang="en-US" altLang="zh-TW" sz="2400" dirty="0"/>
              <a:t>Small Learning rate?</a:t>
            </a:r>
            <a:endParaRPr lang="zh-TW" altLang="en-US" sz="2400" dirty="0"/>
          </a:p>
        </p:txBody>
      </p:sp>
      <mc:AlternateContent xmlns:mc="http://schemas.openxmlformats.org/markup-compatibility/2006" xmlns:a14="http://schemas.microsoft.com/office/drawing/2010/main">
        <mc:Choice Requires="a14">
          <p:sp>
            <p:nvSpPr>
              <p:cNvPr id="118" name="文字方塊 84">
                <a:extLst>
                  <a:ext uri="{FF2B5EF4-FFF2-40B4-BE49-F238E27FC236}">
                    <a16:creationId xmlns:a16="http://schemas.microsoft.com/office/drawing/2014/main" id="{4A196911-E0BB-490A-03B1-D6EE82D59FDC}"/>
                  </a:ext>
                </a:extLst>
              </p:cNvPr>
              <p:cNvSpPr txBox="1"/>
              <p:nvPr/>
            </p:nvSpPr>
            <p:spPr>
              <a:xfrm>
                <a:off x="6389130" y="2144575"/>
                <a:ext cx="1428171" cy="830997"/>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algn="ctr"/>
                <a:r>
                  <a:rPr lang="en-US" altLang="zh-TW" sz="2400" dirty="0"/>
                  <a:t>small </a:t>
                </a:r>
                <a14:m>
                  <m:oMath xmlns:m="http://schemas.openxmlformats.org/officeDocument/2006/math">
                    <m:f>
                      <m:fPr>
                        <m:type m:val="lin"/>
                        <m:ctrlPr>
                          <a:rPr lang="zh-TW" altLang="en-US" sz="2400" i="1">
                            <a:latin typeface="Cambria Math" panose="02040503050406030204" pitchFamily="18" charset="0"/>
                          </a:rPr>
                        </m:ctrlPr>
                      </m:fPr>
                      <m:num>
                        <m:r>
                          <a:rPr lang="zh-TW" altLang="en-US" sz="2400" i="1">
                            <a:latin typeface="Cambria Math" panose="02040503050406030204" pitchFamily="18" charset="0"/>
                          </a:rPr>
                          <m:t>𝜕</m:t>
                        </m:r>
                        <m:r>
                          <a:rPr lang="en-US" altLang="zh-TW" sz="2400" i="1">
                            <a:latin typeface="Cambria Math" panose="02040503050406030204" pitchFamily="18" charset="0"/>
                          </a:rPr>
                          <m:t>𝐿</m:t>
                        </m:r>
                      </m:num>
                      <m:den>
                        <m:r>
                          <a:rPr lang="zh-TW" altLang="en-US" sz="2400" i="1">
                            <a:latin typeface="Cambria Math" panose="02040503050406030204" pitchFamily="18" charset="0"/>
                          </a:rPr>
                          <m:t>𝜕</m:t>
                        </m:r>
                        <m:r>
                          <a:rPr lang="en-US" altLang="zh-TW" sz="2400" i="1">
                            <a:latin typeface="Cambria Math" panose="02040503050406030204" pitchFamily="18" charset="0"/>
                          </a:rPr>
                          <m:t>𝑤</m:t>
                        </m:r>
                      </m:den>
                    </m:f>
                  </m:oMath>
                </a14:m>
                <a:endParaRPr lang="zh-TW" altLang="en-US" sz="2400" dirty="0"/>
              </a:p>
            </p:txBody>
          </p:sp>
        </mc:Choice>
        <mc:Fallback xmlns="">
          <p:sp>
            <p:nvSpPr>
              <p:cNvPr id="118" name="文字方塊 84">
                <a:extLst>
                  <a:ext uri="{FF2B5EF4-FFF2-40B4-BE49-F238E27FC236}">
                    <a16:creationId xmlns:a16="http://schemas.microsoft.com/office/drawing/2014/main" id="{4A196911-E0BB-490A-03B1-D6EE82D59FDC}"/>
                  </a:ext>
                </a:extLst>
              </p:cNvPr>
              <p:cNvSpPr txBox="1">
                <a:spLocks noRot="1" noChangeAspect="1" noMove="1" noResize="1" noEditPoints="1" noAdjustHandles="1" noChangeArrowheads="1" noChangeShapeType="1" noTextEdit="1"/>
              </p:cNvSpPr>
              <p:nvPr/>
            </p:nvSpPr>
            <p:spPr>
              <a:xfrm>
                <a:off x="6389130" y="2144575"/>
                <a:ext cx="1428171" cy="830997"/>
              </a:xfrm>
              <a:prstGeom prst="rect">
                <a:avLst/>
              </a:prstGeom>
              <a:blipFill>
                <a:blip r:embed="rId12"/>
                <a:stretch>
                  <a:fillRect t="-25373" b="-105970"/>
                </a:stretch>
              </a:blipFill>
            </p:spPr>
            <p:txBody>
              <a:bodyPr/>
              <a:lstStyle/>
              <a:p>
                <a:r>
                  <a:rPr lang="en-CN">
                    <a:noFill/>
                  </a:rPr>
                  <a:t> </a:t>
                </a:r>
              </a:p>
            </p:txBody>
          </p:sp>
        </mc:Fallback>
      </mc:AlternateContent>
      <p:sp>
        <p:nvSpPr>
          <p:cNvPr id="119" name="文字方塊 85">
            <a:extLst>
              <a:ext uri="{FF2B5EF4-FFF2-40B4-BE49-F238E27FC236}">
                <a16:creationId xmlns:a16="http://schemas.microsoft.com/office/drawing/2014/main" id="{9DB2FD45-8EF5-4689-92D5-99F54DABAAC4}"/>
              </a:ext>
            </a:extLst>
          </p:cNvPr>
          <p:cNvSpPr txBox="1"/>
          <p:nvPr/>
        </p:nvSpPr>
        <p:spPr>
          <a:xfrm>
            <a:off x="8291885" y="2178739"/>
            <a:ext cx="2572058" cy="830997"/>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pPr algn="ctr"/>
            <a:r>
              <a:rPr lang="en-US" altLang="zh-TW" sz="2400" dirty="0"/>
              <a:t>Large Learning rate?</a:t>
            </a:r>
            <a:endParaRPr lang="zh-TW" altLang="en-US" sz="2400" dirty="0"/>
          </a:p>
        </p:txBody>
      </p:sp>
      <p:sp>
        <p:nvSpPr>
          <p:cNvPr id="120" name="向右箭號 15">
            <a:extLst>
              <a:ext uri="{FF2B5EF4-FFF2-40B4-BE49-F238E27FC236}">
                <a16:creationId xmlns:a16="http://schemas.microsoft.com/office/drawing/2014/main" id="{FBF6583B-9839-A8A6-52EB-2A39EFFDCEA6}"/>
              </a:ext>
            </a:extLst>
          </p:cNvPr>
          <p:cNvSpPr/>
          <p:nvPr/>
        </p:nvSpPr>
        <p:spPr>
          <a:xfrm>
            <a:off x="7865007" y="1347742"/>
            <a:ext cx="477630" cy="3996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TW" altLang="en-US"/>
          </a:p>
        </p:txBody>
      </p:sp>
      <p:sp>
        <p:nvSpPr>
          <p:cNvPr id="121" name="向右箭號 86">
            <a:extLst>
              <a:ext uri="{FF2B5EF4-FFF2-40B4-BE49-F238E27FC236}">
                <a16:creationId xmlns:a16="http://schemas.microsoft.com/office/drawing/2014/main" id="{FB44A386-98A6-5DE4-4082-2B501B8EA81F}"/>
              </a:ext>
            </a:extLst>
          </p:cNvPr>
          <p:cNvSpPr/>
          <p:nvPr/>
        </p:nvSpPr>
        <p:spPr>
          <a:xfrm>
            <a:off x="7818885" y="2394652"/>
            <a:ext cx="477630" cy="3996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TW" altLang="en-US"/>
          </a:p>
        </p:txBody>
      </p:sp>
      <p:sp>
        <p:nvSpPr>
          <p:cNvPr id="122" name="矩形 2">
            <a:extLst>
              <a:ext uri="{FF2B5EF4-FFF2-40B4-BE49-F238E27FC236}">
                <a16:creationId xmlns:a16="http://schemas.microsoft.com/office/drawing/2014/main" id="{B080C53F-BCCC-E687-2E3A-7AD70C390B42}"/>
              </a:ext>
            </a:extLst>
          </p:cNvPr>
          <p:cNvSpPr/>
          <p:nvPr/>
        </p:nvSpPr>
        <p:spPr>
          <a:xfrm>
            <a:off x="1689705" y="3807271"/>
            <a:ext cx="2039020" cy="523220"/>
          </a:xfrm>
          <a:prstGeom prst="rect">
            <a:avLst/>
          </a:prstGeom>
        </p:spPr>
        <p:txBody>
          <a:bodyPr wrap="none">
            <a:spAutoFit/>
          </a:bodyPr>
          <a:lstStyle/>
          <a:p>
            <a:r>
              <a:rPr lang="en-US" altLang="zh-TW" sz="2800" b="1" i="1" u="sng" dirty="0"/>
              <a:t>Toy Example</a:t>
            </a:r>
            <a:endParaRPr lang="zh-TW" altLang="en-US" sz="2800" b="1" i="1" u="sng" dirty="0"/>
          </a:p>
        </p:txBody>
      </p:sp>
      <p:sp>
        <p:nvSpPr>
          <p:cNvPr id="123" name="文字方塊 64">
            <a:extLst>
              <a:ext uri="{FF2B5EF4-FFF2-40B4-BE49-F238E27FC236}">
                <a16:creationId xmlns:a16="http://schemas.microsoft.com/office/drawing/2014/main" id="{A9B7D51C-7D7D-474A-0F68-004CE99CF61E}"/>
              </a:ext>
            </a:extLst>
          </p:cNvPr>
          <p:cNvSpPr txBox="1"/>
          <p:nvPr/>
        </p:nvSpPr>
        <p:spPr>
          <a:xfrm>
            <a:off x="9061803" y="3124198"/>
            <a:ext cx="997870" cy="461665"/>
          </a:xfrm>
          <a:prstGeom prst="rect">
            <a:avLst/>
          </a:prstGeom>
          <a:noFill/>
        </p:spPr>
        <p:txBody>
          <a:bodyPr wrap="square" rtlCol="0">
            <a:spAutoFit/>
          </a:bodyPr>
          <a:lstStyle/>
          <a:p>
            <a:pPr algn="ctr"/>
            <a:r>
              <a:rPr lang="en-US" altLang="zh-TW" sz="2400" dirty="0">
                <a:solidFill>
                  <a:srgbClr val="0000FF"/>
                </a:solidFill>
              </a:rPr>
              <a:t>=w</a:t>
            </a:r>
            <a:r>
              <a:rPr lang="en-US" altLang="zh-TW" sz="2400" baseline="30000" dirty="0">
                <a:solidFill>
                  <a:srgbClr val="0000FF"/>
                </a:solidFill>
              </a:rPr>
              <a:t>999</a:t>
            </a:r>
            <a:endParaRPr lang="zh-TW" altLang="en-US" sz="2400" baseline="30000" dirty="0">
              <a:solidFill>
                <a:srgbClr val="0000FF"/>
              </a:solidFill>
            </a:endParaRPr>
          </a:p>
        </p:txBody>
      </p:sp>
      <p:sp>
        <p:nvSpPr>
          <p:cNvPr id="2" name="灯片编号占位符 1">
            <a:extLst>
              <a:ext uri="{FF2B5EF4-FFF2-40B4-BE49-F238E27FC236}">
                <a16:creationId xmlns:a16="http://schemas.microsoft.com/office/drawing/2014/main" id="{18809C2C-CAEF-4CC2-966B-631E8B031418}"/>
              </a:ext>
            </a:extLst>
          </p:cNvPr>
          <p:cNvSpPr>
            <a:spLocks noGrp="1"/>
          </p:cNvSpPr>
          <p:nvPr>
            <p:ph type="sldNum" sz="quarter" idx="14"/>
          </p:nvPr>
        </p:nvSpPr>
        <p:spPr/>
        <p:txBody>
          <a:bodyPr/>
          <a:lstStyle/>
          <a:p>
            <a:fld id="{AF69888C-E133-43D9-A638-B5C95925B91C}" type="slidenum">
              <a:rPr lang="zh-CN" altLang="en-US" smtClean="0"/>
              <a:t>32</a:t>
            </a:fld>
            <a:endParaRPr lang="zh-CN" altLang="en-US" dirty="0"/>
          </a:p>
        </p:txBody>
      </p:sp>
    </p:spTree>
    <p:extLst>
      <p:ext uri="{BB962C8B-B14F-4D97-AF65-F5344CB8AC3E}">
        <p14:creationId xmlns:p14="http://schemas.microsoft.com/office/powerpoint/2010/main" val="1274718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1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0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0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11"/>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18"/>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1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96" grpId="0"/>
      <p:bldP spid="97" grpId="0"/>
      <p:bldP spid="98" grpId="0" animBg="1"/>
      <p:bldP spid="99" grpId="0" animBg="1"/>
      <p:bldP spid="100" grpId="0"/>
      <p:bldP spid="105" grpId="0"/>
      <p:bldP spid="106" grpId="0"/>
      <p:bldP spid="107" grpId="0"/>
      <p:bldP spid="108" grpId="0" animBg="1"/>
      <p:bldP spid="109" grpId="0" animBg="1"/>
      <p:bldP spid="110" grpId="0"/>
      <p:bldP spid="111" grpId="0"/>
      <p:bldP spid="116" grpId="0" animBg="1"/>
      <p:bldP spid="117" grpId="0" animBg="1"/>
      <p:bldP spid="118" grpId="0" animBg="1"/>
      <p:bldP spid="119" grpId="0" animBg="1"/>
      <p:bldP spid="120" grpId="0" animBg="1"/>
      <p:bldP spid="121" grpId="0" animBg="1"/>
      <p:bldP spid="12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a:t>
            </a:r>
            <a:r>
              <a:rPr lang="en-US" altLang="zh-CN" dirty="0"/>
              <a:t>RNN</a:t>
            </a:r>
            <a:r>
              <a:rPr lang="zh-CN" altLang="en-US" dirty="0"/>
              <a:t>中的梯度消失和梯度爆炸</a:t>
            </a:r>
          </a:p>
        </p:txBody>
      </p:sp>
      <p:pic>
        <p:nvPicPr>
          <p:cNvPr id="2" name="圖片 5">
            <a:extLst>
              <a:ext uri="{FF2B5EF4-FFF2-40B4-BE49-F238E27FC236}">
                <a16:creationId xmlns:a16="http://schemas.microsoft.com/office/drawing/2014/main" id="{CFC25FA7-0706-0F8C-A88B-195B4EC6F555}"/>
              </a:ext>
            </a:extLst>
          </p:cNvPr>
          <p:cNvPicPr>
            <a:picLocks noChangeAspect="1"/>
          </p:cNvPicPr>
          <p:nvPr/>
        </p:nvPicPr>
        <p:blipFill>
          <a:blip r:embed="rId3"/>
          <a:stretch>
            <a:fillRect/>
          </a:stretch>
        </p:blipFill>
        <p:spPr>
          <a:xfrm>
            <a:off x="2790660" y="1405277"/>
            <a:ext cx="6842875" cy="4633669"/>
          </a:xfrm>
          <a:prstGeom prst="rect">
            <a:avLst/>
          </a:prstGeom>
        </p:spPr>
      </p:pic>
      <p:sp>
        <p:nvSpPr>
          <p:cNvPr id="7" name="文字方塊 6">
            <a:extLst>
              <a:ext uri="{FF2B5EF4-FFF2-40B4-BE49-F238E27FC236}">
                <a16:creationId xmlns:a16="http://schemas.microsoft.com/office/drawing/2014/main" id="{01E15FDA-6FFC-0283-E0D4-DCDED56FF0C2}"/>
              </a:ext>
            </a:extLst>
          </p:cNvPr>
          <p:cNvSpPr txBox="1"/>
          <p:nvPr/>
        </p:nvSpPr>
        <p:spPr>
          <a:xfrm>
            <a:off x="6040648" y="5751166"/>
            <a:ext cx="977900" cy="461665"/>
          </a:xfrm>
          <a:prstGeom prst="rect">
            <a:avLst/>
          </a:prstGeom>
          <a:noFill/>
        </p:spPr>
        <p:txBody>
          <a:bodyPr wrap="square" rtlCol="0">
            <a:spAutoFit/>
          </a:bodyPr>
          <a:lstStyle/>
          <a:p>
            <a:pPr algn="ctr"/>
            <a:r>
              <a:rPr lang="en-US" altLang="zh-TW" sz="2400" dirty="0"/>
              <a:t>w</a:t>
            </a:r>
            <a:r>
              <a:rPr lang="en-US" altLang="zh-TW" sz="2400" baseline="-25000" dirty="0"/>
              <a:t>1</a:t>
            </a:r>
            <a:endParaRPr lang="zh-TW" altLang="en-US" sz="2400" baseline="-25000" dirty="0"/>
          </a:p>
        </p:txBody>
      </p:sp>
      <p:sp>
        <p:nvSpPr>
          <p:cNvPr id="13" name="文字方塊 7">
            <a:extLst>
              <a:ext uri="{FF2B5EF4-FFF2-40B4-BE49-F238E27FC236}">
                <a16:creationId xmlns:a16="http://schemas.microsoft.com/office/drawing/2014/main" id="{1AF755E7-4E21-CFE6-AF7C-35D2E4DF1BE1}"/>
              </a:ext>
            </a:extLst>
          </p:cNvPr>
          <p:cNvSpPr txBox="1"/>
          <p:nvPr/>
        </p:nvSpPr>
        <p:spPr>
          <a:xfrm>
            <a:off x="2564181" y="5087231"/>
            <a:ext cx="977900" cy="461665"/>
          </a:xfrm>
          <a:prstGeom prst="rect">
            <a:avLst/>
          </a:prstGeom>
          <a:noFill/>
        </p:spPr>
        <p:txBody>
          <a:bodyPr wrap="square" rtlCol="0">
            <a:spAutoFit/>
          </a:bodyPr>
          <a:lstStyle/>
          <a:p>
            <a:pPr algn="ctr"/>
            <a:r>
              <a:rPr lang="en-US" altLang="zh-TW" sz="2400" dirty="0"/>
              <a:t>w</a:t>
            </a:r>
            <a:r>
              <a:rPr lang="en-US" altLang="zh-TW" sz="2400" baseline="-25000" dirty="0"/>
              <a:t>2</a:t>
            </a:r>
            <a:endParaRPr lang="zh-TW" altLang="en-US" sz="2400" baseline="-25000" dirty="0"/>
          </a:p>
        </p:txBody>
      </p:sp>
      <p:pic>
        <p:nvPicPr>
          <p:cNvPr id="15" name="圖片 13">
            <a:extLst>
              <a:ext uri="{FF2B5EF4-FFF2-40B4-BE49-F238E27FC236}">
                <a16:creationId xmlns:a16="http://schemas.microsoft.com/office/drawing/2014/main" id="{876CA8FE-BB8F-7822-C168-BEE0A903655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180659">
            <a:off x="7132848" y="2796315"/>
            <a:ext cx="958851" cy="958851"/>
          </a:xfrm>
          <a:prstGeom prst="rect">
            <a:avLst/>
          </a:prstGeom>
        </p:spPr>
      </p:pic>
      <p:sp>
        <p:nvSpPr>
          <p:cNvPr id="17" name="橢圓 2">
            <a:extLst>
              <a:ext uri="{FF2B5EF4-FFF2-40B4-BE49-F238E27FC236}">
                <a16:creationId xmlns:a16="http://schemas.microsoft.com/office/drawing/2014/main" id="{784ADB09-88A5-239D-E1FB-5258808F557D}"/>
              </a:ext>
            </a:extLst>
          </p:cNvPr>
          <p:cNvSpPr/>
          <p:nvPr/>
        </p:nvSpPr>
        <p:spPr>
          <a:xfrm>
            <a:off x="6212097" y="4151938"/>
            <a:ext cx="147110" cy="14393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TW" altLang="en-US"/>
          </a:p>
        </p:txBody>
      </p:sp>
      <p:sp>
        <p:nvSpPr>
          <p:cNvPr id="18" name="橢圓 12">
            <a:extLst>
              <a:ext uri="{FF2B5EF4-FFF2-40B4-BE49-F238E27FC236}">
                <a16:creationId xmlns:a16="http://schemas.microsoft.com/office/drawing/2014/main" id="{DA44703C-AD35-B215-7B18-D8A3A9AF43CF}"/>
              </a:ext>
            </a:extLst>
          </p:cNvPr>
          <p:cNvSpPr/>
          <p:nvPr/>
        </p:nvSpPr>
        <p:spPr>
          <a:xfrm>
            <a:off x="5735847" y="4323585"/>
            <a:ext cx="147110" cy="14393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TW" altLang="en-US"/>
          </a:p>
        </p:txBody>
      </p:sp>
      <p:sp>
        <p:nvSpPr>
          <p:cNvPr id="23" name="橢圓 14">
            <a:extLst>
              <a:ext uri="{FF2B5EF4-FFF2-40B4-BE49-F238E27FC236}">
                <a16:creationId xmlns:a16="http://schemas.microsoft.com/office/drawing/2014/main" id="{FF1C2526-AE3D-1CBE-97C2-51ECAE7357A4}"/>
              </a:ext>
            </a:extLst>
          </p:cNvPr>
          <p:cNvSpPr/>
          <p:nvPr/>
        </p:nvSpPr>
        <p:spPr>
          <a:xfrm>
            <a:off x="5202553" y="4474262"/>
            <a:ext cx="147110" cy="14393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TW" altLang="en-US"/>
          </a:p>
        </p:txBody>
      </p:sp>
      <p:sp>
        <p:nvSpPr>
          <p:cNvPr id="24" name="橢圓 11">
            <a:extLst>
              <a:ext uri="{FF2B5EF4-FFF2-40B4-BE49-F238E27FC236}">
                <a16:creationId xmlns:a16="http://schemas.microsoft.com/office/drawing/2014/main" id="{B1930705-9201-2D47-633D-826020366837}"/>
              </a:ext>
            </a:extLst>
          </p:cNvPr>
          <p:cNvSpPr/>
          <p:nvPr/>
        </p:nvSpPr>
        <p:spPr>
          <a:xfrm>
            <a:off x="4729276" y="2305035"/>
            <a:ext cx="147110" cy="14393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TW" altLang="en-US"/>
          </a:p>
        </p:txBody>
      </p:sp>
      <p:sp>
        <p:nvSpPr>
          <p:cNvPr id="25" name="手繪多邊形 4">
            <a:extLst>
              <a:ext uri="{FF2B5EF4-FFF2-40B4-BE49-F238E27FC236}">
                <a16:creationId xmlns:a16="http://schemas.microsoft.com/office/drawing/2014/main" id="{496337CB-ED4C-ADAC-7641-E83078EAC382}"/>
              </a:ext>
            </a:extLst>
          </p:cNvPr>
          <p:cNvSpPr/>
          <p:nvPr/>
        </p:nvSpPr>
        <p:spPr>
          <a:xfrm rot="21409801">
            <a:off x="4929277" y="2407692"/>
            <a:ext cx="815340" cy="1935480"/>
          </a:xfrm>
          <a:custGeom>
            <a:avLst/>
            <a:gdLst>
              <a:gd name="connsiteX0" fmla="*/ 815340 w 815340"/>
              <a:gd name="connsiteY0" fmla="*/ 1935480 h 1935480"/>
              <a:gd name="connsiteX1" fmla="*/ 670560 w 815340"/>
              <a:gd name="connsiteY1" fmla="*/ 982980 h 1935480"/>
              <a:gd name="connsiteX2" fmla="*/ 0 w 815340"/>
              <a:gd name="connsiteY2" fmla="*/ 0 h 1935480"/>
            </a:gdLst>
            <a:ahLst/>
            <a:cxnLst>
              <a:cxn ang="0">
                <a:pos x="connsiteX0" y="connsiteY0"/>
              </a:cxn>
              <a:cxn ang="0">
                <a:pos x="connsiteX1" y="connsiteY1"/>
              </a:cxn>
              <a:cxn ang="0">
                <a:pos x="connsiteX2" y="connsiteY2"/>
              </a:cxn>
            </a:cxnLst>
            <a:rect l="l" t="t" r="r" b="b"/>
            <a:pathLst>
              <a:path w="815340" h="1935480">
                <a:moveTo>
                  <a:pt x="815340" y="1935480"/>
                </a:moveTo>
                <a:cubicBezTo>
                  <a:pt x="810895" y="1620520"/>
                  <a:pt x="806450" y="1305560"/>
                  <a:pt x="670560" y="982980"/>
                </a:cubicBezTo>
                <a:cubicBezTo>
                  <a:pt x="534670" y="660400"/>
                  <a:pt x="267335" y="330200"/>
                  <a:pt x="0" y="0"/>
                </a:cubicBezTo>
              </a:path>
            </a:pathLst>
          </a:custGeom>
          <a:noFill/>
          <a:ln w="38100">
            <a:solidFill>
              <a:srgbClr val="0000FF"/>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 name="橢圓 15">
            <a:extLst>
              <a:ext uri="{FF2B5EF4-FFF2-40B4-BE49-F238E27FC236}">
                <a16:creationId xmlns:a16="http://schemas.microsoft.com/office/drawing/2014/main" id="{0060B0FD-9A1D-7F2B-9317-ECDB808A2AE1}"/>
              </a:ext>
            </a:extLst>
          </p:cNvPr>
          <p:cNvSpPr/>
          <p:nvPr/>
        </p:nvSpPr>
        <p:spPr>
          <a:xfrm>
            <a:off x="7004919" y="4360806"/>
            <a:ext cx="147110" cy="143934"/>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TW" altLang="en-US"/>
          </a:p>
        </p:txBody>
      </p:sp>
      <p:sp>
        <p:nvSpPr>
          <p:cNvPr id="28" name="橢圓 16">
            <a:extLst>
              <a:ext uri="{FF2B5EF4-FFF2-40B4-BE49-F238E27FC236}">
                <a16:creationId xmlns:a16="http://schemas.microsoft.com/office/drawing/2014/main" id="{4884846D-B0BF-883C-7EF7-8C2A41D52DF3}"/>
              </a:ext>
            </a:extLst>
          </p:cNvPr>
          <p:cNvSpPr/>
          <p:nvPr/>
        </p:nvSpPr>
        <p:spPr>
          <a:xfrm>
            <a:off x="6528669" y="4532453"/>
            <a:ext cx="147110" cy="143934"/>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TW" altLang="en-US"/>
          </a:p>
        </p:txBody>
      </p:sp>
      <p:sp>
        <p:nvSpPr>
          <p:cNvPr id="29" name="橢圓 17">
            <a:extLst>
              <a:ext uri="{FF2B5EF4-FFF2-40B4-BE49-F238E27FC236}">
                <a16:creationId xmlns:a16="http://schemas.microsoft.com/office/drawing/2014/main" id="{DAD13D07-7C7C-11D1-A5AF-156FBB77B84F}"/>
              </a:ext>
            </a:extLst>
          </p:cNvPr>
          <p:cNvSpPr/>
          <p:nvPr/>
        </p:nvSpPr>
        <p:spPr>
          <a:xfrm>
            <a:off x="5995375" y="4683130"/>
            <a:ext cx="147110" cy="143934"/>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TW" altLang="en-US"/>
          </a:p>
        </p:txBody>
      </p:sp>
      <p:sp>
        <p:nvSpPr>
          <p:cNvPr id="30" name="文字方塊 10">
            <a:extLst>
              <a:ext uri="{FF2B5EF4-FFF2-40B4-BE49-F238E27FC236}">
                <a16:creationId xmlns:a16="http://schemas.microsoft.com/office/drawing/2014/main" id="{C6DB9B63-4490-269B-5527-0AC6C3E22E72}"/>
              </a:ext>
            </a:extLst>
          </p:cNvPr>
          <p:cNvSpPr txBox="1"/>
          <p:nvPr/>
        </p:nvSpPr>
        <p:spPr>
          <a:xfrm>
            <a:off x="6078615" y="3425627"/>
            <a:ext cx="1225729" cy="369332"/>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r>
              <a:rPr lang="en-US" altLang="zh-TW" dirty="0"/>
              <a:t>Clipping </a:t>
            </a:r>
            <a:endParaRPr lang="zh-TW" altLang="en-US" dirty="0"/>
          </a:p>
        </p:txBody>
      </p:sp>
      <p:sp>
        <p:nvSpPr>
          <p:cNvPr id="31" name="矩形 18">
            <a:extLst>
              <a:ext uri="{FF2B5EF4-FFF2-40B4-BE49-F238E27FC236}">
                <a16:creationId xmlns:a16="http://schemas.microsoft.com/office/drawing/2014/main" id="{5AE6A976-CBDB-1CF5-C594-410F9BD6C2BF}"/>
              </a:ext>
            </a:extLst>
          </p:cNvPr>
          <p:cNvSpPr/>
          <p:nvPr/>
        </p:nvSpPr>
        <p:spPr>
          <a:xfrm>
            <a:off x="7441517" y="5840252"/>
            <a:ext cx="3124573" cy="369332"/>
          </a:xfrm>
          <a:prstGeom prst="rect">
            <a:avLst/>
          </a:prstGeom>
        </p:spPr>
        <p:txBody>
          <a:bodyPr wrap="none">
            <a:spAutoFit/>
          </a:bodyPr>
          <a:lstStyle/>
          <a:p>
            <a:pPr lvl="1"/>
            <a:r>
              <a:rPr lang="en-US" altLang="zh-TW" dirty="0">
                <a:solidFill>
                  <a:srgbClr val="0000FF"/>
                </a:solidFill>
              </a:rPr>
              <a:t>[Razvan Pascanu, ICML’13]</a:t>
            </a:r>
            <a:endParaRPr lang="zh-TW" altLang="en-US" dirty="0">
              <a:solidFill>
                <a:srgbClr val="0000FF"/>
              </a:solidFill>
            </a:endParaRPr>
          </a:p>
        </p:txBody>
      </p:sp>
      <p:sp>
        <p:nvSpPr>
          <p:cNvPr id="32" name="文字方塊 19">
            <a:extLst>
              <a:ext uri="{FF2B5EF4-FFF2-40B4-BE49-F238E27FC236}">
                <a16:creationId xmlns:a16="http://schemas.microsoft.com/office/drawing/2014/main" id="{9C615F3D-F6D2-DD1A-DED2-70038C2937D8}"/>
              </a:ext>
            </a:extLst>
          </p:cNvPr>
          <p:cNvSpPr txBox="1"/>
          <p:nvPr/>
        </p:nvSpPr>
        <p:spPr>
          <a:xfrm rot="5400000" flipH="1">
            <a:off x="8794168" y="3790553"/>
            <a:ext cx="2131690" cy="461665"/>
          </a:xfrm>
          <a:prstGeom prst="rect">
            <a:avLst/>
          </a:prstGeom>
          <a:solidFill>
            <a:schemeClr val="bg1"/>
          </a:solidFill>
        </p:spPr>
        <p:txBody>
          <a:bodyPr wrap="square" rtlCol="0">
            <a:spAutoFit/>
          </a:bodyPr>
          <a:lstStyle/>
          <a:p>
            <a:r>
              <a:rPr lang="en-US" altLang="zh-TW" sz="2400" dirty="0"/>
              <a:t>Total Loss</a:t>
            </a:r>
            <a:endParaRPr lang="zh-TW" altLang="en-US" sz="2400" dirty="0"/>
          </a:p>
        </p:txBody>
      </p:sp>
      <p:sp>
        <p:nvSpPr>
          <p:cNvPr id="33" name="TextBox 32">
            <a:extLst>
              <a:ext uri="{FF2B5EF4-FFF2-40B4-BE49-F238E27FC236}">
                <a16:creationId xmlns:a16="http://schemas.microsoft.com/office/drawing/2014/main" id="{B2FED782-DEAD-BB54-6F2B-783C4E69F180}"/>
              </a:ext>
            </a:extLst>
          </p:cNvPr>
          <p:cNvSpPr txBox="1"/>
          <p:nvPr/>
        </p:nvSpPr>
        <p:spPr>
          <a:xfrm>
            <a:off x="960203" y="819054"/>
            <a:ext cx="4121641" cy="400110"/>
          </a:xfrm>
          <a:prstGeom prst="rect">
            <a:avLst/>
          </a:prstGeom>
          <a:noFill/>
        </p:spPr>
        <p:txBody>
          <a:bodyPr wrap="none" rtlCol="0">
            <a:spAutoFit/>
          </a:bodyPr>
          <a:lstStyle/>
          <a:p>
            <a:pPr marL="342900" indent="-342900" algn="l">
              <a:buFont typeface="Wingdings" pitchFamily="2" charset="2"/>
              <a:buChar char="Ø"/>
            </a:pPr>
            <a:r>
              <a:rPr lang="en-CN" sz="2000" dirty="0">
                <a:latin typeface="+mn-ea"/>
              </a:rPr>
              <a:t>误差曲面要么很平坦要么很陡峭</a:t>
            </a:r>
          </a:p>
        </p:txBody>
      </p:sp>
      <p:sp>
        <p:nvSpPr>
          <p:cNvPr id="3" name="灯片编号占位符 2">
            <a:extLst>
              <a:ext uri="{FF2B5EF4-FFF2-40B4-BE49-F238E27FC236}">
                <a16:creationId xmlns:a16="http://schemas.microsoft.com/office/drawing/2014/main" id="{38D0D373-4729-41DD-B7E6-F51503DBDA99}"/>
              </a:ext>
            </a:extLst>
          </p:cNvPr>
          <p:cNvSpPr>
            <a:spLocks noGrp="1"/>
          </p:cNvSpPr>
          <p:nvPr>
            <p:ph type="sldNum" sz="quarter" idx="14"/>
          </p:nvPr>
        </p:nvSpPr>
        <p:spPr/>
        <p:txBody>
          <a:bodyPr/>
          <a:lstStyle/>
          <a:p>
            <a:fld id="{AF69888C-E133-43D9-A638-B5C95925B91C}" type="slidenum">
              <a:rPr lang="zh-CN" altLang="en-US" smtClean="0"/>
              <a:t>33</a:t>
            </a:fld>
            <a:endParaRPr lang="zh-CN" altLang="en-US" dirty="0"/>
          </a:p>
        </p:txBody>
      </p:sp>
    </p:spTree>
    <p:extLst>
      <p:ext uri="{BB962C8B-B14F-4D97-AF65-F5344CB8AC3E}">
        <p14:creationId xmlns:p14="http://schemas.microsoft.com/office/powerpoint/2010/main" val="2036711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xit" presetSubtype="0" fill="hold" grpId="1" nodeType="withEffect">
                                  <p:stCondLst>
                                    <p:cond delay="0"/>
                                  </p:stCondLst>
                                  <p:childTnLst>
                                    <p:set>
                                      <p:cBhvr>
                                        <p:cTn id="32" dur="1" fill="hold">
                                          <p:stCondLst>
                                            <p:cond delay="0"/>
                                          </p:stCondLst>
                                        </p:cTn>
                                        <p:tgtEl>
                                          <p:spTgt spid="24"/>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25"/>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P spid="17" grpId="0" animBg="1"/>
      <p:bldP spid="18" grpId="0" animBg="1"/>
      <p:bldP spid="23" grpId="0" animBg="1"/>
      <p:bldP spid="24" grpId="0" animBg="1"/>
      <p:bldP spid="24" grpId="1" animBg="1"/>
      <p:bldP spid="25" grpId="0" animBg="1"/>
      <p:bldP spid="25" grpId="1" animBg="1"/>
      <p:bldP spid="27" grpId="0" animBg="1"/>
      <p:bldP spid="28" grpId="0" animBg="1"/>
      <p:bldP spid="29" grpId="0" animBg="1"/>
      <p:bldP spid="30" grpId="0" animBg="1"/>
      <p:bldP spid="3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a:t>
            </a:r>
            <a:r>
              <a:rPr lang="zh-CN" altLang="en-CN" dirty="0"/>
              <a:t>解决</a:t>
            </a:r>
            <a:r>
              <a:rPr lang="zh-CN" altLang="en-US" dirty="0"/>
              <a:t>梯度消失和梯度爆炸的方法</a:t>
            </a:r>
          </a:p>
        </p:txBody>
      </p:sp>
      <p:sp>
        <p:nvSpPr>
          <p:cNvPr id="17" name="TextBox 16">
            <a:extLst>
              <a:ext uri="{FF2B5EF4-FFF2-40B4-BE49-F238E27FC236}">
                <a16:creationId xmlns:a16="http://schemas.microsoft.com/office/drawing/2014/main" id="{7335839F-C70E-5446-AFF1-2FD8A8380396}"/>
              </a:ext>
            </a:extLst>
          </p:cNvPr>
          <p:cNvSpPr txBox="1"/>
          <p:nvPr/>
        </p:nvSpPr>
        <p:spPr>
          <a:xfrm>
            <a:off x="690381" y="995388"/>
            <a:ext cx="10087548" cy="3962047"/>
          </a:xfrm>
          <a:prstGeom prst="rect">
            <a:avLst/>
          </a:prstGeom>
          <a:noFill/>
        </p:spPr>
        <p:txBody>
          <a:bodyPr wrap="square">
            <a:spAutoFit/>
          </a:bodyPr>
          <a:lstStyle/>
          <a:p>
            <a:pPr>
              <a:lnSpc>
                <a:spcPct val="150000"/>
              </a:lnSpc>
              <a:spcBef>
                <a:spcPts val="900"/>
              </a:spcBef>
              <a:spcAft>
                <a:spcPts val="900"/>
              </a:spcAft>
            </a:pPr>
            <a:r>
              <a:rPr lang="zh-CN" sz="2000" dirty="0">
                <a:effectLst/>
                <a:latin typeface="+mj-ea"/>
                <a:ea typeface="+mj-ea"/>
                <a:cs typeface="Times New Roman" panose="02020603050405020304" pitchFamily="18" charset="0"/>
              </a:rPr>
              <a:t>导致梯度消失和梯度爆炸的原因都是</a:t>
            </a:r>
            <a:r>
              <a:rPr lang="en-US" sz="2000" dirty="0">
                <a:effectLst/>
                <a:latin typeface="+mj-ea"/>
                <a:ea typeface="+mj-ea"/>
                <a:cs typeface="Times New Roman" panose="02020603050405020304" pitchFamily="18" charset="0"/>
              </a:rPr>
              <a:t>RNN</a:t>
            </a:r>
            <a:r>
              <a:rPr lang="zh-CN" sz="2000" dirty="0">
                <a:effectLst/>
                <a:latin typeface="+mj-ea"/>
                <a:ea typeface="+mj-ea"/>
                <a:cs typeface="Times New Roman" panose="02020603050405020304" pitchFamily="18" charset="0"/>
              </a:rPr>
              <a:t>无法很好的处理序列间长期依赖问题，回传的步数越多，这种现象就越严重。目前有如下方法来缓解这个问题：</a:t>
            </a:r>
            <a:endParaRPr lang="en-CN" sz="2000" dirty="0">
              <a:effectLst/>
              <a:latin typeface="+mj-ea"/>
              <a:ea typeface="+mj-ea"/>
              <a:cs typeface="Times New Roman" panose="02020603050405020304" pitchFamily="18" charset="0"/>
            </a:endParaRPr>
          </a:p>
          <a:p>
            <a:pPr>
              <a:lnSpc>
                <a:spcPct val="150000"/>
              </a:lnSpc>
              <a:spcBef>
                <a:spcPts val="900"/>
              </a:spcBef>
              <a:spcAft>
                <a:spcPts val="900"/>
              </a:spcAft>
            </a:pPr>
            <a:r>
              <a:rPr lang="en-US" sz="2000" dirty="0">
                <a:effectLst/>
                <a:latin typeface="+mj-ea"/>
                <a:ea typeface="+mj-ea"/>
                <a:cs typeface="Times New Roman" panose="02020603050405020304" pitchFamily="18" charset="0"/>
              </a:rPr>
              <a:t>1</a:t>
            </a:r>
            <a:r>
              <a:rPr lang="zh-CN" sz="2000" dirty="0">
                <a:effectLst/>
                <a:latin typeface="+mj-ea"/>
                <a:ea typeface="+mj-ea"/>
                <a:cs typeface="Times New Roman" panose="02020603050405020304" pitchFamily="18" charset="0"/>
              </a:rPr>
              <a:t>）使用</a:t>
            </a:r>
            <a:r>
              <a:rPr lang="zh-CN" sz="2000" dirty="0">
                <a:solidFill>
                  <a:srgbClr val="FF0000"/>
                </a:solidFill>
                <a:effectLst/>
                <a:latin typeface="+mj-ea"/>
                <a:ea typeface="+mj-ea"/>
                <a:cs typeface="Times New Roman" panose="02020603050405020304" pitchFamily="18" charset="0"/>
              </a:rPr>
              <a:t>梯度截断</a:t>
            </a:r>
            <a:r>
              <a:rPr lang="zh-CN" sz="2000" dirty="0">
                <a:effectLst/>
                <a:latin typeface="+mj-ea"/>
                <a:ea typeface="+mj-ea"/>
                <a:cs typeface="Times New Roman" panose="02020603050405020304" pitchFamily="18" charset="0"/>
              </a:rPr>
              <a:t>的方法来避免梯度爆炸，即设置一个梯度截断的阈值，如果梯度的范数（</a:t>
            </a:r>
            <a:r>
              <a:rPr lang="en-US" sz="2000" dirty="0">
                <a:effectLst/>
                <a:latin typeface="+mj-ea"/>
                <a:ea typeface="+mj-ea"/>
                <a:cs typeface="Times New Roman" panose="02020603050405020304" pitchFamily="18" charset="0"/>
              </a:rPr>
              <a:t>Norm</a:t>
            </a:r>
            <a:r>
              <a:rPr lang="zh-CN" sz="2000" dirty="0">
                <a:effectLst/>
                <a:latin typeface="+mj-ea"/>
                <a:ea typeface="+mj-ea"/>
                <a:cs typeface="Times New Roman" panose="02020603050405020304" pitchFamily="18" charset="0"/>
              </a:rPr>
              <a:t>）超过这个阈值则对其进行强制截断，并设置梯度为该阈值；</a:t>
            </a:r>
            <a:endParaRPr lang="en-CN" sz="2000" dirty="0">
              <a:effectLst/>
              <a:latin typeface="+mj-ea"/>
              <a:ea typeface="+mj-ea"/>
              <a:cs typeface="Times New Roman" panose="02020603050405020304" pitchFamily="18" charset="0"/>
            </a:endParaRPr>
          </a:p>
          <a:p>
            <a:pPr>
              <a:lnSpc>
                <a:spcPct val="150000"/>
              </a:lnSpc>
              <a:spcBef>
                <a:spcPts val="900"/>
              </a:spcBef>
              <a:spcAft>
                <a:spcPts val="900"/>
              </a:spcAft>
            </a:pPr>
            <a:r>
              <a:rPr lang="en-US" sz="2000" dirty="0">
                <a:effectLst/>
                <a:latin typeface="+mj-ea"/>
                <a:ea typeface="+mj-ea"/>
                <a:cs typeface="Times New Roman" panose="02020603050405020304" pitchFamily="18" charset="0"/>
              </a:rPr>
              <a:t>2</a:t>
            </a:r>
            <a:r>
              <a:rPr lang="zh-CN" sz="2000" dirty="0">
                <a:effectLst/>
                <a:latin typeface="+mj-ea"/>
                <a:ea typeface="+mj-ea"/>
                <a:cs typeface="Times New Roman" panose="02020603050405020304" pitchFamily="18" charset="0"/>
              </a:rPr>
              <a:t>）引入正则项来惩罚网络权重大小，从而避免出现梯度过大的问题；</a:t>
            </a:r>
            <a:endParaRPr lang="en-CN" sz="2000" dirty="0">
              <a:effectLst/>
              <a:latin typeface="+mj-ea"/>
              <a:ea typeface="+mj-ea"/>
              <a:cs typeface="Times New Roman" panose="02020603050405020304" pitchFamily="18" charset="0"/>
            </a:endParaRPr>
          </a:p>
          <a:p>
            <a:pPr>
              <a:lnSpc>
                <a:spcPct val="150000"/>
              </a:lnSpc>
              <a:spcBef>
                <a:spcPts val="900"/>
              </a:spcBef>
              <a:spcAft>
                <a:spcPts val="900"/>
              </a:spcAft>
            </a:pPr>
            <a:r>
              <a:rPr lang="en-US" sz="2000" dirty="0">
                <a:effectLst/>
                <a:latin typeface="+mj-ea"/>
                <a:ea typeface="+mj-ea"/>
                <a:cs typeface="Times New Roman" panose="02020603050405020304" pitchFamily="18" charset="0"/>
              </a:rPr>
              <a:t>3</a:t>
            </a:r>
            <a:r>
              <a:rPr lang="zh-CN" sz="2000" dirty="0">
                <a:effectLst/>
                <a:latin typeface="+mj-ea"/>
                <a:ea typeface="+mj-ea"/>
                <a:cs typeface="Times New Roman" panose="02020603050405020304" pitchFamily="18" charset="0"/>
              </a:rPr>
              <a:t>）为了缓解梯度消失，研究者提出了多种基于</a:t>
            </a:r>
            <a:r>
              <a:rPr lang="en-US" sz="2000" dirty="0">
                <a:effectLst/>
                <a:latin typeface="+mj-ea"/>
                <a:ea typeface="+mj-ea"/>
                <a:cs typeface="Times New Roman" panose="02020603050405020304" pitchFamily="18" charset="0"/>
              </a:rPr>
              <a:t>RNN</a:t>
            </a:r>
            <a:r>
              <a:rPr lang="zh-CN" sz="2000" dirty="0">
                <a:effectLst/>
                <a:latin typeface="+mj-ea"/>
                <a:ea typeface="+mj-ea"/>
                <a:cs typeface="Times New Roman" panose="02020603050405020304" pitchFamily="18" charset="0"/>
              </a:rPr>
              <a:t>的变种，如</a:t>
            </a:r>
            <a:r>
              <a:rPr lang="zh-CN" sz="2000" dirty="0">
                <a:solidFill>
                  <a:srgbClr val="FF0000"/>
                </a:solidFill>
                <a:effectLst/>
                <a:latin typeface="+mj-ea"/>
                <a:ea typeface="+mj-ea"/>
                <a:cs typeface="Times New Roman" panose="02020603050405020304" pitchFamily="18" charset="0"/>
              </a:rPr>
              <a:t>长短期记忆神经网络</a:t>
            </a:r>
            <a:r>
              <a:rPr lang="zh-CN" sz="2000" dirty="0">
                <a:effectLst/>
                <a:latin typeface="+mj-ea"/>
                <a:ea typeface="+mj-ea"/>
                <a:cs typeface="Times New Roman" panose="02020603050405020304" pitchFamily="18" charset="0"/>
              </a:rPr>
              <a:t>、门控循环单元等。</a:t>
            </a:r>
            <a:endParaRPr lang="en-CN" sz="2000" dirty="0">
              <a:effectLst/>
              <a:latin typeface="+mj-ea"/>
              <a:ea typeface="+mj-ea"/>
              <a:cs typeface="Times New Roman" panose="02020603050405020304" pitchFamily="18" charset="0"/>
            </a:endParaRPr>
          </a:p>
        </p:txBody>
      </p:sp>
      <p:pic>
        <p:nvPicPr>
          <p:cNvPr id="7" name="Picture 6">
            <a:extLst>
              <a:ext uri="{FF2B5EF4-FFF2-40B4-BE49-F238E27FC236}">
                <a16:creationId xmlns:a16="http://schemas.microsoft.com/office/drawing/2014/main" id="{957B7E7D-3E8B-AA47-B740-D4CB9CCF862B}"/>
              </a:ext>
            </a:extLst>
          </p:cNvPr>
          <p:cNvPicPr>
            <a:picLocks noChangeAspect="1"/>
          </p:cNvPicPr>
          <p:nvPr/>
        </p:nvPicPr>
        <p:blipFill>
          <a:blip r:embed="rId3"/>
          <a:stretch>
            <a:fillRect/>
          </a:stretch>
        </p:blipFill>
        <p:spPr>
          <a:xfrm>
            <a:off x="6765992" y="4579189"/>
            <a:ext cx="3642603" cy="1722713"/>
          </a:xfrm>
          <a:prstGeom prst="rect">
            <a:avLst/>
          </a:prstGeom>
        </p:spPr>
      </p:pic>
      <p:sp>
        <p:nvSpPr>
          <p:cNvPr id="2" name="灯片编号占位符 1">
            <a:extLst>
              <a:ext uri="{FF2B5EF4-FFF2-40B4-BE49-F238E27FC236}">
                <a16:creationId xmlns:a16="http://schemas.microsoft.com/office/drawing/2014/main" id="{3E6532E9-4A2D-4652-B530-2D0268ABC6D6}"/>
              </a:ext>
            </a:extLst>
          </p:cNvPr>
          <p:cNvSpPr>
            <a:spLocks noGrp="1"/>
          </p:cNvSpPr>
          <p:nvPr>
            <p:ph type="sldNum" sz="quarter" idx="14"/>
          </p:nvPr>
        </p:nvSpPr>
        <p:spPr/>
        <p:txBody>
          <a:bodyPr/>
          <a:lstStyle/>
          <a:p>
            <a:fld id="{AF69888C-E133-43D9-A638-B5C95925B91C}" type="slidenum">
              <a:rPr lang="zh-CN" altLang="en-US" smtClean="0"/>
              <a:t>34</a:t>
            </a:fld>
            <a:endParaRPr lang="zh-CN" altLang="en-US" dirty="0"/>
          </a:p>
        </p:txBody>
      </p:sp>
    </p:spTree>
    <p:extLst>
      <p:ext uri="{BB962C8B-B14F-4D97-AF65-F5344CB8AC3E}">
        <p14:creationId xmlns:p14="http://schemas.microsoft.com/office/powerpoint/2010/main" val="24529527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经典循环神经网络结构</a:t>
            </a:r>
          </a:p>
        </p:txBody>
      </p:sp>
      <p:sp>
        <p:nvSpPr>
          <p:cNvPr id="5" name="Rectangle 3">
            <a:extLst>
              <a:ext uri="{FF2B5EF4-FFF2-40B4-BE49-F238E27FC236}">
                <a16:creationId xmlns:a16="http://schemas.microsoft.com/office/drawing/2014/main" id="{C07BB4D0-C2BE-7A4B-A0CA-077B697F5D21}"/>
              </a:ext>
            </a:extLst>
          </p:cNvPr>
          <p:cNvSpPr>
            <a:spLocks noChangeArrowheads="1"/>
          </p:cNvSpPr>
          <p:nvPr/>
        </p:nvSpPr>
        <p:spPr bwMode="auto">
          <a:xfrm>
            <a:off x="0" y="2616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N"/>
          </a:p>
        </p:txBody>
      </p:sp>
      <p:sp>
        <p:nvSpPr>
          <p:cNvPr id="3" name="灯片编号占位符 2">
            <a:extLst>
              <a:ext uri="{FF2B5EF4-FFF2-40B4-BE49-F238E27FC236}">
                <a16:creationId xmlns:a16="http://schemas.microsoft.com/office/drawing/2014/main" id="{478699D8-402C-4D22-B99F-FFCFCBE965E9}"/>
              </a:ext>
            </a:extLst>
          </p:cNvPr>
          <p:cNvSpPr>
            <a:spLocks noGrp="1"/>
          </p:cNvSpPr>
          <p:nvPr>
            <p:ph type="sldNum" sz="quarter" idx="14"/>
          </p:nvPr>
        </p:nvSpPr>
        <p:spPr/>
        <p:txBody>
          <a:bodyPr/>
          <a:lstStyle/>
          <a:p>
            <a:fld id="{AF69888C-E133-43D9-A638-B5C95925B91C}" type="slidenum">
              <a:rPr lang="zh-CN" altLang="en-US" smtClean="0"/>
              <a:t>35</a:t>
            </a:fld>
            <a:endParaRPr lang="zh-CN" altLang="en-US" dirty="0"/>
          </a:p>
        </p:txBody>
      </p:sp>
      <p:sp>
        <p:nvSpPr>
          <p:cNvPr id="12" name="TextBox 11">
            <a:extLst>
              <a:ext uri="{FF2B5EF4-FFF2-40B4-BE49-F238E27FC236}">
                <a16:creationId xmlns:a16="http://schemas.microsoft.com/office/drawing/2014/main" id="{DF5AAEF5-6A81-6FF7-D8BB-78D58A22CD6B}"/>
              </a:ext>
            </a:extLst>
          </p:cNvPr>
          <p:cNvSpPr txBox="1"/>
          <p:nvPr/>
        </p:nvSpPr>
        <p:spPr>
          <a:xfrm>
            <a:off x="2194385" y="1472467"/>
            <a:ext cx="9057980" cy="3255186"/>
          </a:xfrm>
          <a:prstGeom prst="rect">
            <a:avLst/>
          </a:prstGeom>
          <a:noFill/>
        </p:spPr>
        <p:txBody>
          <a:bodyPr wrap="square" rtlCol="0">
            <a:spAutoFit/>
          </a:bodyPr>
          <a:lstStyle/>
          <a:p>
            <a:pPr lvl="1">
              <a:lnSpc>
                <a:spcPct val="150000"/>
              </a:lnSpc>
            </a:pPr>
            <a:r>
              <a:rPr lang="zh-CN" altLang="en-US" sz="2800" b="1" i="0" dirty="0">
                <a:effectLst/>
                <a:latin typeface="Söhne"/>
              </a:rPr>
              <a:t>梯度截断是用来解决哪个问题的？</a:t>
            </a:r>
            <a:r>
              <a:rPr lang="zh-CN" altLang="en-US" sz="2800" b="0" i="0" dirty="0">
                <a:solidFill>
                  <a:srgbClr val="374151"/>
                </a:solidFill>
                <a:effectLst/>
                <a:latin typeface="Söhne"/>
              </a:rPr>
              <a:t> </a:t>
            </a:r>
            <a:endParaRPr lang="en-US" altLang="zh-CN" sz="2800" b="0" i="0" dirty="0">
              <a:solidFill>
                <a:srgbClr val="374151"/>
              </a:solidFill>
              <a:effectLst/>
              <a:latin typeface="Söhne"/>
            </a:endParaRPr>
          </a:p>
          <a:p>
            <a:pPr marL="971550" lvl="1" indent="-514350">
              <a:lnSpc>
                <a:spcPct val="150000"/>
              </a:lnSpc>
              <a:buAutoNum type="alphaLcPeriod"/>
            </a:pPr>
            <a:r>
              <a:rPr lang="zh-CN" altLang="en-US" sz="2800" b="0" i="0" dirty="0">
                <a:effectLst/>
                <a:latin typeface="Söhne"/>
              </a:rPr>
              <a:t>梯度消失问题 </a:t>
            </a:r>
            <a:endParaRPr lang="en-US" altLang="zh-CN" sz="2800" b="0" i="0" dirty="0">
              <a:effectLst/>
              <a:latin typeface="Söhne"/>
            </a:endParaRPr>
          </a:p>
          <a:p>
            <a:pPr marL="971550" lvl="1" indent="-514350">
              <a:lnSpc>
                <a:spcPct val="150000"/>
              </a:lnSpc>
              <a:buAutoNum type="alphaLcPeriod"/>
            </a:pPr>
            <a:r>
              <a:rPr lang="zh-CN" altLang="en-US" sz="2800" b="0" i="0" dirty="0">
                <a:effectLst/>
                <a:latin typeface="Söhne"/>
              </a:rPr>
              <a:t>梯度爆炸问题 </a:t>
            </a:r>
            <a:endParaRPr lang="en-US" altLang="zh-CN" sz="2800" b="0" i="0" dirty="0">
              <a:effectLst/>
              <a:latin typeface="Söhne"/>
            </a:endParaRPr>
          </a:p>
          <a:p>
            <a:pPr marL="971550" lvl="1" indent="-514350">
              <a:lnSpc>
                <a:spcPct val="150000"/>
              </a:lnSpc>
              <a:buAutoNum type="alphaLcPeriod"/>
            </a:pPr>
            <a:r>
              <a:rPr lang="zh-CN" altLang="en-US" sz="2800" b="0" i="0" dirty="0">
                <a:effectLst/>
                <a:latin typeface="Söhne"/>
              </a:rPr>
              <a:t>过拟合问题 </a:t>
            </a:r>
            <a:endParaRPr lang="en-US" altLang="zh-CN" sz="2800" b="0" i="0" dirty="0">
              <a:effectLst/>
              <a:latin typeface="Söhne"/>
            </a:endParaRPr>
          </a:p>
          <a:p>
            <a:pPr marL="971550" lvl="1" indent="-514350">
              <a:lnSpc>
                <a:spcPct val="150000"/>
              </a:lnSpc>
              <a:buAutoNum type="alphaLcPeriod"/>
            </a:pPr>
            <a:r>
              <a:rPr lang="zh-CN" altLang="en-US" sz="2800" b="0" i="0" dirty="0">
                <a:effectLst/>
                <a:latin typeface="Söhne"/>
              </a:rPr>
              <a:t>学习速度过慢问题</a:t>
            </a:r>
            <a:endParaRPr lang="en-CN" sz="2800" dirty="0">
              <a:latin typeface="+mn-ea"/>
            </a:endParaRPr>
          </a:p>
        </p:txBody>
      </p:sp>
      <p:sp>
        <p:nvSpPr>
          <p:cNvPr id="17" name="Text Box 314">
            <a:extLst>
              <a:ext uri="{FF2B5EF4-FFF2-40B4-BE49-F238E27FC236}">
                <a16:creationId xmlns:a16="http://schemas.microsoft.com/office/drawing/2014/main" id="{A3215E09-7C67-DA9C-9932-38F13ACABDA6}"/>
              </a:ext>
            </a:extLst>
          </p:cNvPr>
          <p:cNvSpPr txBox="1">
            <a:spLocks noChangeArrowheads="1"/>
          </p:cNvSpPr>
          <p:nvPr/>
        </p:nvSpPr>
        <p:spPr bwMode="auto">
          <a:xfrm>
            <a:off x="1667217" y="2739797"/>
            <a:ext cx="70961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spcBef>
                <a:spcPct val="50000"/>
              </a:spcBef>
            </a:pPr>
            <a:r>
              <a:rPr lang="en-US" altLang="zh-CN" sz="5400" dirty="0">
                <a:solidFill>
                  <a:srgbClr val="FF3300"/>
                </a:solidFill>
                <a:sym typeface="Wingdings" panose="05000000000000000000" pitchFamily="2" charset="2"/>
              </a:rPr>
              <a:t></a:t>
            </a:r>
            <a:endParaRPr lang="en-US" altLang="zh-CN" sz="5400" dirty="0">
              <a:solidFill>
                <a:srgbClr val="FF3300"/>
              </a:solidFill>
            </a:endParaRPr>
          </a:p>
        </p:txBody>
      </p:sp>
      <p:sp>
        <p:nvSpPr>
          <p:cNvPr id="18" name="TextBox 17">
            <a:extLst>
              <a:ext uri="{FF2B5EF4-FFF2-40B4-BE49-F238E27FC236}">
                <a16:creationId xmlns:a16="http://schemas.microsoft.com/office/drawing/2014/main" id="{0E9E5744-04D6-3ACA-1D40-703A622DD334}"/>
              </a:ext>
            </a:extLst>
          </p:cNvPr>
          <p:cNvSpPr txBox="1"/>
          <p:nvPr/>
        </p:nvSpPr>
        <p:spPr>
          <a:xfrm>
            <a:off x="939635" y="1484016"/>
            <a:ext cx="2164778" cy="661720"/>
          </a:xfrm>
          <a:prstGeom prst="rect">
            <a:avLst/>
          </a:prstGeom>
          <a:noFill/>
        </p:spPr>
        <p:txBody>
          <a:bodyPr wrap="square" rtlCol="0">
            <a:spAutoFit/>
          </a:bodyPr>
          <a:lstStyle/>
          <a:p>
            <a:pPr lvl="1">
              <a:lnSpc>
                <a:spcPct val="150000"/>
              </a:lnSpc>
            </a:pPr>
            <a:r>
              <a:rPr lang="zh-CN" altLang="en-CN" sz="2800" dirty="0">
                <a:solidFill>
                  <a:schemeClr val="accent1"/>
                </a:solidFill>
              </a:rPr>
              <a:t>测验</a:t>
            </a:r>
            <a:r>
              <a:rPr lang="zh-CN" altLang="en-US" sz="2800" dirty="0">
                <a:solidFill>
                  <a:schemeClr val="accent1"/>
                </a:solidFill>
              </a:rPr>
              <a:t>：</a:t>
            </a:r>
            <a:endParaRPr lang="en-CN" sz="2800" dirty="0">
              <a:solidFill>
                <a:schemeClr val="accent1"/>
              </a:solidFill>
              <a:latin typeface="+mn-ea"/>
            </a:endParaRPr>
          </a:p>
        </p:txBody>
      </p:sp>
    </p:spTree>
    <p:extLst>
      <p:ext uri="{BB962C8B-B14F-4D97-AF65-F5344CB8AC3E}">
        <p14:creationId xmlns:p14="http://schemas.microsoft.com/office/powerpoint/2010/main" val="226948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strVal val="#ppt_w*0.70"/>
                                          </p:val>
                                        </p:tav>
                                        <p:tav tm="100000">
                                          <p:val>
                                            <p:strVal val="#ppt_w"/>
                                          </p:val>
                                        </p:tav>
                                      </p:tavLst>
                                    </p:anim>
                                    <p:anim calcmode="lin" valueType="num">
                                      <p:cBhvr>
                                        <p:cTn id="8" dur="1000" fill="hold"/>
                                        <p:tgtEl>
                                          <p:spTgt spid="17"/>
                                        </p:tgtEl>
                                        <p:attrNameLst>
                                          <p:attrName>ppt_h</p:attrName>
                                        </p:attrNameLst>
                                      </p:cBhvr>
                                      <p:tavLst>
                                        <p:tav tm="0">
                                          <p:val>
                                            <p:strVal val="#ppt_h"/>
                                          </p:val>
                                        </p:tav>
                                        <p:tav tm="100000">
                                          <p:val>
                                            <p:strVal val="#ppt_h"/>
                                          </p:val>
                                        </p:tav>
                                      </p:tavLst>
                                    </p:anim>
                                    <p:animEffect transition="in" filter="fade">
                                      <p:cBhvr>
                                        <p:cTn id="9" dur="10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1"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blinds(horizontal)">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7" grpId="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p>
        </p:txBody>
      </p:sp>
      <p:sp>
        <p:nvSpPr>
          <p:cNvPr id="5" name="流程圖: 磁碟 24">
            <a:extLst>
              <a:ext uri="{FF2B5EF4-FFF2-40B4-BE49-F238E27FC236}">
                <a16:creationId xmlns:a16="http://schemas.microsoft.com/office/drawing/2014/main" id="{01BCBF43-547F-0B3A-9C82-6F20CA52A117}"/>
              </a:ext>
            </a:extLst>
          </p:cNvPr>
          <p:cNvSpPr/>
          <p:nvPr/>
        </p:nvSpPr>
        <p:spPr>
          <a:xfrm>
            <a:off x="4330968" y="2691982"/>
            <a:ext cx="1725840" cy="1156313"/>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Memory</a:t>
            </a:r>
          </a:p>
          <a:p>
            <a:pPr algn="ctr"/>
            <a:r>
              <a:rPr lang="en-US" altLang="zh-TW" sz="2400" dirty="0"/>
              <a:t>Cell</a:t>
            </a:r>
            <a:endParaRPr lang="zh-TW" altLang="en-US" sz="2400" dirty="0"/>
          </a:p>
        </p:txBody>
      </p:sp>
      <p:sp>
        <p:nvSpPr>
          <p:cNvPr id="7" name="矩形 5">
            <a:extLst>
              <a:ext uri="{FF2B5EF4-FFF2-40B4-BE49-F238E27FC236}">
                <a16:creationId xmlns:a16="http://schemas.microsoft.com/office/drawing/2014/main" id="{45ADC613-6151-25BE-7522-DC31D7080D10}"/>
              </a:ext>
            </a:extLst>
          </p:cNvPr>
          <p:cNvSpPr/>
          <p:nvPr/>
        </p:nvSpPr>
        <p:spPr>
          <a:xfrm>
            <a:off x="3873222" y="4559344"/>
            <a:ext cx="2656936" cy="77370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TW" altLang="en-CN" sz="2400" dirty="0"/>
              <a:t>输入门</a:t>
            </a:r>
            <a:endParaRPr lang="en-US" altLang="zh-TW" sz="2400" dirty="0"/>
          </a:p>
          <a:p>
            <a:pPr algn="ctr"/>
            <a:r>
              <a:rPr lang="en-US" altLang="zh-TW" sz="2400" dirty="0"/>
              <a:t>Input Gate</a:t>
            </a:r>
            <a:endParaRPr lang="zh-TW" altLang="en-US" sz="2400" dirty="0"/>
          </a:p>
        </p:txBody>
      </p:sp>
      <p:sp>
        <p:nvSpPr>
          <p:cNvPr id="8" name="矩形 7">
            <a:extLst>
              <a:ext uri="{FF2B5EF4-FFF2-40B4-BE49-F238E27FC236}">
                <a16:creationId xmlns:a16="http://schemas.microsoft.com/office/drawing/2014/main" id="{13A03BBB-B996-C90A-9B41-B8E1CAF23C74}"/>
              </a:ext>
            </a:extLst>
          </p:cNvPr>
          <p:cNvSpPr/>
          <p:nvPr/>
        </p:nvSpPr>
        <p:spPr>
          <a:xfrm>
            <a:off x="3873222" y="1403350"/>
            <a:ext cx="2656936" cy="773706"/>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TW" altLang="en-US" sz="2400" dirty="0"/>
              <a:t>输出门</a:t>
            </a:r>
            <a:endParaRPr lang="en-US" altLang="zh-TW" sz="2400" dirty="0"/>
          </a:p>
          <a:p>
            <a:pPr algn="ctr"/>
            <a:r>
              <a:rPr lang="en-US" altLang="zh-TW" sz="2400" dirty="0"/>
              <a:t>Output Gate</a:t>
            </a:r>
            <a:endParaRPr lang="zh-TW" altLang="en-US" sz="2400" dirty="0"/>
          </a:p>
        </p:txBody>
      </p:sp>
      <p:sp>
        <p:nvSpPr>
          <p:cNvPr id="9" name="文字方塊 6">
            <a:extLst>
              <a:ext uri="{FF2B5EF4-FFF2-40B4-BE49-F238E27FC236}">
                <a16:creationId xmlns:a16="http://schemas.microsoft.com/office/drawing/2014/main" id="{1465503C-2B30-48EF-2237-1DD1824E822A}"/>
              </a:ext>
            </a:extLst>
          </p:cNvPr>
          <p:cNvSpPr txBox="1"/>
          <p:nvPr/>
        </p:nvSpPr>
        <p:spPr>
          <a:xfrm>
            <a:off x="1149638" y="4428516"/>
            <a:ext cx="2447678" cy="830997"/>
          </a:xfrm>
          <a:prstGeom prst="rect">
            <a:avLst/>
          </a:prstGeom>
          <a:noFill/>
        </p:spPr>
        <p:txBody>
          <a:bodyPr wrap="square" rtlCol="0">
            <a:spAutoFit/>
          </a:bodyPr>
          <a:lstStyle/>
          <a:p>
            <a:r>
              <a:rPr lang="en-US" altLang="zh-TW" sz="2400" dirty="0"/>
              <a:t>Signal control the input gate</a:t>
            </a:r>
            <a:endParaRPr lang="zh-TW" altLang="en-US" sz="2400" dirty="0"/>
          </a:p>
        </p:txBody>
      </p:sp>
      <p:sp>
        <p:nvSpPr>
          <p:cNvPr id="10" name="文字方塊 9">
            <a:extLst>
              <a:ext uri="{FF2B5EF4-FFF2-40B4-BE49-F238E27FC236}">
                <a16:creationId xmlns:a16="http://schemas.microsoft.com/office/drawing/2014/main" id="{DB998594-8227-2812-6C38-7C11A2D64963}"/>
              </a:ext>
            </a:extLst>
          </p:cNvPr>
          <p:cNvSpPr txBox="1"/>
          <p:nvPr/>
        </p:nvSpPr>
        <p:spPr>
          <a:xfrm>
            <a:off x="914405" y="1476884"/>
            <a:ext cx="2409974" cy="830997"/>
          </a:xfrm>
          <a:prstGeom prst="rect">
            <a:avLst/>
          </a:prstGeom>
          <a:noFill/>
        </p:spPr>
        <p:txBody>
          <a:bodyPr wrap="square" rtlCol="0">
            <a:spAutoFit/>
          </a:bodyPr>
          <a:lstStyle/>
          <a:p>
            <a:r>
              <a:rPr lang="en-US" altLang="zh-TW" sz="2400" dirty="0"/>
              <a:t>Signal control the output gate</a:t>
            </a:r>
            <a:endParaRPr lang="zh-TW" altLang="en-US" sz="2400" dirty="0"/>
          </a:p>
        </p:txBody>
      </p:sp>
      <p:sp>
        <p:nvSpPr>
          <p:cNvPr id="12" name="矩形 10">
            <a:extLst>
              <a:ext uri="{FF2B5EF4-FFF2-40B4-BE49-F238E27FC236}">
                <a16:creationId xmlns:a16="http://schemas.microsoft.com/office/drawing/2014/main" id="{057D3F3E-D367-B9E1-EA8F-2EF7028BAE2A}"/>
              </a:ext>
            </a:extLst>
          </p:cNvPr>
          <p:cNvSpPr/>
          <p:nvPr/>
        </p:nvSpPr>
        <p:spPr>
          <a:xfrm>
            <a:off x="6717221" y="2839088"/>
            <a:ext cx="1323953" cy="1156309"/>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zh-TW" altLang="en-US" sz="2400" dirty="0"/>
              <a:t>遗忘门</a:t>
            </a:r>
            <a:r>
              <a:rPr lang="en-US" altLang="zh-TW" sz="2400" dirty="0"/>
              <a:t>Forget Gate</a:t>
            </a:r>
            <a:endParaRPr lang="zh-TW" altLang="en-US" sz="2400" dirty="0"/>
          </a:p>
        </p:txBody>
      </p:sp>
      <p:sp>
        <p:nvSpPr>
          <p:cNvPr id="13" name="文字方塊 11">
            <a:extLst>
              <a:ext uri="{FF2B5EF4-FFF2-40B4-BE49-F238E27FC236}">
                <a16:creationId xmlns:a16="http://schemas.microsoft.com/office/drawing/2014/main" id="{6ECCC0CE-375F-D847-F87A-5564F0AF9D68}"/>
              </a:ext>
            </a:extLst>
          </p:cNvPr>
          <p:cNvSpPr txBox="1"/>
          <p:nvPr/>
        </p:nvSpPr>
        <p:spPr>
          <a:xfrm>
            <a:off x="8487805" y="2867917"/>
            <a:ext cx="2893544" cy="830997"/>
          </a:xfrm>
          <a:prstGeom prst="rect">
            <a:avLst/>
          </a:prstGeom>
          <a:noFill/>
        </p:spPr>
        <p:txBody>
          <a:bodyPr wrap="square" rtlCol="0">
            <a:spAutoFit/>
          </a:bodyPr>
          <a:lstStyle/>
          <a:p>
            <a:r>
              <a:rPr lang="en-US" altLang="zh-TW" sz="2400" dirty="0"/>
              <a:t>Signal control the forget gate</a:t>
            </a:r>
            <a:endParaRPr lang="zh-TW" altLang="en-US" sz="2400" dirty="0"/>
          </a:p>
        </p:txBody>
      </p:sp>
      <p:cxnSp>
        <p:nvCxnSpPr>
          <p:cNvPr id="14" name="直線單箭頭接點 12">
            <a:extLst>
              <a:ext uri="{FF2B5EF4-FFF2-40B4-BE49-F238E27FC236}">
                <a16:creationId xmlns:a16="http://schemas.microsoft.com/office/drawing/2014/main" id="{798F48A8-5F53-92CC-61D4-5038D77A24C7}"/>
              </a:ext>
            </a:extLst>
          </p:cNvPr>
          <p:cNvCxnSpPr/>
          <p:nvPr/>
        </p:nvCxnSpPr>
        <p:spPr>
          <a:xfrm>
            <a:off x="3362483" y="1892382"/>
            <a:ext cx="469664" cy="0"/>
          </a:xfrm>
          <a:prstGeom prst="straightConnector1">
            <a:avLst/>
          </a:prstGeom>
          <a:ln w="571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5" name="直線單箭頭接點 14">
            <a:extLst>
              <a:ext uri="{FF2B5EF4-FFF2-40B4-BE49-F238E27FC236}">
                <a16:creationId xmlns:a16="http://schemas.microsoft.com/office/drawing/2014/main" id="{866425C4-DB63-521B-214A-5C899007C6A6}"/>
              </a:ext>
            </a:extLst>
          </p:cNvPr>
          <p:cNvCxnSpPr/>
          <p:nvPr/>
        </p:nvCxnSpPr>
        <p:spPr>
          <a:xfrm>
            <a:off x="3362483" y="4844014"/>
            <a:ext cx="469664" cy="0"/>
          </a:xfrm>
          <a:prstGeom prst="straightConnector1">
            <a:avLst/>
          </a:prstGeom>
          <a:ln w="571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6" name="直線單箭頭接點 15">
            <a:extLst>
              <a:ext uri="{FF2B5EF4-FFF2-40B4-BE49-F238E27FC236}">
                <a16:creationId xmlns:a16="http://schemas.microsoft.com/office/drawing/2014/main" id="{CB6FAFE1-F2C1-2F33-085C-793137093598}"/>
              </a:ext>
            </a:extLst>
          </p:cNvPr>
          <p:cNvCxnSpPr/>
          <p:nvPr/>
        </p:nvCxnSpPr>
        <p:spPr>
          <a:xfrm flipV="1">
            <a:off x="5197842" y="5333050"/>
            <a:ext cx="0" cy="614600"/>
          </a:xfrm>
          <a:prstGeom prst="straightConnector1">
            <a:avLst/>
          </a:prstGeom>
          <a:ln w="571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7">
            <a:extLst>
              <a:ext uri="{FF2B5EF4-FFF2-40B4-BE49-F238E27FC236}">
                <a16:creationId xmlns:a16="http://schemas.microsoft.com/office/drawing/2014/main" id="{B12B4AEE-EA64-09E8-41E0-F1A36B0A97CD}"/>
              </a:ext>
            </a:extLst>
          </p:cNvPr>
          <p:cNvCxnSpPr/>
          <p:nvPr/>
        </p:nvCxnSpPr>
        <p:spPr>
          <a:xfrm flipV="1">
            <a:off x="5218178" y="3848295"/>
            <a:ext cx="0" cy="71674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單箭頭接點 19">
            <a:extLst>
              <a:ext uri="{FF2B5EF4-FFF2-40B4-BE49-F238E27FC236}">
                <a16:creationId xmlns:a16="http://schemas.microsoft.com/office/drawing/2014/main" id="{BB93DAA6-3D1D-4F22-0D08-8FC23EA04876}"/>
              </a:ext>
            </a:extLst>
          </p:cNvPr>
          <p:cNvCxnSpPr/>
          <p:nvPr/>
        </p:nvCxnSpPr>
        <p:spPr>
          <a:xfrm flipV="1">
            <a:off x="5193888" y="839764"/>
            <a:ext cx="0" cy="50886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手繪多邊形 28">
            <a:extLst>
              <a:ext uri="{FF2B5EF4-FFF2-40B4-BE49-F238E27FC236}">
                <a16:creationId xmlns:a16="http://schemas.microsoft.com/office/drawing/2014/main" id="{1891D3CB-1254-A635-8C89-47FAD8281AB1}"/>
              </a:ext>
            </a:extLst>
          </p:cNvPr>
          <p:cNvSpPr/>
          <p:nvPr/>
        </p:nvSpPr>
        <p:spPr>
          <a:xfrm>
            <a:off x="5349132" y="2391428"/>
            <a:ext cx="1927823" cy="447525"/>
          </a:xfrm>
          <a:custGeom>
            <a:avLst/>
            <a:gdLst>
              <a:gd name="connsiteX0" fmla="*/ 0 w 2035834"/>
              <a:gd name="connsiteY0" fmla="*/ 603849 h 603849"/>
              <a:gd name="connsiteX1" fmla="*/ 1017917 w 2035834"/>
              <a:gd name="connsiteY1" fmla="*/ 0 h 603849"/>
              <a:gd name="connsiteX2" fmla="*/ 2035834 w 2035834"/>
              <a:gd name="connsiteY2" fmla="*/ 603849 h 603849"/>
            </a:gdLst>
            <a:ahLst/>
            <a:cxnLst>
              <a:cxn ang="0">
                <a:pos x="connsiteX0" y="connsiteY0"/>
              </a:cxn>
              <a:cxn ang="0">
                <a:pos x="connsiteX1" y="connsiteY1"/>
              </a:cxn>
              <a:cxn ang="0">
                <a:pos x="connsiteX2" y="connsiteY2"/>
              </a:cxn>
            </a:cxnLst>
            <a:rect l="l" t="t" r="r" b="b"/>
            <a:pathLst>
              <a:path w="2035834" h="603849">
                <a:moveTo>
                  <a:pt x="0" y="603849"/>
                </a:moveTo>
                <a:cubicBezTo>
                  <a:pt x="339305" y="301924"/>
                  <a:pt x="678611" y="0"/>
                  <a:pt x="1017917" y="0"/>
                </a:cubicBezTo>
                <a:cubicBezTo>
                  <a:pt x="1357223" y="0"/>
                  <a:pt x="1696528" y="301924"/>
                  <a:pt x="2035834" y="603849"/>
                </a:cubicBezTo>
              </a:path>
            </a:pathLst>
          </a:custGeom>
          <a:noFill/>
          <a:ln w="571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手繪多邊形 30">
            <a:extLst>
              <a:ext uri="{FF2B5EF4-FFF2-40B4-BE49-F238E27FC236}">
                <a16:creationId xmlns:a16="http://schemas.microsoft.com/office/drawing/2014/main" id="{25C42A95-8F73-C0B9-4A98-39D041516F87}"/>
              </a:ext>
            </a:extLst>
          </p:cNvPr>
          <p:cNvSpPr/>
          <p:nvPr/>
        </p:nvSpPr>
        <p:spPr>
          <a:xfrm rot="253242" flipH="1" flipV="1">
            <a:off x="5373484" y="3895080"/>
            <a:ext cx="1895348" cy="473660"/>
          </a:xfrm>
          <a:custGeom>
            <a:avLst/>
            <a:gdLst>
              <a:gd name="connsiteX0" fmla="*/ 0 w 2035834"/>
              <a:gd name="connsiteY0" fmla="*/ 603849 h 603849"/>
              <a:gd name="connsiteX1" fmla="*/ 1017917 w 2035834"/>
              <a:gd name="connsiteY1" fmla="*/ 0 h 603849"/>
              <a:gd name="connsiteX2" fmla="*/ 2035834 w 2035834"/>
              <a:gd name="connsiteY2" fmla="*/ 603849 h 603849"/>
            </a:gdLst>
            <a:ahLst/>
            <a:cxnLst>
              <a:cxn ang="0">
                <a:pos x="connsiteX0" y="connsiteY0"/>
              </a:cxn>
              <a:cxn ang="0">
                <a:pos x="connsiteX1" y="connsiteY1"/>
              </a:cxn>
              <a:cxn ang="0">
                <a:pos x="connsiteX2" y="connsiteY2"/>
              </a:cxn>
            </a:cxnLst>
            <a:rect l="l" t="t" r="r" b="b"/>
            <a:pathLst>
              <a:path w="2035834" h="603849">
                <a:moveTo>
                  <a:pt x="0" y="603849"/>
                </a:moveTo>
                <a:cubicBezTo>
                  <a:pt x="339305" y="301924"/>
                  <a:pt x="678611" y="0"/>
                  <a:pt x="1017917" y="0"/>
                </a:cubicBezTo>
                <a:cubicBezTo>
                  <a:pt x="1357223" y="0"/>
                  <a:pt x="1696528" y="301924"/>
                  <a:pt x="2035834" y="603849"/>
                </a:cubicBezTo>
              </a:path>
            </a:pathLst>
          </a:custGeom>
          <a:noFill/>
          <a:ln w="571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3" name="直線單箭頭接點 35">
            <a:extLst>
              <a:ext uri="{FF2B5EF4-FFF2-40B4-BE49-F238E27FC236}">
                <a16:creationId xmlns:a16="http://schemas.microsoft.com/office/drawing/2014/main" id="{68BB2D76-96C5-37CF-8037-A9B755FC9E36}"/>
              </a:ext>
            </a:extLst>
          </p:cNvPr>
          <p:cNvCxnSpPr/>
          <p:nvPr/>
        </p:nvCxnSpPr>
        <p:spPr>
          <a:xfrm flipV="1">
            <a:off x="5188556" y="2146727"/>
            <a:ext cx="0" cy="71674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矩形 50">
            <a:extLst>
              <a:ext uri="{FF2B5EF4-FFF2-40B4-BE49-F238E27FC236}">
                <a16:creationId xmlns:a16="http://schemas.microsoft.com/office/drawing/2014/main" id="{7A498B51-1C73-1FE3-2622-2383F348A1CE}"/>
              </a:ext>
            </a:extLst>
          </p:cNvPr>
          <p:cNvSpPr/>
          <p:nvPr/>
        </p:nvSpPr>
        <p:spPr>
          <a:xfrm>
            <a:off x="3870247" y="1403350"/>
            <a:ext cx="4156798" cy="3929693"/>
          </a:xfrm>
          <a:prstGeom prst="rect">
            <a:avLst/>
          </a:prstGeom>
          <a:noFill/>
          <a:ln w="76200">
            <a:solidFill>
              <a:srgbClr val="FF0000"/>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TW" altLang="en-US"/>
          </a:p>
        </p:txBody>
      </p:sp>
      <p:sp>
        <p:nvSpPr>
          <p:cNvPr id="28" name="文字方塊 55">
            <a:extLst>
              <a:ext uri="{FF2B5EF4-FFF2-40B4-BE49-F238E27FC236}">
                <a16:creationId xmlns:a16="http://schemas.microsoft.com/office/drawing/2014/main" id="{033FFE0C-3E9B-6A5D-4454-574E47DF92B3}"/>
              </a:ext>
            </a:extLst>
          </p:cNvPr>
          <p:cNvSpPr txBox="1"/>
          <p:nvPr/>
        </p:nvSpPr>
        <p:spPr>
          <a:xfrm>
            <a:off x="6803089" y="4548030"/>
            <a:ext cx="1152219" cy="523220"/>
          </a:xfrm>
          <a:prstGeom prst="rect">
            <a:avLst/>
          </a:prstGeom>
          <a:noFill/>
        </p:spPr>
        <p:txBody>
          <a:bodyPr wrap="square" rtlCol="0">
            <a:spAutoFit/>
          </a:bodyPr>
          <a:lstStyle/>
          <a:p>
            <a:pPr algn="ctr"/>
            <a:r>
              <a:rPr lang="en-US" altLang="zh-TW" sz="2800" b="1" i="1" u="sng" dirty="0">
                <a:solidFill>
                  <a:srgbClr val="FF0000"/>
                </a:solidFill>
              </a:rPr>
              <a:t>LSTM</a:t>
            </a:r>
            <a:endParaRPr lang="zh-TW" altLang="en-US" sz="2800" b="1" i="1" u="sng" dirty="0">
              <a:solidFill>
                <a:srgbClr val="FF0000"/>
              </a:solidFill>
            </a:endParaRPr>
          </a:p>
        </p:txBody>
      </p:sp>
      <p:sp>
        <p:nvSpPr>
          <p:cNvPr id="29" name="矩形 56">
            <a:extLst>
              <a:ext uri="{FF2B5EF4-FFF2-40B4-BE49-F238E27FC236}">
                <a16:creationId xmlns:a16="http://schemas.microsoft.com/office/drawing/2014/main" id="{A3BBC141-477C-26D5-F1C8-232B4D83530E}"/>
              </a:ext>
            </a:extLst>
          </p:cNvPr>
          <p:cNvSpPr/>
          <p:nvPr/>
        </p:nvSpPr>
        <p:spPr>
          <a:xfrm>
            <a:off x="7346347" y="966096"/>
            <a:ext cx="2893544" cy="1482125"/>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altLang="zh-TW" sz="2800" dirty="0"/>
              <a:t>Special Neuron:</a:t>
            </a:r>
          </a:p>
          <a:p>
            <a:pPr algn="ctr"/>
            <a:r>
              <a:rPr lang="en-US" altLang="zh-TW" sz="2800" dirty="0"/>
              <a:t>4 inputs, </a:t>
            </a:r>
          </a:p>
          <a:p>
            <a:pPr algn="ctr"/>
            <a:r>
              <a:rPr lang="en-US" altLang="zh-TW" sz="2800" dirty="0"/>
              <a:t>1 output</a:t>
            </a:r>
            <a:endParaRPr lang="zh-TW" altLang="en-US" sz="2800" dirty="0"/>
          </a:p>
        </p:txBody>
      </p:sp>
      <p:cxnSp>
        <p:nvCxnSpPr>
          <p:cNvPr id="30" name="直線單箭頭接點 26">
            <a:extLst>
              <a:ext uri="{FF2B5EF4-FFF2-40B4-BE49-F238E27FC236}">
                <a16:creationId xmlns:a16="http://schemas.microsoft.com/office/drawing/2014/main" id="{AE022F05-74F3-7134-6211-B783468505F4}"/>
              </a:ext>
            </a:extLst>
          </p:cNvPr>
          <p:cNvCxnSpPr/>
          <p:nvPr/>
        </p:nvCxnSpPr>
        <p:spPr>
          <a:xfrm flipH="1">
            <a:off x="7986964" y="3283032"/>
            <a:ext cx="469664" cy="0"/>
          </a:xfrm>
          <a:prstGeom prst="straightConnector1">
            <a:avLst/>
          </a:prstGeom>
          <a:ln w="571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 name="灯片编号占位符 1">
            <a:extLst>
              <a:ext uri="{FF2B5EF4-FFF2-40B4-BE49-F238E27FC236}">
                <a16:creationId xmlns:a16="http://schemas.microsoft.com/office/drawing/2014/main" id="{1F2D5C28-07DB-4F1D-8B49-229988632963}"/>
              </a:ext>
            </a:extLst>
          </p:cNvPr>
          <p:cNvSpPr>
            <a:spLocks noGrp="1"/>
          </p:cNvSpPr>
          <p:nvPr>
            <p:ph type="sldNum" sz="quarter" idx="14"/>
          </p:nvPr>
        </p:nvSpPr>
        <p:spPr/>
        <p:txBody>
          <a:bodyPr/>
          <a:lstStyle/>
          <a:p>
            <a:fld id="{AF69888C-E133-43D9-A638-B5C95925B91C}" type="slidenum">
              <a:rPr lang="zh-CN" altLang="en-US" smtClean="0"/>
              <a:t>36</a:t>
            </a:fld>
            <a:endParaRPr lang="zh-CN" altLang="en-US" dirty="0"/>
          </a:p>
        </p:txBody>
      </p:sp>
    </p:spTree>
    <p:extLst>
      <p:ext uri="{BB962C8B-B14F-4D97-AF65-F5344CB8AC3E}">
        <p14:creationId xmlns:p14="http://schemas.microsoft.com/office/powerpoint/2010/main" val="1705337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7" presetClass="emph" presetSubtype="2" fill="hold" nodeType="clickEffect">
                                  <p:stCondLst>
                                    <p:cond delay="0"/>
                                  </p:stCondLst>
                                  <p:childTnLst>
                                    <p:animClr clrSpc="rgb" dir="cw">
                                      <p:cBhvr>
                                        <p:cTn id="62" dur="500" fill="hold"/>
                                        <p:tgtEl>
                                          <p:spTgt spid="16"/>
                                        </p:tgtEl>
                                        <p:attrNameLst>
                                          <p:attrName>stroke.color</p:attrName>
                                        </p:attrNameLst>
                                      </p:cBhvr>
                                      <p:to>
                                        <a:schemeClr val="hlink"/>
                                      </p:to>
                                    </p:animClr>
                                    <p:set>
                                      <p:cBhvr>
                                        <p:cTn id="63" dur="500" fill="hold"/>
                                        <p:tgtEl>
                                          <p:spTgt spid="16"/>
                                        </p:tgtEl>
                                        <p:attrNameLst>
                                          <p:attrName>stroke.on</p:attrName>
                                        </p:attrNameLst>
                                      </p:cBhvr>
                                      <p:to>
                                        <p:strVal val="true"/>
                                      </p:to>
                                    </p:set>
                                  </p:childTnLst>
                                </p:cTn>
                              </p:par>
                              <p:par>
                                <p:cTn id="64" presetID="7" presetClass="emph" presetSubtype="2" fill="hold" nodeType="withEffect">
                                  <p:stCondLst>
                                    <p:cond delay="0"/>
                                  </p:stCondLst>
                                  <p:childTnLst>
                                    <p:animClr clrSpc="rgb" dir="cw">
                                      <p:cBhvr>
                                        <p:cTn id="65" dur="500" fill="hold"/>
                                        <p:tgtEl>
                                          <p:spTgt spid="15"/>
                                        </p:tgtEl>
                                        <p:attrNameLst>
                                          <p:attrName>stroke.color</p:attrName>
                                        </p:attrNameLst>
                                      </p:cBhvr>
                                      <p:to>
                                        <a:schemeClr val="hlink"/>
                                      </p:to>
                                    </p:animClr>
                                    <p:set>
                                      <p:cBhvr>
                                        <p:cTn id="66" dur="500" fill="hold"/>
                                        <p:tgtEl>
                                          <p:spTgt spid="15"/>
                                        </p:tgtEl>
                                        <p:attrNameLst>
                                          <p:attrName>stroke.on</p:attrName>
                                        </p:attrNameLst>
                                      </p:cBhvr>
                                      <p:to>
                                        <p:strVal val="true"/>
                                      </p:to>
                                    </p:set>
                                  </p:childTnLst>
                                </p:cTn>
                              </p:par>
                              <p:par>
                                <p:cTn id="67" presetID="7" presetClass="emph" presetSubtype="2" fill="hold" nodeType="withEffect">
                                  <p:stCondLst>
                                    <p:cond delay="0"/>
                                  </p:stCondLst>
                                  <p:childTnLst>
                                    <p:animClr clrSpc="rgb" dir="cw">
                                      <p:cBhvr>
                                        <p:cTn id="68" dur="500" fill="hold"/>
                                        <p:tgtEl>
                                          <p:spTgt spid="14"/>
                                        </p:tgtEl>
                                        <p:attrNameLst>
                                          <p:attrName>stroke.color</p:attrName>
                                        </p:attrNameLst>
                                      </p:cBhvr>
                                      <p:to>
                                        <a:schemeClr val="hlink"/>
                                      </p:to>
                                    </p:animClr>
                                    <p:set>
                                      <p:cBhvr>
                                        <p:cTn id="69" dur="500" fill="hold"/>
                                        <p:tgtEl>
                                          <p:spTgt spid="14"/>
                                        </p:tgtEl>
                                        <p:attrNameLst>
                                          <p:attrName>stroke.on</p:attrName>
                                        </p:attrNameLst>
                                      </p:cBhvr>
                                      <p:to>
                                        <p:strVal val="true"/>
                                      </p:to>
                                    </p:set>
                                  </p:childTnLst>
                                </p:cTn>
                              </p:par>
                              <p:par>
                                <p:cTn id="70" presetID="7" presetClass="emph" presetSubtype="2" fill="hold" nodeType="withEffect">
                                  <p:stCondLst>
                                    <p:cond delay="0"/>
                                  </p:stCondLst>
                                  <p:childTnLst>
                                    <p:animClr clrSpc="rgb" dir="cw">
                                      <p:cBhvr>
                                        <p:cTn id="71" dur="500" fill="hold"/>
                                        <p:tgtEl>
                                          <p:spTgt spid="30"/>
                                        </p:tgtEl>
                                        <p:attrNameLst>
                                          <p:attrName>stroke.color</p:attrName>
                                        </p:attrNameLst>
                                      </p:cBhvr>
                                      <p:to>
                                        <a:schemeClr val="hlink"/>
                                      </p:to>
                                    </p:animClr>
                                    <p:set>
                                      <p:cBhvr>
                                        <p:cTn id="72" dur="500" fill="hold"/>
                                        <p:tgtEl>
                                          <p:spTgt spid="30"/>
                                        </p:tgtEl>
                                        <p:attrNameLst>
                                          <p:attrName>stroke.on</p:attrName>
                                        </p:attrNameLst>
                                      </p:cBhvr>
                                      <p:to>
                                        <p:strVal val="true"/>
                                      </p:to>
                                    </p:set>
                                  </p:childTnLst>
                                </p:cTn>
                              </p:par>
                            </p:childTnLst>
                          </p:cTn>
                        </p:par>
                      </p:childTnLst>
                    </p:cTn>
                  </p:par>
                  <p:par>
                    <p:cTn id="73" fill="hold">
                      <p:stCondLst>
                        <p:cond delay="indefinite"/>
                      </p:stCondLst>
                      <p:childTnLst>
                        <p:par>
                          <p:cTn id="74" fill="hold">
                            <p:stCondLst>
                              <p:cond delay="0"/>
                            </p:stCondLst>
                            <p:childTnLst>
                              <p:par>
                                <p:cTn id="75" presetID="7" presetClass="emph" presetSubtype="2" fill="hold" nodeType="clickEffect">
                                  <p:stCondLst>
                                    <p:cond delay="0"/>
                                  </p:stCondLst>
                                  <p:childTnLst>
                                    <p:animClr clrSpc="rgb" dir="cw">
                                      <p:cBhvr>
                                        <p:cTn id="76" dur="500" fill="hold"/>
                                        <p:tgtEl>
                                          <p:spTgt spid="18"/>
                                        </p:tgtEl>
                                        <p:attrNameLst>
                                          <p:attrName>stroke.color</p:attrName>
                                        </p:attrNameLst>
                                      </p:cBhvr>
                                      <p:to>
                                        <a:srgbClr val="FF0000"/>
                                      </p:to>
                                    </p:animClr>
                                    <p:set>
                                      <p:cBhvr>
                                        <p:cTn id="77" dur="500" fill="hold"/>
                                        <p:tgtEl>
                                          <p:spTgt spid="18"/>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p:bldP spid="12" grpId="0" animBg="1"/>
      <p:bldP spid="13" grpId="0"/>
      <p:bldP spid="19" grpId="0" animBg="1"/>
      <p:bldP spid="20" grpId="0" animBg="1"/>
      <p:bldP spid="27" grpId="0" animBg="1"/>
      <p:bldP spid="28" grpId="0"/>
      <p:bldP spid="2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p>
        </p:txBody>
      </p:sp>
      <p:pic>
        <p:nvPicPr>
          <p:cNvPr id="2" name="圖片 9">
            <a:extLst>
              <a:ext uri="{FF2B5EF4-FFF2-40B4-BE49-F238E27FC236}">
                <a16:creationId xmlns:a16="http://schemas.microsoft.com/office/drawing/2014/main" id="{DD862E47-EA7C-4611-6286-89902B7A7707}"/>
              </a:ext>
            </a:extLst>
          </p:cNvPr>
          <p:cNvPicPr>
            <a:picLocks noChangeAspect="1"/>
          </p:cNvPicPr>
          <p:nvPr/>
        </p:nvPicPr>
        <p:blipFill>
          <a:blip r:embed="rId3"/>
          <a:stretch>
            <a:fillRect/>
          </a:stretch>
        </p:blipFill>
        <p:spPr>
          <a:xfrm>
            <a:off x="6404521" y="265803"/>
            <a:ext cx="4817110" cy="6406498"/>
          </a:xfrm>
          <a:prstGeom prst="rect">
            <a:avLst/>
          </a:prstGeom>
        </p:spPr>
      </p:pic>
      <mc:AlternateContent xmlns:mc="http://schemas.openxmlformats.org/markup-compatibility/2006" xmlns:a14="http://schemas.microsoft.com/office/drawing/2010/main">
        <mc:Choice Requires="a14">
          <p:sp>
            <p:nvSpPr>
              <p:cNvPr id="3" name="文字方塊 11">
                <a:extLst>
                  <a:ext uri="{FF2B5EF4-FFF2-40B4-BE49-F238E27FC236}">
                    <a16:creationId xmlns:a16="http://schemas.microsoft.com/office/drawing/2014/main" id="{2B7166E6-8C7A-5EF9-6F58-818A8ADF4824}"/>
                  </a:ext>
                </a:extLst>
              </p:cNvPr>
              <p:cNvSpPr txBox="1"/>
              <p:nvPr/>
            </p:nvSpPr>
            <p:spPr>
              <a:xfrm>
                <a:off x="9021991" y="6221546"/>
                <a:ext cx="223266"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𝑧</m:t>
                      </m:r>
                    </m:oMath>
                  </m:oMathPara>
                </a14:m>
                <a:endParaRPr lang="zh-TW" altLang="en-US" sz="2400" dirty="0"/>
              </a:p>
            </p:txBody>
          </p:sp>
        </mc:Choice>
        <mc:Fallback xmlns="">
          <p:sp>
            <p:nvSpPr>
              <p:cNvPr id="3" name="文字方塊 11">
                <a:extLst>
                  <a:ext uri="{FF2B5EF4-FFF2-40B4-BE49-F238E27FC236}">
                    <a16:creationId xmlns:a16="http://schemas.microsoft.com/office/drawing/2014/main" id="{2B7166E6-8C7A-5EF9-6F58-818A8ADF4824}"/>
                  </a:ext>
                </a:extLst>
              </p:cNvPr>
              <p:cNvSpPr txBox="1">
                <a:spLocks noRot="1" noChangeAspect="1" noMove="1" noResize="1" noEditPoints="1" noAdjustHandles="1" noChangeArrowheads="1" noChangeShapeType="1" noTextEdit="1"/>
              </p:cNvSpPr>
              <p:nvPr/>
            </p:nvSpPr>
            <p:spPr>
              <a:xfrm>
                <a:off x="9021991" y="6221546"/>
                <a:ext cx="223266" cy="369332"/>
              </a:xfrm>
              <a:prstGeom prst="rect">
                <a:avLst/>
              </a:prstGeom>
              <a:blipFill>
                <a:blip r:embed="rId4"/>
                <a:stretch>
                  <a:fillRect l="-15789" r="-10526"/>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5" name="文字方塊 12">
                <a:extLst>
                  <a:ext uri="{FF2B5EF4-FFF2-40B4-BE49-F238E27FC236}">
                    <a16:creationId xmlns:a16="http://schemas.microsoft.com/office/drawing/2014/main" id="{329AC09D-4227-9A9B-AEF1-B32F34D80CC2}"/>
                  </a:ext>
                </a:extLst>
              </p:cNvPr>
              <p:cNvSpPr txBox="1"/>
              <p:nvPr/>
            </p:nvSpPr>
            <p:spPr>
              <a:xfrm>
                <a:off x="6218935" y="4354646"/>
                <a:ext cx="309507"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sz="2400" i="1" smtClean="0">
                              <a:latin typeface="Cambria Math" panose="02040503050406030204" pitchFamily="18" charset="0"/>
                            </a:rPr>
                          </m:ctrlPr>
                        </m:sSubPr>
                        <m:e>
                          <m:r>
                            <a:rPr lang="en-US" altLang="zh-TW" sz="2400" b="0" i="1" smtClean="0">
                              <a:latin typeface="Cambria Math" panose="02040503050406030204" pitchFamily="18" charset="0"/>
                            </a:rPr>
                            <m:t>𝑧</m:t>
                          </m:r>
                        </m:e>
                        <m:sub>
                          <m:r>
                            <a:rPr lang="en-US" altLang="zh-TW" sz="2400" b="0" i="1" smtClean="0">
                              <a:latin typeface="Cambria Math" panose="02040503050406030204" pitchFamily="18" charset="0"/>
                            </a:rPr>
                            <m:t>𝑖</m:t>
                          </m:r>
                        </m:sub>
                      </m:sSub>
                    </m:oMath>
                  </m:oMathPara>
                </a14:m>
                <a:endParaRPr lang="zh-TW" altLang="en-US" sz="2400" dirty="0"/>
              </a:p>
            </p:txBody>
          </p:sp>
        </mc:Choice>
        <mc:Fallback xmlns="">
          <p:sp>
            <p:nvSpPr>
              <p:cNvPr id="5" name="文字方塊 12">
                <a:extLst>
                  <a:ext uri="{FF2B5EF4-FFF2-40B4-BE49-F238E27FC236}">
                    <a16:creationId xmlns:a16="http://schemas.microsoft.com/office/drawing/2014/main" id="{329AC09D-4227-9A9B-AEF1-B32F34D80CC2}"/>
                  </a:ext>
                </a:extLst>
              </p:cNvPr>
              <p:cNvSpPr txBox="1">
                <a:spLocks noRot="1" noChangeAspect="1" noMove="1" noResize="1" noEditPoints="1" noAdjustHandles="1" noChangeArrowheads="1" noChangeShapeType="1" noTextEdit="1"/>
              </p:cNvSpPr>
              <p:nvPr/>
            </p:nvSpPr>
            <p:spPr>
              <a:xfrm>
                <a:off x="6218935" y="4354646"/>
                <a:ext cx="309507" cy="369332"/>
              </a:xfrm>
              <a:prstGeom prst="rect">
                <a:avLst/>
              </a:prstGeom>
              <a:blipFill>
                <a:blip r:embed="rId5"/>
                <a:stretch>
                  <a:fillRect l="-11538" r="-3846" b="-16667"/>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6" name="文字方塊 13">
                <a:extLst>
                  <a:ext uri="{FF2B5EF4-FFF2-40B4-BE49-F238E27FC236}">
                    <a16:creationId xmlns:a16="http://schemas.microsoft.com/office/drawing/2014/main" id="{9B6C7AE9-E674-98AA-5EB3-862B791AEA6B}"/>
                  </a:ext>
                </a:extLst>
              </p:cNvPr>
              <p:cNvSpPr txBox="1"/>
              <p:nvPr/>
            </p:nvSpPr>
            <p:spPr>
              <a:xfrm>
                <a:off x="11279751" y="3214051"/>
                <a:ext cx="345287" cy="39895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sz="2400" i="1" smtClean="0">
                              <a:latin typeface="Cambria Math" panose="02040503050406030204" pitchFamily="18" charset="0"/>
                            </a:rPr>
                          </m:ctrlPr>
                        </m:sSubPr>
                        <m:e>
                          <m:r>
                            <a:rPr lang="en-US" altLang="zh-TW" sz="2400" b="0" i="1" smtClean="0">
                              <a:latin typeface="Cambria Math" panose="02040503050406030204" pitchFamily="18" charset="0"/>
                            </a:rPr>
                            <m:t>𝑧</m:t>
                          </m:r>
                        </m:e>
                        <m:sub>
                          <m:r>
                            <a:rPr lang="en-US" altLang="zh-TW" sz="2400" b="0" i="1" smtClean="0">
                              <a:latin typeface="Cambria Math" panose="02040503050406030204" pitchFamily="18" charset="0"/>
                            </a:rPr>
                            <m:t>𝑓</m:t>
                          </m:r>
                        </m:sub>
                      </m:sSub>
                    </m:oMath>
                  </m:oMathPara>
                </a14:m>
                <a:endParaRPr lang="zh-TW" altLang="en-US" sz="2400" dirty="0"/>
              </a:p>
            </p:txBody>
          </p:sp>
        </mc:Choice>
        <mc:Fallback xmlns="">
          <p:sp>
            <p:nvSpPr>
              <p:cNvPr id="6" name="文字方塊 13">
                <a:extLst>
                  <a:ext uri="{FF2B5EF4-FFF2-40B4-BE49-F238E27FC236}">
                    <a16:creationId xmlns:a16="http://schemas.microsoft.com/office/drawing/2014/main" id="{9B6C7AE9-E674-98AA-5EB3-862B791AEA6B}"/>
                  </a:ext>
                </a:extLst>
              </p:cNvPr>
              <p:cNvSpPr txBox="1">
                <a:spLocks noRot="1" noChangeAspect="1" noMove="1" noResize="1" noEditPoints="1" noAdjustHandles="1" noChangeArrowheads="1" noChangeShapeType="1" noTextEdit="1"/>
              </p:cNvSpPr>
              <p:nvPr/>
            </p:nvSpPr>
            <p:spPr>
              <a:xfrm>
                <a:off x="11279751" y="3214051"/>
                <a:ext cx="345287" cy="398955"/>
              </a:xfrm>
              <a:prstGeom prst="rect">
                <a:avLst/>
              </a:prstGeom>
              <a:blipFill>
                <a:blip r:embed="rId6"/>
                <a:stretch>
                  <a:fillRect l="-10714" r="-14286" b="-2727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7" name="文字方塊 14">
                <a:extLst>
                  <a:ext uri="{FF2B5EF4-FFF2-40B4-BE49-F238E27FC236}">
                    <a16:creationId xmlns:a16="http://schemas.microsoft.com/office/drawing/2014/main" id="{35C7E7D4-6616-1F9B-9BB2-76550FD2F6FD}"/>
                  </a:ext>
                </a:extLst>
              </p:cNvPr>
              <p:cNvSpPr txBox="1"/>
              <p:nvPr/>
            </p:nvSpPr>
            <p:spPr>
              <a:xfrm>
                <a:off x="6228543" y="805274"/>
                <a:ext cx="361253"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sz="2400" i="1" smtClean="0">
                              <a:latin typeface="Cambria Math" panose="02040503050406030204" pitchFamily="18" charset="0"/>
                            </a:rPr>
                          </m:ctrlPr>
                        </m:sSubPr>
                        <m:e>
                          <m:r>
                            <a:rPr lang="en-US" altLang="zh-TW" sz="2400" b="0" i="1" smtClean="0">
                              <a:latin typeface="Cambria Math" panose="02040503050406030204" pitchFamily="18" charset="0"/>
                            </a:rPr>
                            <m:t>𝑧</m:t>
                          </m:r>
                        </m:e>
                        <m:sub>
                          <m:r>
                            <a:rPr lang="en-US" altLang="zh-TW" sz="2400" b="0" i="1" smtClean="0">
                              <a:latin typeface="Cambria Math" panose="02040503050406030204" pitchFamily="18" charset="0"/>
                            </a:rPr>
                            <m:t>𝑜</m:t>
                          </m:r>
                        </m:sub>
                      </m:sSub>
                    </m:oMath>
                  </m:oMathPara>
                </a14:m>
                <a:endParaRPr lang="zh-TW" altLang="en-US" sz="2400" dirty="0"/>
              </a:p>
            </p:txBody>
          </p:sp>
        </mc:Choice>
        <mc:Fallback xmlns="">
          <p:sp>
            <p:nvSpPr>
              <p:cNvPr id="7" name="文字方塊 14">
                <a:extLst>
                  <a:ext uri="{FF2B5EF4-FFF2-40B4-BE49-F238E27FC236}">
                    <a16:creationId xmlns:a16="http://schemas.microsoft.com/office/drawing/2014/main" id="{35C7E7D4-6616-1F9B-9BB2-76550FD2F6FD}"/>
                  </a:ext>
                </a:extLst>
              </p:cNvPr>
              <p:cNvSpPr txBox="1">
                <a:spLocks noRot="1" noChangeAspect="1" noMove="1" noResize="1" noEditPoints="1" noAdjustHandles="1" noChangeArrowheads="1" noChangeShapeType="1" noTextEdit="1"/>
              </p:cNvSpPr>
              <p:nvPr/>
            </p:nvSpPr>
            <p:spPr>
              <a:xfrm>
                <a:off x="6228543" y="805274"/>
                <a:ext cx="361253" cy="369332"/>
              </a:xfrm>
              <a:prstGeom prst="rect">
                <a:avLst/>
              </a:prstGeom>
              <a:blipFill>
                <a:blip r:embed="rId7"/>
                <a:stretch>
                  <a:fillRect l="-10345" r="-3448" b="-10000"/>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8" name="文字方塊 15">
                <a:extLst>
                  <a:ext uri="{FF2B5EF4-FFF2-40B4-BE49-F238E27FC236}">
                    <a16:creationId xmlns:a16="http://schemas.microsoft.com/office/drawing/2014/main" id="{C27EA90C-72DC-5FAF-7469-8900A54BD9C8}"/>
                  </a:ext>
                </a:extLst>
              </p:cNvPr>
              <p:cNvSpPr txBox="1"/>
              <p:nvPr/>
            </p:nvSpPr>
            <p:spPr>
              <a:xfrm>
                <a:off x="8997134" y="5001626"/>
                <a:ext cx="671530"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𝑔</m:t>
                      </m:r>
                      <m:d>
                        <m:dPr>
                          <m:ctrlPr>
                            <a:rPr lang="en-US" altLang="zh-TW" sz="2400" b="0" i="1" smtClean="0">
                              <a:latin typeface="Cambria Math" panose="02040503050406030204" pitchFamily="18" charset="0"/>
                            </a:rPr>
                          </m:ctrlPr>
                        </m:dPr>
                        <m:e>
                          <m:r>
                            <a:rPr lang="en-US" altLang="zh-TW" sz="2400" b="0" i="1" smtClean="0">
                              <a:latin typeface="Cambria Math" panose="02040503050406030204" pitchFamily="18" charset="0"/>
                            </a:rPr>
                            <m:t>𝑧</m:t>
                          </m:r>
                        </m:e>
                      </m:d>
                    </m:oMath>
                  </m:oMathPara>
                </a14:m>
                <a:endParaRPr lang="zh-TW" altLang="en-US" sz="2400" dirty="0"/>
              </a:p>
            </p:txBody>
          </p:sp>
        </mc:Choice>
        <mc:Fallback xmlns="">
          <p:sp>
            <p:nvSpPr>
              <p:cNvPr id="8" name="文字方塊 15">
                <a:extLst>
                  <a:ext uri="{FF2B5EF4-FFF2-40B4-BE49-F238E27FC236}">
                    <a16:creationId xmlns:a16="http://schemas.microsoft.com/office/drawing/2014/main" id="{C27EA90C-72DC-5FAF-7469-8900A54BD9C8}"/>
                  </a:ext>
                </a:extLst>
              </p:cNvPr>
              <p:cNvSpPr txBox="1">
                <a:spLocks noRot="1" noChangeAspect="1" noMove="1" noResize="1" noEditPoints="1" noAdjustHandles="1" noChangeArrowheads="1" noChangeShapeType="1" noTextEdit="1"/>
              </p:cNvSpPr>
              <p:nvPr/>
            </p:nvSpPr>
            <p:spPr>
              <a:xfrm>
                <a:off x="8997134" y="5001626"/>
                <a:ext cx="671530" cy="369332"/>
              </a:xfrm>
              <a:prstGeom prst="rect">
                <a:avLst/>
              </a:prstGeom>
              <a:blipFill>
                <a:blip r:embed="rId8"/>
                <a:stretch>
                  <a:fillRect l="-9259" b="-26667"/>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9" name="文字方塊 16">
                <a:extLst>
                  <a:ext uri="{FF2B5EF4-FFF2-40B4-BE49-F238E27FC236}">
                    <a16:creationId xmlns:a16="http://schemas.microsoft.com/office/drawing/2014/main" id="{9E1122BF-5AD8-90E0-7652-7A804C7239B1}"/>
                  </a:ext>
                </a:extLst>
              </p:cNvPr>
              <p:cNvSpPr txBox="1"/>
              <p:nvPr/>
            </p:nvSpPr>
            <p:spPr>
              <a:xfrm>
                <a:off x="7744371" y="4169980"/>
                <a:ext cx="743922"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𝑓</m:t>
                      </m:r>
                      <m:d>
                        <m:dPr>
                          <m:ctrlPr>
                            <a:rPr lang="en-US" altLang="zh-TW" sz="2400" b="0" i="1" smtClean="0">
                              <a:latin typeface="Cambria Math" panose="02040503050406030204" pitchFamily="18" charset="0"/>
                            </a:rPr>
                          </m:ctrlPr>
                        </m:dPr>
                        <m:e>
                          <m:sSub>
                            <m:sSubPr>
                              <m:ctrlPr>
                                <a:rPr lang="en-US" altLang="zh-TW" sz="2400" i="1">
                                  <a:latin typeface="Cambria Math" panose="02040503050406030204" pitchFamily="18" charset="0"/>
                                </a:rPr>
                              </m:ctrlPr>
                            </m:sSubPr>
                            <m:e>
                              <m:r>
                                <a:rPr lang="en-US" altLang="zh-TW" sz="2400" i="1">
                                  <a:latin typeface="Cambria Math" panose="02040503050406030204" pitchFamily="18" charset="0"/>
                                </a:rPr>
                                <m:t>𝑧</m:t>
                              </m:r>
                            </m:e>
                            <m:sub>
                              <m:r>
                                <a:rPr lang="en-US" altLang="zh-TW" sz="2400" b="0" i="1" smtClean="0">
                                  <a:latin typeface="Cambria Math" panose="02040503050406030204" pitchFamily="18" charset="0"/>
                                </a:rPr>
                                <m:t>𝑖</m:t>
                              </m:r>
                            </m:sub>
                          </m:sSub>
                        </m:e>
                      </m:d>
                    </m:oMath>
                  </m:oMathPara>
                </a14:m>
                <a:endParaRPr lang="zh-TW" altLang="en-US" sz="2400" dirty="0"/>
              </a:p>
            </p:txBody>
          </p:sp>
        </mc:Choice>
        <mc:Fallback xmlns="">
          <p:sp>
            <p:nvSpPr>
              <p:cNvPr id="9" name="文字方塊 16">
                <a:extLst>
                  <a:ext uri="{FF2B5EF4-FFF2-40B4-BE49-F238E27FC236}">
                    <a16:creationId xmlns:a16="http://schemas.microsoft.com/office/drawing/2014/main" id="{9E1122BF-5AD8-90E0-7652-7A804C7239B1}"/>
                  </a:ext>
                </a:extLst>
              </p:cNvPr>
              <p:cNvSpPr txBox="1">
                <a:spLocks noRot="1" noChangeAspect="1" noMove="1" noResize="1" noEditPoints="1" noAdjustHandles="1" noChangeArrowheads="1" noChangeShapeType="1" noTextEdit="1"/>
              </p:cNvSpPr>
              <p:nvPr/>
            </p:nvSpPr>
            <p:spPr>
              <a:xfrm>
                <a:off x="7744371" y="4169980"/>
                <a:ext cx="743922" cy="369332"/>
              </a:xfrm>
              <a:prstGeom prst="rect">
                <a:avLst/>
              </a:prstGeom>
              <a:blipFill>
                <a:blip r:embed="rId9"/>
                <a:stretch>
                  <a:fillRect l="-13333" b="-33333"/>
                </a:stretch>
              </a:blipFill>
            </p:spPr>
            <p:txBody>
              <a:bodyPr/>
              <a:lstStyle/>
              <a:p>
                <a:r>
                  <a:rPr lang="en-CN">
                    <a:noFill/>
                  </a:rPr>
                  <a:t> </a:t>
                </a:r>
              </a:p>
            </p:txBody>
          </p:sp>
        </mc:Fallback>
      </mc:AlternateContent>
      <p:sp>
        <p:nvSpPr>
          <p:cNvPr id="10" name="文字方塊 18">
            <a:extLst>
              <a:ext uri="{FF2B5EF4-FFF2-40B4-BE49-F238E27FC236}">
                <a16:creationId xmlns:a16="http://schemas.microsoft.com/office/drawing/2014/main" id="{91FEEDE9-EC9F-9414-18AA-05C5C88A75AC}"/>
              </a:ext>
            </a:extLst>
          </p:cNvPr>
          <p:cNvSpPr txBox="1"/>
          <p:nvPr/>
        </p:nvSpPr>
        <p:spPr>
          <a:xfrm>
            <a:off x="8949438" y="4518728"/>
            <a:ext cx="1369328" cy="461665"/>
          </a:xfrm>
          <a:prstGeom prst="rect">
            <a:avLst/>
          </a:prstGeom>
          <a:noFill/>
        </p:spPr>
        <p:txBody>
          <a:bodyPr wrap="square" rtlCol="0">
            <a:spAutoFit/>
          </a:bodyPr>
          <a:lstStyle/>
          <a:p>
            <a:r>
              <a:rPr lang="en-US" altLang="zh-TW" sz="2400" dirty="0">
                <a:solidFill>
                  <a:srgbClr val="FF0000"/>
                </a:solidFill>
              </a:rPr>
              <a:t>multiply</a:t>
            </a:r>
            <a:endParaRPr lang="zh-TW" altLang="en-US" sz="2400" dirty="0">
              <a:solidFill>
                <a:srgbClr val="FF0000"/>
              </a:solidFill>
            </a:endParaRPr>
          </a:p>
        </p:txBody>
      </p:sp>
      <p:sp>
        <p:nvSpPr>
          <p:cNvPr id="11" name="文字方塊 19">
            <a:extLst>
              <a:ext uri="{FF2B5EF4-FFF2-40B4-BE49-F238E27FC236}">
                <a16:creationId xmlns:a16="http://schemas.microsoft.com/office/drawing/2014/main" id="{C1BC8EF5-E92B-3425-AFE8-1FD235591581}"/>
              </a:ext>
            </a:extLst>
          </p:cNvPr>
          <p:cNvSpPr txBox="1"/>
          <p:nvPr/>
        </p:nvSpPr>
        <p:spPr>
          <a:xfrm>
            <a:off x="9019557" y="805274"/>
            <a:ext cx="1369328" cy="461665"/>
          </a:xfrm>
          <a:prstGeom prst="rect">
            <a:avLst/>
          </a:prstGeom>
          <a:noFill/>
        </p:spPr>
        <p:txBody>
          <a:bodyPr wrap="square" rtlCol="0">
            <a:spAutoFit/>
          </a:bodyPr>
          <a:lstStyle/>
          <a:p>
            <a:r>
              <a:rPr lang="en-US" altLang="zh-TW" sz="2400" dirty="0">
                <a:solidFill>
                  <a:srgbClr val="FF0000"/>
                </a:solidFill>
              </a:rPr>
              <a:t>multiply</a:t>
            </a:r>
            <a:endParaRPr lang="zh-TW" altLang="en-US" sz="2400" dirty="0">
              <a:solidFill>
                <a:srgbClr val="FF0000"/>
              </a:solidFill>
            </a:endParaRPr>
          </a:p>
        </p:txBody>
      </p:sp>
      <p:sp>
        <p:nvSpPr>
          <p:cNvPr id="15" name="流程圖: 磁碟 23">
            <a:extLst>
              <a:ext uri="{FF2B5EF4-FFF2-40B4-BE49-F238E27FC236}">
                <a16:creationId xmlns:a16="http://schemas.microsoft.com/office/drawing/2014/main" id="{2C0D1BF1-CF94-40D1-8538-B5FDDC8BB131}"/>
              </a:ext>
            </a:extLst>
          </p:cNvPr>
          <p:cNvSpPr/>
          <p:nvPr/>
        </p:nvSpPr>
        <p:spPr>
          <a:xfrm>
            <a:off x="8614823" y="3056468"/>
            <a:ext cx="622258" cy="648057"/>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c</a:t>
            </a:r>
            <a:endParaRPr lang="zh-TW" altLang="en-US" sz="2400" dirty="0"/>
          </a:p>
        </p:txBody>
      </p:sp>
      <p:cxnSp>
        <p:nvCxnSpPr>
          <p:cNvPr id="17" name="直線接點 27">
            <a:extLst>
              <a:ext uri="{FF2B5EF4-FFF2-40B4-BE49-F238E27FC236}">
                <a16:creationId xmlns:a16="http://schemas.microsoft.com/office/drawing/2014/main" id="{C54A8CC7-25E3-3819-FB51-7E1E6EC35E76}"/>
              </a:ext>
            </a:extLst>
          </p:cNvPr>
          <p:cNvCxnSpPr>
            <a:cxnSpLocks/>
          </p:cNvCxnSpPr>
          <p:nvPr/>
        </p:nvCxnSpPr>
        <p:spPr>
          <a:xfrm>
            <a:off x="8743335" y="3254587"/>
            <a:ext cx="365233" cy="36523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8" name="文字方塊 28">
                <a:extLst>
                  <a:ext uri="{FF2B5EF4-FFF2-40B4-BE49-F238E27FC236}">
                    <a16:creationId xmlns:a16="http://schemas.microsoft.com/office/drawing/2014/main" id="{BB52A3D3-32EB-8A8D-2872-77773BD82131}"/>
                  </a:ext>
                </a:extLst>
              </p:cNvPr>
              <p:cNvSpPr txBox="1"/>
              <p:nvPr/>
            </p:nvSpPr>
            <p:spPr>
              <a:xfrm>
                <a:off x="8992911" y="1535365"/>
                <a:ext cx="750142"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h</m:t>
                      </m:r>
                      <m:d>
                        <m:dPr>
                          <m:ctrlPr>
                            <a:rPr lang="en-US" altLang="zh-TW" sz="2400" i="1">
                              <a:latin typeface="Cambria Math" panose="02040503050406030204" pitchFamily="18" charset="0"/>
                            </a:rPr>
                          </m:ctrlPr>
                        </m:dPr>
                        <m:e>
                          <m:sSup>
                            <m:sSupPr>
                              <m:ctrlPr>
                                <a:rPr lang="en-US" altLang="zh-TW" sz="2400" i="1">
                                  <a:latin typeface="Cambria Math" panose="02040503050406030204" pitchFamily="18" charset="0"/>
                                </a:rPr>
                              </m:ctrlPr>
                            </m:sSupPr>
                            <m:e>
                              <m:r>
                                <a:rPr lang="en-US" altLang="zh-TW" sz="2400" i="1">
                                  <a:latin typeface="Cambria Math" panose="02040503050406030204" pitchFamily="18" charset="0"/>
                                </a:rPr>
                                <m:t>𝑐</m:t>
                              </m:r>
                            </m:e>
                            <m:sup>
                              <m:r>
                                <a:rPr lang="en-US" altLang="zh-TW" sz="2400" i="1">
                                  <a:latin typeface="Cambria Math" panose="02040503050406030204" pitchFamily="18" charset="0"/>
                                </a:rPr>
                                <m:t>′</m:t>
                              </m:r>
                            </m:sup>
                          </m:sSup>
                        </m:e>
                      </m:d>
                    </m:oMath>
                  </m:oMathPara>
                </a14:m>
                <a:endParaRPr lang="zh-TW" altLang="en-US" sz="2400" dirty="0"/>
              </a:p>
            </p:txBody>
          </p:sp>
        </mc:Choice>
        <mc:Fallback xmlns="">
          <p:sp>
            <p:nvSpPr>
              <p:cNvPr id="18" name="文字方塊 28">
                <a:extLst>
                  <a:ext uri="{FF2B5EF4-FFF2-40B4-BE49-F238E27FC236}">
                    <a16:creationId xmlns:a16="http://schemas.microsoft.com/office/drawing/2014/main" id="{BB52A3D3-32EB-8A8D-2872-77773BD82131}"/>
                  </a:ext>
                </a:extLst>
              </p:cNvPr>
              <p:cNvSpPr txBox="1">
                <a:spLocks noRot="1" noChangeAspect="1" noMove="1" noResize="1" noEditPoints="1" noAdjustHandles="1" noChangeArrowheads="1" noChangeShapeType="1" noTextEdit="1"/>
              </p:cNvSpPr>
              <p:nvPr/>
            </p:nvSpPr>
            <p:spPr>
              <a:xfrm>
                <a:off x="8992911" y="1535365"/>
                <a:ext cx="750142" cy="369332"/>
              </a:xfrm>
              <a:prstGeom prst="rect">
                <a:avLst/>
              </a:prstGeom>
              <a:blipFill>
                <a:blip r:embed="rId10"/>
                <a:stretch>
                  <a:fillRect l="-10000" b="-10000"/>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9" name="文字方塊 29">
                <a:extLst>
                  <a:ext uri="{FF2B5EF4-FFF2-40B4-BE49-F238E27FC236}">
                    <a16:creationId xmlns:a16="http://schemas.microsoft.com/office/drawing/2014/main" id="{A6A0B776-D15A-EBD7-089A-14787BB9F00F}"/>
                  </a:ext>
                </a:extLst>
              </p:cNvPr>
              <p:cNvSpPr txBox="1"/>
              <p:nvPr/>
            </p:nvSpPr>
            <p:spPr>
              <a:xfrm>
                <a:off x="7744371" y="1405169"/>
                <a:ext cx="795666"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i="1" smtClean="0">
                          <a:latin typeface="Cambria Math" panose="02040503050406030204" pitchFamily="18" charset="0"/>
                        </a:rPr>
                        <m:t>𝑓</m:t>
                      </m:r>
                      <m:d>
                        <m:dPr>
                          <m:ctrlPr>
                            <a:rPr lang="en-US" altLang="zh-TW" sz="2400" i="1">
                              <a:latin typeface="Cambria Math" panose="02040503050406030204" pitchFamily="18" charset="0"/>
                            </a:rPr>
                          </m:ctrlPr>
                        </m:dPr>
                        <m:e>
                          <m:sSub>
                            <m:sSubPr>
                              <m:ctrlPr>
                                <a:rPr lang="en-US" altLang="zh-TW" sz="2400" i="1">
                                  <a:latin typeface="Cambria Math" panose="02040503050406030204" pitchFamily="18" charset="0"/>
                                </a:rPr>
                              </m:ctrlPr>
                            </m:sSubPr>
                            <m:e>
                              <m:r>
                                <a:rPr lang="en-US" altLang="zh-TW" sz="2400" i="1">
                                  <a:latin typeface="Cambria Math" panose="02040503050406030204" pitchFamily="18" charset="0"/>
                                </a:rPr>
                                <m:t>𝑧</m:t>
                              </m:r>
                            </m:e>
                            <m:sub>
                              <m:r>
                                <a:rPr lang="en-US" altLang="zh-TW" sz="2400" b="0" i="1" smtClean="0">
                                  <a:latin typeface="Cambria Math" panose="02040503050406030204" pitchFamily="18" charset="0"/>
                                </a:rPr>
                                <m:t>𝑜</m:t>
                              </m:r>
                            </m:sub>
                          </m:sSub>
                        </m:e>
                      </m:d>
                    </m:oMath>
                  </m:oMathPara>
                </a14:m>
                <a:endParaRPr lang="zh-TW" altLang="en-US" sz="2400" dirty="0"/>
              </a:p>
            </p:txBody>
          </p:sp>
        </mc:Choice>
        <mc:Fallback xmlns="">
          <p:sp>
            <p:nvSpPr>
              <p:cNvPr id="19" name="文字方塊 29">
                <a:extLst>
                  <a:ext uri="{FF2B5EF4-FFF2-40B4-BE49-F238E27FC236}">
                    <a16:creationId xmlns:a16="http://schemas.microsoft.com/office/drawing/2014/main" id="{A6A0B776-D15A-EBD7-089A-14787BB9F00F}"/>
                  </a:ext>
                </a:extLst>
              </p:cNvPr>
              <p:cNvSpPr txBox="1">
                <a:spLocks noRot="1" noChangeAspect="1" noMove="1" noResize="1" noEditPoints="1" noAdjustHandles="1" noChangeArrowheads="1" noChangeShapeType="1" noTextEdit="1"/>
              </p:cNvSpPr>
              <p:nvPr/>
            </p:nvSpPr>
            <p:spPr>
              <a:xfrm>
                <a:off x="7744371" y="1405169"/>
                <a:ext cx="795666" cy="369332"/>
              </a:xfrm>
              <a:prstGeom prst="rect">
                <a:avLst/>
              </a:prstGeom>
              <a:blipFill>
                <a:blip r:embed="rId11"/>
                <a:stretch>
                  <a:fillRect l="-12500" b="-3333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0" name="文字方塊 31">
                <a:extLst>
                  <a:ext uri="{FF2B5EF4-FFF2-40B4-BE49-F238E27FC236}">
                    <a16:creationId xmlns:a16="http://schemas.microsoft.com/office/drawing/2014/main" id="{FB269224-863A-05A8-69FB-15D606677FD8}"/>
                  </a:ext>
                </a:extLst>
              </p:cNvPr>
              <p:cNvSpPr txBox="1"/>
              <p:nvPr/>
            </p:nvSpPr>
            <p:spPr>
              <a:xfrm>
                <a:off x="9116615" y="185699"/>
                <a:ext cx="247952"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altLang="zh-TW" sz="2400" b="0" i="1" dirty="0" smtClean="0">
                              <a:latin typeface="Cambria Math" panose="02040503050406030204" pitchFamily="18" charset="0"/>
                            </a:rPr>
                          </m:ctrlPr>
                        </m:accPr>
                        <m:e>
                          <m:sSub>
                            <m:sSubPr>
                              <m:ctrlPr>
                                <a:rPr lang="en-US" altLang="zh-TW" sz="2400" b="0" i="1" dirty="0" smtClean="0">
                                  <a:latin typeface="Cambria Math" panose="02040503050406030204" pitchFamily="18" charset="0"/>
                                </a:rPr>
                              </m:ctrlPr>
                            </m:sSubPr>
                            <m:e>
                              <m:r>
                                <a:rPr lang="en-US" altLang="zh-TW" sz="2400" b="0" i="1" dirty="0" smtClean="0">
                                  <a:latin typeface="Cambria Math" panose="02040503050406030204" pitchFamily="18" charset="0"/>
                                </a:rPr>
                                <m:t>𝑦</m:t>
                              </m:r>
                            </m:e>
                            <m:sub>
                              <m:r>
                                <a:rPr lang="en-US" altLang="zh-TW" sz="2400" b="0" i="1" dirty="0" smtClean="0">
                                  <a:latin typeface="Cambria Math" panose="02040503050406030204" pitchFamily="18" charset="0"/>
                                </a:rPr>
                                <m:t>𝑡</m:t>
                              </m:r>
                            </m:sub>
                          </m:sSub>
                        </m:e>
                      </m:acc>
                    </m:oMath>
                  </m:oMathPara>
                </a14:m>
                <a:endParaRPr lang="zh-TW" altLang="en-US" sz="2400" dirty="0"/>
              </a:p>
            </p:txBody>
          </p:sp>
        </mc:Choice>
        <mc:Fallback xmlns="">
          <p:sp>
            <p:nvSpPr>
              <p:cNvPr id="20" name="文字方塊 31">
                <a:extLst>
                  <a:ext uri="{FF2B5EF4-FFF2-40B4-BE49-F238E27FC236}">
                    <a16:creationId xmlns:a16="http://schemas.microsoft.com/office/drawing/2014/main" id="{FB269224-863A-05A8-69FB-15D606677FD8}"/>
                  </a:ext>
                </a:extLst>
              </p:cNvPr>
              <p:cNvSpPr txBox="1">
                <a:spLocks noRot="1" noChangeAspect="1" noMove="1" noResize="1" noEditPoints="1" noAdjustHandles="1" noChangeArrowheads="1" noChangeShapeType="1" noTextEdit="1"/>
              </p:cNvSpPr>
              <p:nvPr/>
            </p:nvSpPr>
            <p:spPr>
              <a:xfrm>
                <a:off x="9116615" y="185699"/>
                <a:ext cx="247952" cy="369332"/>
              </a:xfrm>
              <a:prstGeom prst="rect">
                <a:avLst/>
              </a:prstGeom>
              <a:blipFill>
                <a:blip r:embed="rId12"/>
                <a:stretch>
                  <a:fillRect l="-45000" t="-13333" r="-30000" b="-2333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1" name="文字方塊 26">
                <a:extLst>
                  <a:ext uri="{FF2B5EF4-FFF2-40B4-BE49-F238E27FC236}">
                    <a16:creationId xmlns:a16="http://schemas.microsoft.com/office/drawing/2014/main" id="{8E6ED9B4-A822-B6E4-74C1-785C8E24ECFA}"/>
                  </a:ext>
                </a:extLst>
              </p:cNvPr>
              <p:cNvSpPr txBox="1"/>
              <p:nvPr/>
            </p:nvSpPr>
            <p:spPr>
              <a:xfrm>
                <a:off x="9364567" y="249081"/>
                <a:ext cx="1791581"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m:t>
                      </m:r>
                      <m:r>
                        <a:rPr lang="en-US" altLang="zh-TW" sz="2400" i="1">
                          <a:latin typeface="Cambria Math" panose="02040503050406030204" pitchFamily="18" charset="0"/>
                        </a:rPr>
                        <m:t>h</m:t>
                      </m:r>
                      <m:d>
                        <m:dPr>
                          <m:ctrlPr>
                            <a:rPr lang="en-US" altLang="zh-TW" sz="2400" i="1">
                              <a:latin typeface="Cambria Math" panose="02040503050406030204" pitchFamily="18" charset="0"/>
                            </a:rPr>
                          </m:ctrlPr>
                        </m:dPr>
                        <m:e>
                          <m:sSup>
                            <m:sSupPr>
                              <m:ctrlPr>
                                <a:rPr lang="en-US" altLang="zh-TW" sz="2400" i="1">
                                  <a:latin typeface="Cambria Math" panose="02040503050406030204" pitchFamily="18" charset="0"/>
                                </a:rPr>
                              </m:ctrlPr>
                            </m:sSupPr>
                            <m:e>
                              <m:r>
                                <a:rPr lang="en-US" altLang="zh-TW" sz="2400" i="1">
                                  <a:latin typeface="Cambria Math" panose="02040503050406030204" pitchFamily="18" charset="0"/>
                                </a:rPr>
                                <m:t>𝑐</m:t>
                              </m:r>
                            </m:e>
                            <m:sup>
                              <m:r>
                                <a:rPr lang="en-US" altLang="zh-TW" sz="2400" i="1">
                                  <a:latin typeface="Cambria Math" panose="02040503050406030204" pitchFamily="18" charset="0"/>
                                </a:rPr>
                                <m:t>′</m:t>
                              </m:r>
                            </m:sup>
                          </m:sSup>
                        </m:e>
                      </m:d>
                      <m:r>
                        <a:rPr lang="en-US" altLang="zh-TW" sz="2400" i="1" smtClean="0">
                          <a:latin typeface="Cambria Math" panose="02040503050406030204" pitchFamily="18" charset="0"/>
                        </a:rPr>
                        <m:t>𝑓</m:t>
                      </m:r>
                      <m:d>
                        <m:dPr>
                          <m:ctrlPr>
                            <a:rPr lang="en-US" altLang="zh-TW" sz="2400" i="1">
                              <a:latin typeface="Cambria Math" panose="02040503050406030204" pitchFamily="18" charset="0"/>
                            </a:rPr>
                          </m:ctrlPr>
                        </m:dPr>
                        <m:e>
                          <m:sSub>
                            <m:sSubPr>
                              <m:ctrlPr>
                                <a:rPr lang="en-US" altLang="zh-TW" sz="2400" i="1">
                                  <a:latin typeface="Cambria Math" panose="02040503050406030204" pitchFamily="18" charset="0"/>
                                </a:rPr>
                              </m:ctrlPr>
                            </m:sSubPr>
                            <m:e>
                              <m:r>
                                <a:rPr lang="en-US" altLang="zh-TW" sz="2400" i="1">
                                  <a:latin typeface="Cambria Math" panose="02040503050406030204" pitchFamily="18" charset="0"/>
                                </a:rPr>
                                <m:t>𝑧</m:t>
                              </m:r>
                            </m:e>
                            <m:sub>
                              <m:r>
                                <a:rPr lang="en-US" altLang="zh-TW" sz="2400" b="0" i="1" smtClean="0">
                                  <a:latin typeface="Cambria Math" panose="02040503050406030204" pitchFamily="18" charset="0"/>
                                </a:rPr>
                                <m:t>𝑜</m:t>
                              </m:r>
                            </m:sub>
                          </m:sSub>
                        </m:e>
                      </m:d>
                    </m:oMath>
                  </m:oMathPara>
                </a14:m>
                <a:endParaRPr lang="zh-TW" altLang="en-US" sz="2400" dirty="0"/>
              </a:p>
            </p:txBody>
          </p:sp>
        </mc:Choice>
        <mc:Fallback xmlns="">
          <p:sp>
            <p:nvSpPr>
              <p:cNvPr id="21" name="文字方塊 26">
                <a:extLst>
                  <a:ext uri="{FF2B5EF4-FFF2-40B4-BE49-F238E27FC236}">
                    <a16:creationId xmlns:a16="http://schemas.microsoft.com/office/drawing/2014/main" id="{8E6ED9B4-A822-B6E4-74C1-785C8E24ECFA}"/>
                  </a:ext>
                </a:extLst>
              </p:cNvPr>
              <p:cNvSpPr txBox="1">
                <a:spLocks noRot="1" noChangeAspect="1" noMove="1" noResize="1" noEditPoints="1" noAdjustHandles="1" noChangeArrowheads="1" noChangeShapeType="1" noTextEdit="1"/>
              </p:cNvSpPr>
              <p:nvPr/>
            </p:nvSpPr>
            <p:spPr>
              <a:xfrm>
                <a:off x="9364567" y="249081"/>
                <a:ext cx="1791581" cy="369332"/>
              </a:xfrm>
              <a:prstGeom prst="rect">
                <a:avLst/>
              </a:prstGeom>
              <a:blipFill>
                <a:blip r:embed="rId13"/>
                <a:stretch>
                  <a:fillRect l="-1408" b="-36667"/>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2" name="文字方塊 30">
                <a:extLst>
                  <a:ext uri="{FF2B5EF4-FFF2-40B4-BE49-F238E27FC236}">
                    <a16:creationId xmlns:a16="http://schemas.microsoft.com/office/drawing/2014/main" id="{57AD97CA-E16C-556B-C356-16602073BA32}"/>
                  </a:ext>
                </a:extLst>
              </p:cNvPr>
              <p:cNvSpPr txBox="1"/>
              <p:nvPr/>
            </p:nvSpPr>
            <p:spPr>
              <a:xfrm>
                <a:off x="8960841" y="4145005"/>
                <a:ext cx="1346522"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𝑔</m:t>
                      </m:r>
                      <m:d>
                        <m:dPr>
                          <m:ctrlPr>
                            <a:rPr lang="en-US" altLang="zh-TW" sz="2400" i="1">
                              <a:latin typeface="Cambria Math" panose="02040503050406030204" pitchFamily="18" charset="0"/>
                            </a:rPr>
                          </m:ctrlPr>
                        </m:dPr>
                        <m:e>
                          <m:r>
                            <a:rPr lang="en-US" altLang="zh-TW" sz="2400" b="0" i="1" smtClean="0">
                              <a:latin typeface="Cambria Math" panose="02040503050406030204" pitchFamily="18" charset="0"/>
                            </a:rPr>
                            <m:t>𝑧</m:t>
                          </m:r>
                        </m:e>
                      </m:d>
                      <m:r>
                        <a:rPr lang="en-US" altLang="zh-TW" sz="2400" b="0" i="1" smtClean="0">
                          <a:latin typeface="Cambria Math" panose="02040503050406030204" pitchFamily="18" charset="0"/>
                        </a:rPr>
                        <m:t>𝑓</m:t>
                      </m:r>
                      <m:d>
                        <m:dPr>
                          <m:ctrlPr>
                            <a:rPr lang="en-US" altLang="zh-TW" sz="2400" b="0" i="1" smtClean="0">
                              <a:latin typeface="Cambria Math" panose="02040503050406030204" pitchFamily="18" charset="0"/>
                            </a:rPr>
                          </m:ctrlPr>
                        </m:dPr>
                        <m:e>
                          <m:sSub>
                            <m:sSubPr>
                              <m:ctrlPr>
                                <a:rPr lang="en-US" altLang="zh-TW" sz="2400" i="1">
                                  <a:latin typeface="Cambria Math" panose="02040503050406030204" pitchFamily="18" charset="0"/>
                                </a:rPr>
                              </m:ctrlPr>
                            </m:sSubPr>
                            <m:e>
                              <m:r>
                                <a:rPr lang="en-US" altLang="zh-TW" sz="2400" i="1">
                                  <a:latin typeface="Cambria Math" panose="02040503050406030204" pitchFamily="18" charset="0"/>
                                </a:rPr>
                                <m:t>𝑧</m:t>
                              </m:r>
                            </m:e>
                            <m:sub>
                              <m:r>
                                <a:rPr lang="en-US" altLang="zh-TW" sz="2400" b="0" i="1" smtClean="0">
                                  <a:latin typeface="Cambria Math" panose="02040503050406030204" pitchFamily="18" charset="0"/>
                                </a:rPr>
                                <m:t>𝑖</m:t>
                              </m:r>
                            </m:sub>
                          </m:sSub>
                        </m:e>
                      </m:d>
                    </m:oMath>
                  </m:oMathPara>
                </a14:m>
                <a:endParaRPr lang="zh-TW" altLang="en-US" sz="2400" dirty="0"/>
              </a:p>
            </p:txBody>
          </p:sp>
        </mc:Choice>
        <mc:Fallback xmlns="">
          <p:sp>
            <p:nvSpPr>
              <p:cNvPr id="22" name="文字方塊 30">
                <a:extLst>
                  <a:ext uri="{FF2B5EF4-FFF2-40B4-BE49-F238E27FC236}">
                    <a16:creationId xmlns:a16="http://schemas.microsoft.com/office/drawing/2014/main" id="{57AD97CA-E16C-556B-C356-16602073BA32}"/>
                  </a:ext>
                </a:extLst>
              </p:cNvPr>
              <p:cNvSpPr txBox="1">
                <a:spLocks noRot="1" noChangeAspect="1" noMove="1" noResize="1" noEditPoints="1" noAdjustHandles="1" noChangeArrowheads="1" noChangeShapeType="1" noTextEdit="1"/>
              </p:cNvSpPr>
              <p:nvPr/>
            </p:nvSpPr>
            <p:spPr>
              <a:xfrm>
                <a:off x="8960841" y="4145005"/>
                <a:ext cx="1346522" cy="369332"/>
              </a:xfrm>
              <a:prstGeom prst="rect">
                <a:avLst/>
              </a:prstGeom>
              <a:blipFill>
                <a:blip r:embed="rId14"/>
                <a:stretch>
                  <a:fillRect l="-4673" b="-33333"/>
                </a:stretch>
              </a:blipFill>
            </p:spPr>
            <p:txBody>
              <a:bodyPr/>
              <a:lstStyle/>
              <a:p>
                <a:r>
                  <a:rPr lang="en-CN">
                    <a:noFill/>
                  </a:rPr>
                  <a:t> </a:t>
                </a:r>
              </a:p>
            </p:txBody>
          </p:sp>
        </mc:Fallback>
      </mc:AlternateContent>
      <p:pic>
        <p:nvPicPr>
          <p:cNvPr id="23" name="圖片 1">
            <a:extLst>
              <a:ext uri="{FF2B5EF4-FFF2-40B4-BE49-F238E27FC236}">
                <a16:creationId xmlns:a16="http://schemas.microsoft.com/office/drawing/2014/main" id="{38D363D3-5B49-C4A5-E78E-B6A9B136E8C2}"/>
              </a:ext>
            </a:extLst>
          </p:cNvPr>
          <p:cNvPicPr>
            <a:picLocks noChangeAspect="1"/>
          </p:cNvPicPr>
          <p:nvPr/>
        </p:nvPicPr>
        <p:blipFill>
          <a:blip r:embed="rId15"/>
          <a:stretch>
            <a:fillRect/>
          </a:stretch>
        </p:blipFill>
        <p:spPr>
          <a:xfrm>
            <a:off x="9497760" y="2447250"/>
            <a:ext cx="1057275" cy="228600"/>
          </a:xfrm>
          <a:prstGeom prst="rect">
            <a:avLst/>
          </a:prstGeom>
        </p:spPr>
      </p:pic>
      <mc:AlternateContent xmlns:mc="http://schemas.openxmlformats.org/markup-compatibility/2006" xmlns:a14="http://schemas.microsoft.com/office/drawing/2010/main">
        <mc:Choice Requires="a14">
          <p:sp>
            <p:nvSpPr>
              <p:cNvPr id="24" name="流程圖: 磁碟 32">
                <a:extLst>
                  <a:ext uri="{FF2B5EF4-FFF2-40B4-BE49-F238E27FC236}">
                    <a16:creationId xmlns:a16="http://schemas.microsoft.com/office/drawing/2014/main" id="{1F19F812-5A23-AB14-7975-A288218601FF}"/>
                  </a:ext>
                </a:extLst>
              </p:cNvPr>
              <p:cNvSpPr/>
              <p:nvPr/>
            </p:nvSpPr>
            <p:spPr>
              <a:xfrm>
                <a:off x="8622713" y="3067084"/>
                <a:ext cx="622258" cy="648057"/>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14:m>
                  <m:oMathPara xmlns:m="http://schemas.openxmlformats.org/officeDocument/2006/math">
                    <m:oMathParaPr>
                      <m:jc m:val="centerGroup"/>
                    </m:oMathParaPr>
                    <m:oMath xmlns:m="http://schemas.openxmlformats.org/officeDocument/2006/math">
                      <m:sSup>
                        <m:sSupPr>
                          <m:ctrlPr>
                            <a:rPr lang="en-US" altLang="zh-TW" sz="2400" i="1">
                              <a:latin typeface="Cambria Math" panose="02040503050406030204" pitchFamily="18" charset="0"/>
                            </a:rPr>
                          </m:ctrlPr>
                        </m:sSupPr>
                        <m:e>
                          <m:r>
                            <a:rPr lang="en-US" altLang="zh-TW" sz="2400" i="1">
                              <a:latin typeface="Cambria Math" panose="02040503050406030204" pitchFamily="18" charset="0"/>
                            </a:rPr>
                            <m:t>𝑐</m:t>
                          </m:r>
                        </m:e>
                        <m:sup>
                          <m:r>
                            <a:rPr lang="en-US" altLang="zh-TW" sz="2400" i="1">
                              <a:latin typeface="Cambria Math" panose="02040503050406030204" pitchFamily="18" charset="0"/>
                            </a:rPr>
                            <m:t>′</m:t>
                          </m:r>
                        </m:sup>
                      </m:sSup>
                    </m:oMath>
                  </m:oMathPara>
                </a14:m>
                <a:endParaRPr lang="zh-TW" altLang="en-US" sz="2400" dirty="0"/>
              </a:p>
            </p:txBody>
          </p:sp>
        </mc:Choice>
        <mc:Fallback xmlns="">
          <p:sp>
            <p:nvSpPr>
              <p:cNvPr id="24" name="流程圖: 磁碟 32">
                <a:extLst>
                  <a:ext uri="{FF2B5EF4-FFF2-40B4-BE49-F238E27FC236}">
                    <a16:creationId xmlns:a16="http://schemas.microsoft.com/office/drawing/2014/main" id="{1F19F812-5A23-AB14-7975-A288218601FF}"/>
                  </a:ext>
                </a:extLst>
              </p:cNvPr>
              <p:cNvSpPr>
                <a:spLocks noRot="1" noChangeAspect="1" noMove="1" noResize="1" noEditPoints="1" noAdjustHandles="1" noChangeArrowheads="1" noChangeShapeType="1" noTextEdit="1"/>
              </p:cNvSpPr>
              <p:nvPr/>
            </p:nvSpPr>
            <p:spPr>
              <a:xfrm>
                <a:off x="8622713" y="3067084"/>
                <a:ext cx="622258" cy="648057"/>
              </a:xfrm>
              <a:prstGeom prst="flowChartMagneticDisk">
                <a:avLst/>
              </a:prstGeom>
              <a:blipFill>
                <a:blip r:embed="rId16"/>
                <a:stretch>
                  <a:fillRect/>
                </a:stretch>
              </a:blipFill>
            </p:spPr>
            <p:txBody>
              <a:bodyPr/>
              <a:lstStyle/>
              <a:p>
                <a:r>
                  <a:rPr lang="en-CN">
                    <a:noFill/>
                  </a:rPr>
                  <a:t> </a:t>
                </a:r>
              </a:p>
            </p:txBody>
          </p:sp>
        </mc:Fallback>
      </mc:AlternateContent>
      <p:sp>
        <p:nvSpPr>
          <p:cNvPr id="25" name="矩形 3">
            <a:extLst>
              <a:ext uri="{FF2B5EF4-FFF2-40B4-BE49-F238E27FC236}">
                <a16:creationId xmlns:a16="http://schemas.microsoft.com/office/drawing/2014/main" id="{7CE707B1-E924-1354-8474-C420D858098D}"/>
              </a:ext>
            </a:extLst>
          </p:cNvPr>
          <p:cNvSpPr/>
          <p:nvPr/>
        </p:nvSpPr>
        <p:spPr>
          <a:xfrm>
            <a:off x="9422667" y="2848121"/>
            <a:ext cx="1133965" cy="2479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mc:AlternateContent xmlns:mc="http://schemas.openxmlformats.org/markup-compatibility/2006" xmlns:a14="http://schemas.microsoft.com/office/drawing/2010/main">
        <mc:Choice Requires="a14">
          <p:sp>
            <p:nvSpPr>
              <p:cNvPr id="26" name="文字方塊 17">
                <a:extLst>
                  <a:ext uri="{FF2B5EF4-FFF2-40B4-BE49-F238E27FC236}">
                    <a16:creationId xmlns:a16="http://schemas.microsoft.com/office/drawing/2014/main" id="{7B17FC3A-4E64-9323-BC5F-B39A766F9B20}"/>
                  </a:ext>
                </a:extLst>
              </p:cNvPr>
              <p:cNvSpPr txBox="1"/>
              <p:nvPr/>
            </p:nvSpPr>
            <p:spPr>
              <a:xfrm>
                <a:off x="9753277" y="2695556"/>
                <a:ext cx="800732" cy="42537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i="1" smtClean="0">
                          <a:latin typeface="Cambria Math" panose="02040503050406030204" pitchFamily="18" charset="0"/>
                        </a:rPr>
                        <m:t>𝑓</m:t>
                      </m:r>
                      <m:d>
                        <m:dPr>
                          <m:ctrlPr>
                            <a:rPr lang="en-US" altLang="zh-TW" sz="2400" i="1">
                              <a:latin typeface="Cambria Math" panose="02040503050406030204" pitchFamily="18" charset="0"/>
                            </a:rPr>
                          </m:ctrlPr>
                        </m:dPr>
                        <m:e>
                          <m:sSub>
                            <m:sSubPr>
                              <m:ctrlPr>
                                <a:rPr lang="en-US" altLang="zh-TW" sz="2400" i="1">
                                  <a:latin typeface="Cambria Math" panose="02040503050406030204" pitchFamily="18" charset="0"/>
                                </a:rPr>
                              </m:ctrlPr>
                            </m:sSubPr>
                            <m:e>
                              <m:r>
                                <a:rPr lang="en-US" altLang="zh-TW" sz="2400" i="1">
                                  <a:latin typeface="Cambria Math" panose="02040503050406030204" pitchFamily="18" charset="0"/>
                                </a:rPr>
                                <m:t>𝑧</m:t>
                              </m:r>
                            </m:e>
                            <m:sub>
                              <m:r>
                                <a:rPr lang="en-US" altLang="zh-TW" sz="2400" b="0" i="1" smtClean="0">
                                  <a:latin typeface="Cambria Math" panose="02040503050406030204" pitchFamily="18" charset="0"/>
                                </a:rPr>
                                <m:t>𝑓</m:t>
                              </m:r>
                            </m:sub>
                          </m:sSub>
                        </m:e>
                      </m:d>
                    </m:oMath>
                  </m:oMathPara>
                </a14:m>
                <a:endParaRPr lang="zh-TW" altLang="en-US" sz="2400" dirty="0"/>
              </a:p>
            </p:txBody>
          </p:sp>
        </mc:Choice>
        <mc:Fallback xmlns="">
          <p:sp>
            <p:nvSpPr>
              <p:cNvPr id="26" name="文字方塊 17">
                <a:extLst>
                  <a:ext uri="{FF2B5EF4-FFF2-40B4-BE49-F238E27FC236}">
                    <a16:creationId xmlns:a16="http://schemas.microsoft.com/office/drawing/2014/main" id="{7B17FC3A-4E64-9323-BC5F-B39A766F9B20}"/>
                  </a:ext>
                </a:extLst>
              </p:cNvPr>
              <p:cNvSpPr txBox="1">
                <a:spLocks noRot="1" noChangeAspect="1" noMove="1" noResize="1" noEditPoints="1" noAdjustHandles="1" noChangeArrowheads="1" noChangeShapeType="1" noTextEdit="1"/>
              </p:cNvSpPr>
              <p:nvPr/>
            </p:nvSpPr>
            <p:spPr>
              <a:xfrm>
                <a:off x="9753277" y="2695556"/>
                <a:ext cx="800732" cy="425373"/>
              </a:xfrm>
              <a:prstGeom prst="rect">
                <a:avLst/>
              </a:prstGeom>
              <a:blipFill>
                <a:blip r:embed="rId17"/>
                <a:stretch>
                  <a:fillRect l="-14286" b="-26471"/>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7" name="文字方塊 33">
                <a:extLst>
                  <a:ext uri="{FF2B5EF4-FFF2-40B4-BE49-F238E27FC236}">
                    <a16:creationId xmlns:a16="http://schemas.microsoft.com/office/drawing/2014/main" id="{F7D35930-F2B3-9825-991E-2E6BA563038D}"/>
                  </a:ext>
                </a:extLst>
              </p:cNvPr>
              <p:cNvSpPr txBox="1"/>
              <p:nvPr/>
            </p:nvSpPr>
            <p:spPr>
              <a:xfrm>
                <a:off x="9313999" y="3603689"/>
                <a:ext cx="941796" cy="42537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𝑐𝑓</m:t>
                      </m:r>
                      <m:d>
                        <m:dPr>
                          <m:ctrlPr>
                            <a:rPr lang="en-US" altLang="zh-TW" sz="2400" i="1">
                              <a:latin typeface="Cambria Math" panose="02040503050406030204" pitchFamily="18" charset="0"/>
                            </a:rPr>
                          </m:ctrlPr>
                        </m:dPr>
                        <m:e>
                          <m:sSub>
                            <m:sSubPr>
                              <m:ctrlPr>
                                <a:rPr lang="en-US" altLang="zh-TW" sz="2400" i="1">
                                  <a:latin typeface="Cambria Math" panose="02040503050406030204" pitchFamily="18" charset="0"/>
                                </a:rPr>
                              </m:ctrlPr>
                            </m:sSubPr>
                            <m:e>
                              <m:r>
                                <a:rPr lang="en-US" altLang="zh-TW" sz="2400" i="1">
                                  <a:latin typeface="Cambria Math" panose="02040503050406030204" pitchFamily="18" charset="0"/>
                                </a:rPr>
                                <m:t>𝑧</m:t>
                              </m:r>
                            </m:e>
                            <m:sub>
                              <m:r>
                                <a:rPr lang="en-US" altLang="zh-TW" sz="2400" b="0" i="1" smtClean="0">
                                  <a:latin typeface="Cambria Math" panose="02040503050406030204" pitchFamily="18" charset="0"/>
                                </a:rPr>
                                <m:t>𝑓</m:t>
                              </m:r>
                            </m:sub>
                          </m:sSub>
                        </m:e>
                      </m:d>
                    </m:oMath>
                  </m:oMathPara>
                </a14:m>
                <a:endParaRPr lang="zh-TW" altLang="en-US" sz="2400" dirty="0"/>
              </a:p>
            </p:txBody>
          </p:sp>
        </mc:Choice>
        <mc:Fallback xmlns="">
          <p:sp>
            <p:nvSpPr>
              <p:cNvPr id="27" name="文字方塊 33">
                <a:extLst>
                  <a:ext uri="{FF2B5EF4-FFF2-40B4-BE49-F238E27FC236}">
                    <a16:creationId xmlns:a16="http://schemas.microsoft.com/office/drawing/2014/main" id="{F7D35930-F2B3-9825-991E-2E6BA563038D}"/>
                  </a:ext>
                </a:extLst>
              </p:cNvPr>
              <p:cNvSpPr txBox="1">
                <a:spLocks noRot="1" noChangeAspect="1" noMove="1" noResize="1" noEditPoints="1" noAdjustHandles="1" noChangeArrowheads="1" noChangeShapeType="1" noTextEdit="1"/>
              </p:cNvSpPr>
              <p:nvPr/>
            </p:nvSpPr>
            <p:spPr>
              <a:xfrm>
                <a:off x="9313999" y="3603689"/>
                <a:ext cx="941796" cy="425373"/>
              </a:xfrm>
              <a:prstGeom prst="rect">
                <a:avLst/>
              </a:prstGeom>
              <a:blipFill>
                <a:blip r:embed="rId18"/>
                <a:stretch>
                  <a:fillRect l="-10667" b="-22857"/>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8" name="文字方塊 34">
                <a:extLst>
                  <a:ext uri="{FF2B5EF4-FFF2-40B4-BE49-F238E27FC236}">
                    <a16:creationId xmlns:a16="http://schemas.microsoft.com/office/drawing/2014/main" id="{5BFA8F70-B91E-6001-BF8B-7C412498F961}"/>
                  </a:ext>
                </a:extLst>
              </p:cNvPr>
              <p:cNvSpPr txBox="1"/>
              <p:nvPr/>
            </p:nvSpPr>
            <p:spPr>
              <a:xfrm>
                <a:off x="9313999" y="2726742"/>
                <a:ext cx="219740"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b="0" i="1" smtClean="0">
                          <a:latin typeface="Cambria Math" panose="02040503050406030204" pitchFamily="18" charset="0"/>
                        </a:rPr>
                        <m:t>𝑐</m:t>
                      </m:r>
                    </m:oMath>
                  </m:oMathPara>
                </a14:m>
                <a:endParaRPr lang="zh-TW" altLang="en-US" sz="2400" dirty="0"/>
              </a:p>
            </p:txBody>
          </p:sp>
        </mc:Choice>
        <mc:Fallback xmlns="">
          <p:sp>
            <p:nvSpPr>
              <p:cNvPr id="28" name="文字方塊 34">
                <a:extLst>
                  <a:ext uri="{FF2B5EF4-FFF2-40B4-BE49-F238E27FC236}">
                    <a16:creationId xmlns:a16="http://schemas.microsoft.com/office/drawing/2014/main" id="{5BFA8F70-B91E-6001-BF8B-7C412498F961}"/>
                  </a:ext>
                </a:extLst>
              </p:cNvPr>
              <p:cNvSpPr txBox="1">
                <a:spLocks noRot="1" noChangeAspect="1" noMove="1" noResize="1" noEditPoints="1" noAdjustHandles="1" noChangeArrowheads="1" noChangeShapeType="1" noTextEdit="1"/>
              </p:cNvSpPr>
              <p:nvPr/>
            </p:nvSpPr>
            <p:spPr>
              <a:xfrm>
                <a:off x="9313999" y="2726742"/>
                <a:ext cx="219740" cy="369332"/>
              </a:xfrm>
              <a:prstGeom prst="rect">
                <a:avLst/>
              </a:prstGeom>
              <a:blipFill>
                <a:blip r:embed="rId19"/>
                <a:stretch>
                  <a:fillRect l="-16667" r="-11111"/>
                </a:stretch>
              </a:blipFill>
            </p:spPr>
            <p:txBody>
              <a:bodyPr/>
              <a:lstStyle/>
              <a:p>
                <a:r>
                  <a:rPr lang="en-CN">
                    <a:noFill/>
                  </a:rPr>
                  <a:t> </a:t>
                </a:r>
              </a:p>
            </p:txBody>
          </p:sp>
        </mc:Fallback>
      </mc:AlternateContent>
      <p:sp>
        <p:nvSpPr>
          <p:cNvPr id="29" name="文字方塊 20">
            <a:extLst>
              <a:ext uri="{FF2B5EF4-FFF2-40B4-BE49-F238E27FC236}">
                <a16:creationId xmlns:a16="http://schemas.microsoft.com/office/drawing/2014/main" id="{AD2B41A4-0AB6-0B95-BEEA-8280FE54A978}"/>
              </a:ext>
            </a:extLst>
          </p:cNvPr>
          <p:cNvSpPr txBox="1"/>
          <p:nvPr/>
        </p:nvSpPr>
        <p:spPr>
          <a:xfrm>
            <a:off x="846246" y="1535365"/>
            <a:ext cx="5105401" cy="830997"/>
          </a:xfrm>
          <a:prstGeom prst="rect">
            <a:avLst/>
          </a:prstGeom>
          <a:noFill/>
        </p:spPr>
        <p:txBody>
          <a:bodyPr wrap="square" rtlCol="0">
            <a:spAutoFit/>
          </a:bodyPr>
          <a:lstStyle/>
          <a:p>
            <a:pPr marL="342900" indent="-342900">
              <a:buFont typeface="Wingdings" pitchFamily="2" charset="2"/>
              <a:buChar char="Ø"/>
            </a:pPr>
            <a:r>
              <a:rPr lang="zh-TW" altLang="en-US" sz="2400" dirty="0"/>
              <a:t>门控单元激活函数</a:t>
            </a:r>
            <a:r>
              <a:rPr lang="en-US" altLang="zh-TW" sz="2400" dirty="0"/>
              <a:t> f </a:t>
            </a:r>
            <a:r>
              <a:rPr lang="zh-TW" altLang="en-US" sz="2400" dirty="0"/>
              <a:t>一般是</a:t>
            </a:r>
            <a:r>
              <a:rPr lang="en-US" altLang="zh-TW" sz="2400" dirty="0"/>
              <a:t>sigmoid </a:t>
            </a:r>
            <a:r>
              <a:rPr lang="zh-TW" altLang="en-US" sz="2400" dirty="0"/>
              <a:t>函数</a:t>
            </a:r>
          </a:p>
        </p:txBody>
      </p:sp>
      <p:sp>
        <p:nvSpPr>
          <p:cNvPr id="30" name="文字方塊 21">
            <a:extLst>
              <a:ext uri="{FF2B5EF4-FFF2-40B4-BE49-F238E27FC236}">
                <a16:creationId xmlns:a16="http://schemas.microsoft.com/office/drawing/2014/main" id="{433F06F4-018B-9CD7-3DF6-6FA40ABD8D02}"/>
              </a:ext>
            </a:extLst>
          </p:cNvPr>
          <p:cNvSpPr txBox="1"/>
          <p:nvPr/>
        </p:nvSpPr>
        <p:spPr>
          <a:xfrm>
            <a:off x="1213560" y="2509535"/>
            <a:ext cx="2874325" cy="461665"/>
          </a:xfrm>
          <a:prstGeom prst="rect">
            <a:avLst/>
          </a:prstGeom>
          <a:noFill/>
        </p:spPr>
        <p:txBody>
          <a:bodyPr wrap="square" rtlCol="0">
            <a:spAutoFit/>
          </a:bodyPr>
          <a:lstStyle/>
          <a:p>
            <a:r>
              <a:rPr lang="zh-TW" altLang="en-US" sz="2400" dirty="0"/>
              <a:t>值介于</a:t>
            </a:r>
            <a:r>
              <a:rPr lang="en-US" altLang="zh-TW" sz="2400" dirty="0"/>
              <a:t> 0 </a:t>
            </a:r>
            <a:r>
              <a:rPr lang="zh-TW" altLang="en-US" sz="2400" dirty="0"/>
              <a:t>和</a:t>
            </a:r>
            <a:r>
              <a:rPr lang="en-US" altLang="zh-TW" sz="2400" dirty="0"/>
              <a:t>1</a:t>
            </a:r>
            <a:r>
              <a:rPr lang="zh-TW" altLang="en-US" sz="2400" dirty="0"/>
              <a:t>之间</a:t>
            </a:r>
          </a:p>
        </p:txBody>
      </p:sp>
      <p:sp>
        <p:nvSpPr>
          <p:cNvPr id="31" name="文字方塊 22">
            <a:extLst>
              <a:ext uri="{FF2B5EF4-FFF2-40B4-BE49-F238E27FC236}">
                <a16:creationId xmlns:a16="http://schemas.microsoft.com/office/drawing/2014/main" id="{542252DC-3919-5F85-94F3-3AEFF0C4702F}"/>
              </a:ext>
            </a:extLst>
          </p:cNvPr>
          <p:cNvSpPr txBox="1"/>
          <p:nvPr/>
        </p:nvSpPr>
        <p:spPr>
          <a:xfrm>
            <a:off x="1213560" y="3039856"/>
            <a:ext cx="3923030" cy="461665"/>
          </a:xfrm>
          <a:prstGeom prst="rect">
            <a:avLst/>
          </a:prstGeom>
          <a:noFill/>
        </p:spPr>
        <p:txBody>
          <a:bodyPr wrap="square" rtlCol="0">
            <a:spAutoFit/>
          </a:bodyPr>
          <a:lstStyle/>
          <a:p>
            <a:r>
              <a:rPr lang="zh-TW" altLang="en-US" sz="2400" dirty="0"/>
              <a:t>模拟门的打开和关闭</a:t>
            </a:r>
          </a:p>
        </p:txBody>
      </p:sp>
      <mc:AlternateContent xmlns:mc="http://schemas.openxmlformats.org/markup-compatibility/2006" xmlns:a14="http://schemas.microsoft.com/office/drawing/2010/main">
        <mc:Choice Requires="a14">
          <p:sp>
            <p:nvSpPr>
              <p:cNvPr id="32" name="文字方塊 24">
                <a:extLst>
                  <a:ext uri="{FF2B5EF4-FFF2-40B4-BE49-F238E27FC236}">
                    <a16:creationId xmlns:a16="http://schemas.microsoft.com/office/drawing/2014/main" id="{294EB9B8-36EE-738F-187D-8A0F539448A9}"/>
                  </a:ext>
                </a:extLst>
              </p:cNvPr>
              <p:cNvSpPr txBox="1"/>
              <p:nvPr/>
            </p:nvSpPr>
            <p:spPr>
              <a:xfrm>
                <a:off x="970369" y="4081558"/>
                <a:ext cx="3772123" cy="4962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altLang="zh-TW" sz="2800" b="0" i="1" smtClean="0">
                              <a:latin typeface="Cambria Math" panose="02040503050406030204" pitchFamily="18" charset="0"/>
                            </a:rPr>
                          </m:ctrlPr>
                        </m:sSupPr>
                        <m:e>
                          <m:r>
                            <a:rPr lang="en-US" altLang="zh-TW" sz="2800" b="0" i="1" smtClean="0">
                              <a:latin typeface="Cambria Math" panose="02040503050406030204" pitchFamily="18" charset="0"/>
                            </a:rPr>
                            <m:t>𝑐</m:t>
                          </m:r>
                        </m:e>
                        <m:sup>
                          <m:r>
                            <a:rPr lang="en-US" altLang="zh-TW" sz="2800" b="0" i="1" smtClean="0">
                              <a:latin typeface="Cambria Math" panose="02040503050406030204" pitchFamily="18" charset="0"/>
                            </a:rPr>
                            <m:t>′</m:t>
                          </m:r>
                        </m:sup>
                      </m:sSup>
                      <m:r>
                        <a:rPr lang="en-US" altLang="zh-TW" sz="2800" b="0" i="1" smtClean="0">
                          <a:latin typeface="Cambria Math" panose="02040503050406030204" pitchFamily="18" charset="0"/>
                        </a:rPr>
                        <m:t>=</m:t>
                      </m:r>
                      <m:r>
                        <a:rPr lang="en-US" altLang="zh-TW" sz="2800" b="0" i="1" smtClean="0">
                          <a:latin typeface="Cambria Math" panose="02040503050406030204" pitchFamily="18" charset="0"/>
                        </a:rPr>
                        <m:t>𝑔</m:t>
                      </m:r>
                      <m:d>
                        <m:dPr>
                          <m:ctrlPr>
                            <a:rPr lang="en-US" altLang="zh-TW" sz="2800" i="1">
                              <a:latin typeface="Cambria Math" panose="02040503050406030204" pitchFamily="18" charset="0"/>
                            </a:rPr>
                          </m:ctrlPr>
                        </m:dPr>
                        <m:e>
                          <m:r>
                            <a:rPr lang="en-US" altLang="zh-TW" sz="2800" i="1" smtClean="0">
                              <a:latin typeface="Cambria Math" panose="02040503050406030204" pitchFamily="18" charset="0"/>
                            </a:rPr>
                            <m:t>𝑧</m:t>
                          </m:r>
                        </m:e>
                      </m:d>
                      <m:r>
                        <a:rPr lang="en-US" altLang="zh-TW" sz="2800" b="0" i="1" smtClean="0">
                          <a:latin typeface="Cambria Math" panose="02040503050406030204" pitchFamily="18" charset="0"/>
                        </a:rPr>
                        <m:t>𝑓</m:t>
                      </m:r>
                      <m:d>
                        <m:dPr>
                          <m:ctrlPr>
                            <a:rPr lang="en-US" altLang="zh-TW" sz="2800" b="0" i="1" smtClean="0">
                              <a:latin typeface="Cambria Math" panose="02040503050406030204" pitchFamily="18" charset="0"/>
                            </a:rPr>
                          </m:ctrlPr>
                        </m:dPr>
                        <m:e>
                          <m:sSub>
                            <m:sSubPr>
                              <m:ctrlPr>
                                <a:rPr lang="en-US" altLang="zh-TW" sz="2800" i="1">
                                  <a:latin typeface="Cambria Math" panose="02040503050406030204" pitchFamily="18" charset="0"/>
                                </a:rPr>
                              </m:ctrlPr>
                            </m:sSubPr>
                            <m:e>
                              <m:r>
                                <a:rPr lang="en-US" altLang="zh-TW" sz="2800" i="1">
                                  <a:latin typeface="Cambria Math" panose="02040503050406030204" pitchFamily="18" charset="0"/>
                                </a:rPr>
                                <m:t>𝑧</m:t>
                              </m:r>
                            </m:e>
                            <m:sub>
                              <m:r>
                                <a:rPr lang="en-US" altLang="zh-TW" sz="2800" b="0" i="1" smtClean="0">
                                  <a:latin typeface="Cambria Math" panose="02040503050406030204" pitchFamily="18" charset="0"/>
                                </a:rPr>
                                <m:t>𝑖</m:t>
                              </m:r>
                            </m:sub>
                          </m:sSub>
                        </m:e>
                      </m:d>
                      <m:r>
                        <a:rPr lang="en-US" altLang="zh-TW" sz="2800" b="0" i="1" smtClean="0">
                          <a:latin typeface="Cambria Math" panose="02040503050406030204" pitchFamily="18" charset="0"/>
                        </a:rPr>
                        <m:t>+</m:t>
                      </m:r>
                      <m:r>
                        <a:rPr lang="en-US" altLang="zh-TW" sz="2800" b="0" i="1" smtClean="0">
                          <a:latin typeface="Cambria Math" panose="02040503050406030204" pitchFamily="18" charset="0"/>
                        </a:rPr>
                        <m:t>𝑐𝑓</m:t>
                      </m:r>
                      <m:d>
                        <m:dPr>
                          <m:ctrlPr>
                            <a:rPr lang="en-US" altLang="zh-TW" sz="2800" i="1">
                              <a:latin typeface="Cambria Math" panose="02040503050406030204" pitchFamily="18" charset="0"/>
                            </a:rPr>
                          </m:ctrlPr>
                        </m:dPr>
                        <m:e>
                          <m:sSub>
                            <m:sSubPr>
                              <m:ctrlPr>
                                <a:rPr lang="en-US" altLang="zh-TW" sz="2800" i="1">
                                  <a:latin typeface="Cambria Math" panose="02040503050406030204" pitchFamily="18" charset="0"/>
                                </a:rPr>
                              </m:ctrlPr>
                            </m:sSubPr>
                            <m:e>
                              <m:r>
                                <a:rPr lang="en-US" altLang="zh-TW" sz="2800" i="1">
                                  <a:latin typeface="Cambria Math" panose="02040503050406030204" pitchFamily="18" charset="0"/>
                                </a:rPr>
                                <m:t>𝑧</m:t>
                              </m:r>
                            </m:e>
                            <m:sub>
                              <m:r>
                                <a:rPr lang="en-US" altLang="zh-TW" sz="2800" b="0" i="1" smtClean="0">
                                  <a:latin typeface="Cambria Math" panose="02040503050406030204" pitchFamily="18" charset="0"/>
                                </a:rPr>
                                <m:t>𝑓</m:t>
                              </m:r>
                            </m:sub>
                          </m:sSub>
                        </m:e>
                      </m:d>
                    </m:oMath>
                  </m:oMathPara>
                </a14:m>
                <a:endParaRPr lang="zh-TW" altLang="en-US" sz="2800" dirty="0"/>
              </a:p>
            </p:txBody>
          </p:sp>
        </mc:Choice>
        <mc:Fallback xmlns="">
          <p:sp>
            <p:nvSpPr>
              <p:cNvPr id="32" name="文字方塊 24">
                <a:extLst>
                  <a:ext uri="{FF2B5EF4-FFF2-40B4-BE49-F238E27FC236}">
                    <a16:creationId xmlns:a16="http://schemas.microsoft.com/office/drawing/2014/main" id="{294EB9B8-36EE-738F-187D-8A0F539448A9}"/>
                  </a:ext>
                </a:extLst>
              </p:cNvPr>
              <p:cNvSpPr txBox="1">
                <a:spLocks noRot="1" noChangeAspect="1" noMove="1" noResize="1" noEditPoints="1" noAdjustHandles="1" noChangeArrowheads="1" noChangeShapeType="1" noTextEdit="1"/>
              </p:cNvSpPr>
              <p:nvPr/>
            </p:nvSpPr>
            <p:spPr>
              <a:xfrm>
                <a:off x="970369" y="4081558"/>
                <a:ext cx="3772123" cy="496226"/>
              </a:xfrm>
              <a:prstGeom prst="rect">
                <a:avLst/>
              </a:prstGeom>
              <a:blipFill>
                <a:blip r:embed="rId20"/>
                <a:stretch>
                  <a:fillRect l="-671" b="-22500"/>
                </a:stretch>
              </a:blipFill>
            </p:spPr>
            <p:txBody>
              <a:bodyPr/>
              <a:lstStyle/>
              <a:p>
                <a:r>
                  <a:rPr lang="en-CN">
                    <a:noFill/>
                  </a:rPr>
                  <a:t> </a:t>
                </a:r>
              </a:p>
            </p:txBody>
          </p:sp>
        </mc:Fallback>
      </mc:AlternateContent>
      <p:sp>
        <p:nvSpPr>
          <p:cNvPr id="12" name="灯片编号占位符 11">
            <a:extLst>
              <a:ext uri="{FF2B5EF4-FFF2-40B4-BE49-F238E27FC236}">
                <a16:creationId xmlns:a16="http://schemas.microsoft.com/office/drawing/2014/main" id="{7C4305D0-B2C4-483D-8696-0C5AADDA96BE}"/>
              </a:ext>
            </a:extLst>
          </p:cNvPr>
          <p:cNvSpPr>
            <a:spLocks noGrp="1"/>
          </p:cNvSpPr>
          <p:nvPr>
            <p:ph type="sldNum" sz="quarter" idx="14"/>
          </p:nvPr>
        </p:nvSpPr>
        <p:spPr/>
        <p:txBody>
          <a:bodyPr/>
          <a:lstStyle/>
          <a:p>
            <a:fld id="{AF69888C-E133-43D9-A638-B5C95925B91C}" type="slidenum">
              <a:rPr lang="zh-CN" altLang="en-US" smtClean="0"/>
              <a:t>37</a:t>
            </a:fld>
            <a:endParaRPr lang="zh-CN" altLang="en-US" dirty="0"/>
          </a:p>
        </p:txBody>
      </p:sp>
    </p:spTree>
    <p:extLst>
      <p:ext uri="{BB962C8B-B14F-4D97-AF65-F5344CB8AC3E}">
        <p14:creationId xmlns:p14="http://schemas.microsoft.com/office/powerpoint/2010/main" val="3723784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7"/>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9"/>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1"/>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21"/>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29"/>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31"/>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10" grpId="0"/>
      <p:bldP spid="11" grpId="0"/>
      <p:bldP spid="15" grpId="0" animBg="1"/>
      <p:bldP spid="18" grpId="0"/>
      <p:bldP spid="19" grpId="0"/>
      <p:bldP spid="20" grpId="0"/>
      <p:bldP spid="21" grpId="0"/>
      <p:bldP spid="22" grpId="0"/>
      <p:bldP spid="24" grpId="0" animBg="1"/>
      <p:bldP spid="26" grpId="0"/>
      <p:bldP spid="27" grpId="0"/>
      <p:bldP spid="28" grpId="0"/>
      <p:bldP spid="29" grpId="0"/>
      <p:bldP spid="30" grpId="0"/>
      <p:bldP spid="31" grpId="0"/>
      <p:bldP spid="3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p>
        </p:txBody>
      </p:sp>
      <p:sp>
        <p:nvSpPr>
          <p:cNvPr id="2" name="文字方塊 5">
            <a:extLst>
              <a:ext uri="{FF2B5EF4-FFF2-40B4-BE49-F238E27FC236}">
                <a16:creationId xmlns:a16="http://schemas.microsoft.com/office/drawing/2014/main" id="{98FB8EB0-68A4-F0A1-8D2E-B13A0AE7BC4A}"/>
              </a:ext>
            </a:extLst>
          </p:cNvPr>
          <p:cNvSpPr txBox="1"/>
          <p:nvPr/>
        </p:nvSpPr>
        <p:spPr>
          <a:xfrm>
            <a:off x="2566862" y="1812337"/>
            <a:ext cx="448574"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TW" sz="2400" dirty="0"/>
              <a:t>1</a:t>
            </a:r>
          </a:p>
          <a:p>
            <a:pPr algn="ctr"/>
            <a:r>
              <a:rPr lang="en-US" altLang="zh-TW" sz="2400" dirty="0"/>
              <a:t>0</a:t>
            </a:r>
          </a:p>
          <a:p>
            <a:pPr algn="ctr"/>
            <a:r>
              <a:rPr lang="en-US" altLang="zh-TW" sz="2400" dirty="0"/>
              <a:t>0</a:t>
            </a:r>
            <a:endParaRPr lang="zh-TW" altLang="en-US" sz="2400" dirty="0"/>
          </a:p>
        </p:txBody>
      </p:sp>
      <p:sp>
        <p:nvSpPr>
          <p:cNvPr id="3" name="文字方塊 8">
            <a:extLst>
              <a:ext uri="{FF2B5EF4-FFF2-40B4-BE49-F238E27FC236}">
                <a16:creationId xmlns:a16="http://schemas.microsoft.com/office/drawing/2014/main" id="{9C7ED90D-C083-82F0-4064-8E4AAA292037}"/>
              </a:ext>
            </a:extLst>
          </p:cNvPr>
          <p:cNvSpPr txBox="1"/>
          <p:nvPr/>
        </p:nvSpPr>
        <p:spPr>
          <a:xfrm>
            <a:off x="2566862" y="3416159"/>
            <a:ext cx="448574" cy="461665"/>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t>0</a:t>
            </a:r>
          </a:p>
        </p:txBody>
      </p:sp>
      <mc:AlternateContent xmlns:mc="http://schemas.openxmlformats.org/markup-compatibility/2006" xmlns:a14="http://schemas.microsoft.com/office/drawing/2010/main">
        <mc:Choice Requires="a14">
          <p:sp>
            <p:nvSpPr>
              <p:cNvPr id="5" name="文字方塊 11">
                <a:extLst>
                  <a:ext uri="{FF2B5EF4-FFF2-40B4-BE49-F238E27FC236}">
                    <a16:creationId xmlns:a16="http://schemas.microsoft.com/office/drawing/2014/main" id="{B469E891-B014-5A27-DD6B-3EBD4855CDC8}"/>
                  </a:ext>
                </a:extLst>
              </p:cNvPr>
              <p:cNvSpPr txBox="1"/>
              <p:nvPr/>
            </p:nvSpPr>
            <p:spPr>
              <a:xfrm>
                <a:off x="2137986" y="1757974"/>
                <a:ext cx="36490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sz="2400" i="1" smtClean="0">
                              <a:latin typeface="Cambria Math" panose="02040503050406030204" pitchFamily="18" charset="0"/>
                            </a:rPr>
                          </m:ctrlPr>
                        </m:sSubPr>
                        <m:e>
                          <m:r>
                            <a:rPr lang="en-US" altLang="zh-TW" sz="2400" b="0" i="1" smtClean="0">
                              <a:latin typeface="Cambria Math" panose="02040503050406030204" pitchFamily="18" charset="0"/>
                            </a:rPr>
                            <m:t>𝑥</m:t>
                          </m:r>
                        </m:e>
                        <m:sub>
                          <m:r>
                            <a:rPr lang="en-US" altLang="zh-TW" sz="2400" b="0" i="1" smtClean="0">
                              <a:latin typeface="Cambria Math" panose="02040503050406030204" pitchFamily="18" charset="0"/>
                            </a:rPr>
                            <m:t>1</m:t>
                          </m:r>
                        </m:sub>
                      </m:sSub>
                    </m:oMath>
                  </m:oMathPara>
                </a14:m>
                <a:endParaRPr lang="zh-TW" altLang="en-US" sz="2400" dirty="0"/>
              </a:p>
            </p:txBody>
          </p:sp>
        </mc:Choice>
        <mc:Fallback xmlns="">
          <p:sp>
            <p:nvSpPr>
              <p:cNvPr id="5" name="文字方塊 11">
                <a:extLst>
                  <a:ext uri="{FF2B5EF4-FFF2-40B4-BE49-F238E27FC236}">
                    <a16:creationId xmlns:a16="http://schemas.microsoft.com/office/drawing/2014/main" id="{B469E891-B014-5A27-DD6B-3EBD4855CDC8}"/>
                  </a:ext>
                </a:extLst>
              </p:cNvPr>
              <p:cNvSpPr txBox="1">
                <a:spLocks noRot="1" noChangeAspect="1" noMove="1" noResize="1" noEditPoints="1" noAdjustHandles="1" noChangeArrowheads="1" noChangeShapeType="1" noTextEdit="1"/>
              </p:cNvSpPr>
              <p:nvPr/>
            </p:nvSpPr>
            <p:spPr>
              <a:xfrm>
                <a:off x="2137986" y="1757974"/>
                <a:ext cx="364908" cy="369332"/>
              </a:xfrm>
              <a:prstGeom prst="rect">
                <a:avLst/>
              </a:prstGeom>
              <a:blipFill>
                <a:blip r:embed="rId3"/>
                <a:stretch>
                  <a:fillRect l="-10000" r="-3333" b="-1333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6" name="文字方塊 17">
                <a:extLst>
                  <a:ext uri="{FF2B5EF4-FFF2-40B4-BE49-F238E27FC236}">
                    <a16:creationId xmlns:a16="http://schemas.microsoft.com/office/drawing/2014/main" id="{EE5D3079-FE13-410F-4877-CB088BF11E27}"/>
                  </a:ext>
                </a:extLst>
              </p:cNvPr>
              <p:cNvSpPr txBox="1"/>
              <p:nvPr/>
            </p:nvSpPr>
            <p:spPr>
              <a:xfrm>
                <a:off x="2137986" y="2178198"/>
                <a:ext cx="372025"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sz="2400" i="1" smtClean="0">
                              <a:latin typeface="Cambria Math" panose="02040503050406030204" pitchFamily="18" charset="0"/>
                            </a:rPr>
                          </m:ctrlPr>
                        </m:sSubPr>
                        <m:e>
                          <m:r>
                            <a:rPr lang="en-US" altLang="zh-TW" sz="2400" b="0" i="1" smtClean="0">
                              <a:latin typeface="Cambria Math" panose="02040503050406030204" pitchFamily="18" charset="0"/>
                            </a:rPr>
                            <m:t>𝑥</m:t>
                          </m:r>
                        </m:e>
                        <m:sub>
                          <m:r>
                            <a:rPr lang="en-US" altLang="zh-TW" sz="2400" b="0" i="1" smtClean="0">
                              <a:latin typeface="Cambria Math" panose="02040503050406030204" pitchFamily="18" charset="0"/>
                            </a:rPr>
                            <m:t>2</m:t>
                          </m:r>
                        </m:sub>
                      </m:sSub>
                    </m:oMath>
                  </m:oMathPara>
                </a14:m>
                <a:endParaRPr lang="zh-TW" altLang="en-US" sz="2400" dirty="0"/>
              </a:p>
            </p:txBody>
          </p:sp>
        </mc:Choice>
        <mc:Fallback xmlns="">
          <p:sp>
            <p:nvSpPr>
              <p:cNvPr id="6" name="文字方塊 17">
                <a:extLst>
                  <a:ext uri="{FF2B5EF4-FFF2-40B4-BE49-F238E27FC236}">
                    <a16:creationId xmlns:a16="http://schemas.microsoft.com/office/drawing/2014/main" id="{EE5D3079-FE13-410F-4877-CB088BF11E27}"/>
                  </a:ext>
                </a:extLst>
              </p:cNvPr>
              <p:cNvSpPr txBox="1">
                <a:spLocks noRot="1" noChangeAspect="1" noMove="1" noResize="1" noEditPoints="1" noAdjustHandles="1" noChangeArrowheads="1" noChangeShapeType="1" noTextEdit="1"/>
              </p:cNvSpPr>
              <p:nvPr/>
            </p:nvSpPr>
            <p:spPr>
              <a:xfrm>
                <a:off x="2137986" y="2178198"/>
                <a:ext cx="372025" cy="369332"/>
              </a:xfrm>
              <a:prstGeom prst="rect">
                <a:avLst/>
              </a:prstGeom>
              <a:blipFill>
                <a:blip r:embed="rId4"/>
                <a:stretch>
                  <a:fillRect l="-10000" r="-6667" b="-1333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7" name="文字方塊 18">
                <a:extLst>
                  <a:ext uri="{FF2B5EF4-FFF2-40B4-BE49-F238E27FC236}">
                    <a16:creationId xmlns:a16="http://schemas.microsoft.com/office/drawing/2014/main" id="{F5A5D5DB-B5B4-CE64-3679-EE82FF47C0E5}"/>
                  </a:ext>
                </a:extLst>
              </p:cNvPr>
              <p:cNvSpPr txBox="1"/>
              <p:nvPr/>
            </p:nvSpPr>
            <p:spPr>
              <a:xfrm>
                <a:off x="2146500" y="2633801"/>
                <a:ext cx="372025"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sz="2400" i="1" smtClean="0">
                              <a:latin typeface="Cambria Math" panose="02040503050406030204" pitchFamily="18" charset="0"/>
                            </a:rPr>
                          </m:ctrlPr>
                        </m:sSubPr>
                        <m:e>
                          <m:r>
                            <a:rPr lang="en-US" altLang="zh-TW" sz="2400" b="0" i="1" smtClean="0">
                              <a:latin typeface="Cambria Math" panose="02040503050406030204" pitchFamily="18" charset="0"/>
                            </a:rPr>
                            <m:t>𝑥</m:t>
                          </m:r>
                        </m:e>
                        <m:sub>
                          <m:r>
                            <a:rPr lang="en-US" altLang="zh-TW" sz="2400" b="0" i="1" smtClean="0">
                              <a:latin typeface="Cambria Math" panose="02040503050406030204" pitchFamily="18" charset="0"/>
                            </a:rPr>
                            <m:t>3</m:t>
                          </m:r>
                        </m:sub>
                      </m:sSub>
                    </m:oMath>
                  </m:oMathPara>
                </a14:m>
                <a:endParaRPr lang="zh-TW" altLang="en-US" sz="2400" dirty="0"/>
              </a:p>
            </p:txBody>
          </p:sp>
        </mc:Choice>
        <mc:Fallback xmlns="">
          <p:sp>
            <p:nvSpPr>
              <p:cNvPr id="7" name="文字方塊 18">
                <a:extLst>
                  <a:ext uri="{FF2B5EF4-FFF2-40B4-BE49-F238E27FC236}">
                    <a16:creationId xmlns:a16="http://schemas.microsoft.com/office/drawing/2014/main" id="{F5A5D5DB-B5B4-CE64-3679-EE82FF47C0E5}"/>
                  </a:ext>
                </a:extLst>
              </p:cNvPr>
              <p:cNvSpPr txBox="1">
                <a:spLocks noRot="1" noChangeAspect="1" noMove="1" noResize="1" noEditPoints="1" noAdjustHandles="1" noChangeArrowheads="1" noChangeShapeType="1" noTextEdit="1"/>
              </p:cNvSpPr>
              <p:nvPr/>
            </p:nvSpPr>
            <p:spPr>
              <a:xfrm>
                <a:off x="2146500" y="2633801"/>
                <a:ext cx="372025" cy="369332"/>
              </a:xfrm>
              <a:prstGeom prst="rect">
                <a:avLst/>
              </a:prstGeom>
              <a:blipFill>
                <a:blip r:embed="rId5"/>
                <a:stretch>
                  <a:fillRect l="-6452" r="-6452" b="-1333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8" name="文字方塊 19">
                <a:extLst>
                  <a:ext uri="{FF2B5EF4-FFF2-40B4-BE49-F238E27FC236}">
                    <a16:creationId xmlns:a16="http://schemas.microsoft.com/office/drawing/2014/main" id="{62823299-2701-7B0D-516C-2DE6CEFB0132}"/>
                  </a:ext>
                </a:extLst>
              </p:cNvPr>
              <p:cNvSpPr txBox="1"/>
              <p:nvPr/>
            </p:nvSpPr>
            <p:spPr>
              <a:xfrm>
                <a:off x="2197586" y="3427611"/>
                <a:ext cx="24570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400" i="1" smtClean="0">
                          <a:latin typeface="Cambria Math" panose="02040503050406030204" pitchFamily="18" charset="0"/>
                        </a:rPr>
                        <m:t>𝑦</m:t>
                      </m:r>
                    </m:oMath>
                  </m:oMathPara>
                </a14:m>
                <a:endParaRPr lang="zh-TW" altLang="en-US" sz="2400" dirty="0"/>
              </a:p>
            </p:txBody>
          </p:sp>
        </mc:Choice>
        <mc:Fallback xmlns="">
          <p:sp>
            <p:nvSpPr>
              <p:cNvPr id="8" name="文字方塊 19">
                <a:extLst>
                  <a:ext uri="{FF2B5EF4-FFF2-40B4-BE49-F238E27FC236}">
                    <a16:creationId xmlns:a16="http://schemas.microsoft.com/office/drawing/2014/main" id="{62823299-2701-7B0D-516C-2DE6CEFB0132}"/>
                  </a:ext>
                </a:extLst>
              </p:cNvPr>
              <p:cNvSpPr txBox="1">
                <a:spLocks noRot="1" noChangeAspect="1" noMove="1" noResize="1" noEditPoints="1" noAdjustHandles="1" noChangeArrowheads="1" noChangeShapeType="1" noTextEdit="1"/>
              </p:cNvSpPr>
              <p:nvPr/>
            </p:nvSpPr>
            <p:spPr>
              <a:xfrm>
                <a:off x="2197586" y="3427611"/>
                <a:ext cx="245708" cy="369332"/>
              </a:xfrm>
              <a:prstGeom prst="rect">
                <a:avLst/>
              </a:prstGeom>
              <a:blipFill>
                <a:blip r:embed="rId6"/>
                <a:stretch>
                  <a:fillRect l="-23810" r="-23810" b="-22581"/>
                </a:stretch>
              </a:blipFill>
            </p:spPr>
            <p:txBody>
              <a:bodyPr/>
              <a:lstStyle/>
              <a:p>
                <a:r>
                  <a:rPr lang="en-CN">
                    <a:noFill/>
                  </a:rPr>
                  <a:t> </a:t>
                </a:r>
              </a:p>
            </p:txBody>
          </p:sp>
        </mc:Fallback>
      </mc:AlternateContent>
      <p:sp>
        <p:nvSpPr>
          <p:cNvPr id="9" name="文字方塊 22">
            <a:extLst>
              <a:ext uri="{FF2B5EF4-FFF2-40B4-BE49-F238E27FC236}">
                <a16:creationId xmlns:a16="http://schemas.microsoft.com/office/drawing/2014/main" id="{13D01BC1-1B08-C305-D531-40070F2201C0}"/>
              </a:ext>
            </a:extLst>
          </p:cNvPr>
          <p:cNvSpPr txBox="1"/>
          <p:nvPr/>
        </p:nvSpPr>
        <p:spPr>
          <a:xfrm>
            <a:off x="3377745" y="1812337"/>
            <a:ext cx="448574"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TW" sz="2400" dirty="0"/>
              <a:t>3</a:t>
            </a:r>
          </a:p>
          <a:p>
            <a:pPr algn="ctr"/>
            <a:r>
              <a:rPr lang="en-US" altLang="zh-TW" sz="2400" dirty="0"/>
              <a:t>1</a:t>
            </a:r>
          </a:p>
          <a:p>
            <a:pPr algn="ctr"/>
            <a:r>
              <a:rPr lang="en-US" altLang="zh-TW" sz="2400" dirty="0"/>
              <a:t>0</a:t>
            </a:r>
            <a:endParaRPr lang="zh-TW" altLang="en-US" sz="2400" dirty="0"/>
          </a:p>
        </p:txBody>
      </p:sp>
      <p:sp>
        <p:nvSpPr>
          <p:cNvPr id="10" name="文字方塊 23">
            <a:extLst>
              <a:ext uri="{FF2B5EF4-FFF2-40B4-BE49-F238E27FC236}">
                <a16:creationId xmlns:a16="http://schemas.microsoft.com/office/drawing/2014/main" id="{E02EC4EB-5C13-8D5F-6A00-814B477610CE}"/>
              </a:ext>
            </a:extLst>
          </p:cNvPr>
          <p:cNvSpPr txBox="1"/>
          <p:nvPr/>
        </p:nvSpPr>
        <p:spPr>
          <a:xfrm>
            <a:off x="3377745" y="3416159"/>
            <a:ext cx="448574" cy="461665"/>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t>0</a:t>
            </a:r>
          </a:p>
        </p:txBody>
      </p:sp>
      <p:sp>
        <p:nvSpPr>
          <p:cNvPr id="11" name="文字方塊 24">
            <a:extLst>
              <a:ext uri="{FF2B5EF4-FFF2-40B4-BE49-F238E27FC236}">
                <a16:creationId xmlns:a16="http://schemas.microsoft.com/office/drawing/2014/main" id="{65CE53C2-F452-2293-2979-4B50B0EDF920}"/>
              </a:ext>
            </a:extLst>
          </p:cNvPr>
          <p:cNvSpPr txBox="1"/>
          <p:nvPr/>
        </p:nvSpPr>
        <p:spPr>
          <a:xfrm>
            <a:off x="4186472" y="1812337"/>
            <a:ext cx="448574"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TW" sz="2400" dirty="0"/>
              <a:t>2</a:t>
            </a:r>
          </a:p>
          <a:p>
            <a:pPr algn="ctr"/>
            <a:r>
              <a:rPr lang="en-US" altLang="zh-TW" sz="2400" dirty="0"/>
              <a:t>0</a:t>
            </a:r>
          </a:p>
          <a:p>
            <a:pPr algn="ctr"/>
            <a:r>
              <a:rPr lang="en-US" altLang="zh-TW" sz="2400" dirty="0"/>
              <a:t>0</a:t>
            </a:r>
            <a:endParaRPr lang="zh-TW" altLang="en-US" sz="2400" dirty="0"/>
          </a:p>
        </p:txBody>
      </p:sp>
      <p:sp>
        <p:nvSpPr>
          <p:cNvPr id="12" name="文字方塊 25">
            <a:extLst>
              <a:ext uri="{FF2B5EF4-FFF2-40B4-BE49-F238E27FC236}">
                <a16:creationId xmlns:a16="http://schemas.microsoft.com/office/drawing/2014/main" id="{1E8BAF34-0576-602C-1E34-3DDD00757A00}"/>
              </a:ext>
            </a:extLst>
          </p:cNvPr>
          <p:cNvSpPr txBox="1"/>
          <p:nvPr/>
        </p:nvSpPr>
        <p:spPr>
          <a:xfrm>
            <a:off x="4186472" y="3416159"/>
            <a:ext cx="448574" cy="461665"/>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t>0</a:t>
            </a:r>
          </a:p>
        </p:txBody>
      </p:sp>
      <p:sp>
        <p:nvSpPr>
          <p:cNvPr id="13" name="文字方塊 26">
            <a:extLst>
              <a:ext uri="{FF2B5EF4-FFF2-40B4-BE49-F238E27FC236}">
                <a16:creationId xmlns:a16="http://schemas.microsoft.com/office/drawing/2014/main" id="{698E6F20-3292-AC6A-FA56-76EB6EED04D8}"/>
              </a:ext>
            </a:extLst>
          </p:cNvPr>
          <p:cNvSpPr txBox="1"/>
          <p:nvPr/>
        </p:nvSpPr>
        <p:spPr>
          <a:xfrm>
            <a:off x="4995199" y="1812337"/>
            <a:ext cx="448574"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TW" sz="2400" dirty="0"/>
              <a:t>4</a:t>
            </a:r>
          </a:p>
          <a:p>
            <a:pPr algn="ctr"/>
            <a:r>
              <a:rPr lang="en-US" altLang="zh-TW" sz="2400" dirty="0"/>
              <a:t>1</a:t>
            </a:r>
          </a:p>
          <a:p>
            <a:pPr algn="ctr"/>
            <a:r>
              <a:rPr lang="en-US" altLang="zh-TW" sz="2400" dirty="0"/>
              <a:t>0</a:t>
            </a:r>
            <a:endParaRPr lang="zh-TW" altLang="en-US" sz="2400" dirty="0"/>
          </a:p>
        </p:txBody>
      </p:sp>
      <p:sp>
        <p:nvSpPr>
          <p:cNvPr id="14" name="文字方塊 27">
            <a:extLst>
              <a:ext uri="{FF2B5EF4-FFF2-40B4-BE49-F238E27FC236}">
                <a16:creationId xmlns:a16="http://schemas.microsoft.com/office/drawing/2014/main" id="{FA285931-45F0-B555-9E3E-8BF88FF66565}"/>
              </a:ext>
            </a:extLst>
          </p:cNvPr>
          <p:cNvSpPr txBox="1"/>
          <p:nvPr/>
        </p:nvSpPr>
        <p:spPr>
          <a:xfrm>
            <a:off x="4995199" y="3416159"/>
            <a:ext cx="448574" cy="461665"/>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t>0</a:t>
            </a:r>
          </a:p>
        </p:txBody>
      </p:sp>
      <p:sp>
        <p:nvSpPr>
          <p:cNvPr id="15" name="文字方塊 28">
            <a:extLst>
              <a:ext uri="{FF2B5EF4-FFF2-40B4-BE49-F238E27FC236}">
                <a16:creationId xmlns:a16="http://schemas.microsoft.com/office/drawing/2014/main" id="{6D0EC5A6-D725-C265-E6DC-74C429991B78}"/>
              </a:ext>
            </a:extLst>
          </p:cNvPr>
          <p:cNvSpPr txBox="1"/>
          <p:nvPr/>
        </p:nvSpPr>
        <p:spPr>
          <a:xfrm>
            <a:off x="5803926" y="1812337"/>
            <a:ext cx="448574"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TW" sz="2400" dirty="0"/>
              <a:t>2</a:t>
            </a:r>
          </a:p>
          <a:p>
            <a:pPr algn="ctr"/>
            <a:r>
              <a:rPr lang="en-US" altLang="zh-TW" sz="2400" dirty="0"/>
              <a:t>0</a:t>
            </a:r>
          </a:p>
          <a:p>
            <a:pPr algn="ctr"/>
            <a:r>
              <a:rPr lang="en-US" altLang="zh-TW" sz="2400" dirty="0"/>
              <a:t>0</a:t>
            </a:r>
            <a:endParaRPr lang="zh-TW" altLang="en-US" sz="2400" dirty="0"/>
          </a:p>
        </p:txBody>
      </p:sp>
      <p:sp>
        <p:nvSpPr>
          <p:cNvPr id="16" name="文字方塊 29">
            <a:extLst>
              <a:ext uri="{FF2B5EF4-FFF2-40B4-BE49-F238E27FC236}">
                <a16:creationId xmlns:a16="http://schemas.microsoft.com/office/drawing/2014/main" id="{95F1D096-53DD-2F1A-B86A-181F5950D5EA}"/>
              </a:ext>
            </a:extLst>
          </p:cNvPr>
          <p:cNvSpPr txBox="1"/>
          <p:nvPr/>
        </p:nvSpPr>
        <p:spPr>
          <a:xfrm>
            <a:off x="5803926" y="3416159"/>
            <a:ext cx="448574" cy="461665"/>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t>0</a:t>
            </a:r>
          </a:p>
        </p:txBody>
      </p:sp>
      <p:sp>
        <p:nvSpPr>
          <p:cNvPr id="17" name="文字方塊 30">
            <a:extLst>
              <a:ext uri="{FF2B5EF4-FFF2-40B4-BE49-F238E27FC236}">
                <a16:creationId xmlns:a16="http://schemas.microsoft.com/office/drawing/2014/main" id="{FA42948A-855B-5E0D-35C9-CDA350FB69F6}"/>
              </a:ext>
            </a:extLst>
          </p:cNvPr>
          <p:cNvSpPr txBox="1"/>
          <p:nvPr/>
        </p:nvSpPr>
        <p:spPr>
          <a:xfrm>
            <a:off x="6576983" y="1806096"/>
            <a:ext cx="448574"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TW" sz="2400" dirty="0"/>
              <a:t>1</a:t>
            </a:r>
          </a:p>
          <a:p>
            <a:pPr algn="ctr"/>
            <a:r>
              <a:rPr lang="en-US" altLang="zh-TW" sz="2400" dirty="0"/>
              <a:t>0</a:t>
            </a:r>
          </a:p>
          <a:p>
            <a:pPr algn="ctr"/>
            <a:r>
              <a:rPr lang="en-US" altLang="zh-TW" sz="2400" dirty="0"/>
              <a:t>1</a:t>
            </a:r>
            <a:endParaRPr lang="zh-TW" altLang="en-US" sz="2400" dirty="0"/>
          </a:p>
        </p:txBody>
      </p:sp>
      <p:sp>
        <p:nvSpPr>
          <p:cNvPr id="18" name="文字方塊 31">
            <a:extLst>
              <a:ext uri="{FF2B5EF4-FFF2-40B4-BE49-F238E27FC236}">
                <a16:creationId xmlns:a16="http://schemas.microsoft.com/office/drawing/2014/main" id="{555E5487-6284-059B-0138-92AEF7DBE297}"/>
              </a:ext>
            </a:extLst>
          </p:cNvPr>
          <p:cNvSpPr txBox="1"/>
          <p:nvPr/>
        </p:nvSpPr>
        <p:spPr>
          <a:xfrm>
            <a:off x="6576983" y="3409918"/>
            <a:ext cx="448574" cy="461665"/>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t>7</a:t>
            </a:r>
          </a:p>
        </p:txBody>
      </p:sp>
      <p:sp>
        <p:nvSpPr>
          <p:cNvPr id="19" name="文字方塊 32">
            <a:extLst>
              <a:ext uri="{FF2B5EF4-FFF2-40B4-BE49-F238E27FC236}">
                <a16:creationId xmlns:a16="http://schemas.microsoft.com/office/drawing/2014/main" id="{3DA66E93-24C2-2EFA-7E38-F4AE54B55FB7}"/>
              </a:ext>
            </a:extLst>
          </p:cNvPr>
          <p:cNvSpPr txBox="1"/>
          <p:nvPr/>
        </p:nvSpPr>
        <p:spPr>
          <a:xfrm>
            <a:off x="7364380" y="1806096"/>
            <a:ext cx="482005"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TW" sz="2400" dirty="0"/>
              <a:t>3</a:t>
            </a:r>
          </a:p>
          <a:p>
            <a:pPr algn="ctr"/>
            <a:r>
              <a:rPr lang="en-US" altLang="zh-TW" sz="2400" dirty="0"/>
              <a:t>-1</a:t>
            </a:r>
          </a:p>
          <a:p>
            <a:pPr algn="ctr"/>
            <a:r>
              <a:rPr lang="en-US" altLang="zh-TW" sz="2400" dirty="0"/>
              <a:t>0</a:t>
            </a:r>
            <a:endParaRPr lang="zh-TW" altLang="en-US" sz="2400" dirty="0"/>
          </a:p>
        </p:txBody>
      </p:sp>
      <p:sp>
        <p:nvSpPr>
          <p:cNvPr id="20" name="文字方塊 33">
            <a:extLst>
              <a:ext uri="{FF2B5EF4-FFF2-40B4-BE49-F238E27FC236}">
                <a16:creationId xmlns:a16="http://schemas.microsoft.com/office/drawing/2014/main" id="{CF5987F9-AE52-789F-6195-DACDE25BD208}"/>
              </a:ext>
            </a:extLst>
          </p:cNvPr>
          <p:cNvSpPr txBox="1"/>
          <p:nvPr/>
        </p:nvSpPr>
        <p:spPr>
          <a:xfrm>
            <a:off x="7364381" y="3409918"/>
            <a:ext cx="448574" cy="461665"/>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t>0</a:t>
            </a:r>
          </a:p>
        </p:txBody>
      </p:sp>
      <p:sp>
        <p:nvSpPr>
          <p:cNvPr id="21" name="文字方塊 34">
            <a:extLst>
              <a:ext uri="{FF2B5EF4-FFF2-40B4-BE49-F238E27FC236}">
                <a16:creationId xmlns:a16="http://schemas.microsoft.com/office/drawing/2014/main" id="{9F460829-5AB3-7307-BE87-963678FB1FF2}"/>
              </a:ext>
            </a:extLst>
          </p:cNvPr>
          <p:cNvSpPr txBox="1"/>
          <p:nvPr/>
        </p:nvSpPr>
        <p:spPr>
          <a:xfrm>
            <a:off x="8075382" y="1818388"/>
            <a:ext cx="448574"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TW" sz="2400" dirty="0"/>
              <a:t>6</a:t>
            </a:r>
          </a:p>
          <a:p>
            <a:pPr algn="ctr"/>
            <a:r>
              <a:rPr lang="en-US" altLang="zh-TW" sz="2400" dirty="0"/>
              <a:t>1</a:t>
            </a:r>
          </a:p>
          <a:p>
            <a:pPr algn="ctr"/>
            <a:r>
              <a:rPr lang="en-US" altLang="zh-TW" sz="2400" dirty="0"/>
              <a:t>0</a:t>
            </a:r>
            <a:endParaRPr lang="zh-TW" altLang="en-US" sz="2400" dirty="0"/>
          </a:p>
        </p:txBody>
      </p:sp>
      <p:sp>
        <p:nvSpPr>
          <p:cNvPr id="22" name="文字方塊 35">
            <a:extLst>
              <a:ext uri="{FF2B5EF4-FFF2-40B4-BE49-F238E27FC236}">
                <a16:creationId xmlns:a16="http://schemas.microsoft.com/office/drawing/2014/main" id="{5A909152-6BAA-C133-5557-4BC614775C76}"/>
              </a:ext>
            </a:extLst>
          </p:cNvPr>
          <p:cNvSpPr txBox="1"/>
          <p:nvPr/>
        </p:nvSpPr>
        <p:spPr>
          <a:xfrm>
            <a:off x="8075382" y="3422210"/>
            <a:ext cx="448574" cy="461665"/>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t>0</a:t>
            </a:r>
          </a:p>
        </p:txBody>
      </p:sp>
      <p:sp>
        <p:nvSpPr>
          <p:cNvPr id="23" name="文字方塊 36">
            <a:extLst>
              <a:ext uri="{FF2B5EF4-FFF2-40B4-BE49-F238E27FC236}">
                <a16:creationId xmlns:a16="http://schemas.microsoft.com/office/drawing/2014/main" id="{77EFC210-7426-1993-A978-482467055E67}"/>
              </a:ext>
            </a:extLst>
          </p:cNvPr>
          <p:cNvSpPr txBox="1"/>
          <p:nvPr/>
        </p:nvSpPr>
        <p:spPr>
          <a:xfrm>
            <a:off x="8812363" y="1806096"/>
            <a:ext cx="448574"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TW" sz="2400" dirty="0"/>
              <a:t>1</a:t>
            </a:r>
          </a:p>
          <a:p>
            <a:pPr algn="ctr"/>
            <a:r>
              <a:rPr lang="en-US" altLang="zh-TW" sz="2400" dirty="0"/>
              <a:t>0</a:t>
            </a:r>
          </a:p>
          <a:p>
            <a:pPr algn="ctr"/>
            <a:r>
              <a:rPr lang="en-US" altLang="zh-TW" sz="2400" dirty="0"/>
              <a:t>1</a:t>
            </a:r>
            <a:endParaRPr lang="zh-TW" altLang="en-US" sz="2400" dirty="0"/>
          </a:p>
        </p:txBody>
      </p:sp>
      <p:sp>
        <p:nvSpPr>
          <p:cNvPr id="24" name="文字方塊 37">
            <a:extLst>
              <a:ext uri="{FF2B5EF4-FFF2-40B4-BE49-F238E27FC236}">
                <a16:creationId xmlns:a16="http://schemas.microsoft.com/office/drawing/2014/main" id="{FB0B3BF2-E410-48E1-8749-FDD8B354914C}"/>
              </a:ext>
            </a:extLst>
          </p:cNvPr>
          <p:cNvSpPr txBox="1"/>
          <p:nvPr/>
        </p:nvSpPr>
        <p:spPr>
          <a:xfrm>
            <a:off x="8812363" y="3409918"/>
            <a:ext cx="448574" cy="461665"/>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t>6</a:t>
            </a:r>
          </a:p>
        </p:txBody>
      </p:sp>
      <p:sp>
        <p:nvSpPr>
          <p:cNvPr id="25" name="文字方塊 2">
            <a:extLst>
              <a:ext uri="{FF2B5EF4-FFF2-40B4-BE49-F238E27FC236}">
                <a16:creationId xmlns:a16="http://schemas.microsoft.com/office/drawing/2014/main" id="{6F9C6ECB-C2F7-D250-0DF6-AB867B4958F3}"/>
              </a:ext>
            </a:extLst>
          </p:cNvPr>
          <p:cNvSpPr txBox="1"/>
          <p:nvPr/>
        </p:nvSpPr>
        <p:spPr>
          <a:xfrm>
            <a:off x="2681166" y="4250492"/>
            <a:ext cx="7417924" cy="461665"/>
          </a:xfrm>
          <a:prstGeom prst="rect">
            <a:avLst/>
          </a:prstGeom>
          <a:noFill/>
        </p:spPr>
        <p:txBody>
          <a:bodyPr wrap="square" rtlCol="0">
            <a:spAutoFit/>
          </a:bodyPr>
          <a:lstStyle/>
          <a:p>
            <a:r>
              <a:rPr lang="en-US" altLang="zh-TW" sz="2400" dirty="0"/>
              <a:t>When x</a:t>
            </a:r>
            <a:r>
              <a:rPr lang="en-US" altLang="zh-TW" sz="2400" baseline="-25000" dirty="0"/>
              <a:t>2</a:t>
            </a:r>
            <a:r>
              <a:rPr lang="en-US" altLang="zh-TW" sz="2400" dirty="0"/>
              <a:t> = 1, add the numbers of x</a:t>
            </a:r>
            <a:r>
              <a:rPr lang="en-US" altLang="zh-TW" sz="2400" baseline="-25000" dirty="0"/>
              <a:t>1</a:t>
            </a:r>
            <a:r>
              <a:rPr lang="en-US" altLang="zh-TW" sz="2400" dirty="0"/>
              <a:t> into the memory</a:t>
            </a:r>
            <a:endParaRPr lang="zh-TW" altLang="en-US" sz="2400" dirty="0"/>
          </a:p>
        </p:txBody>
      </p:sp>
      <p:sp>
        <p:nvSpPr>
          <p:cNvPr id="26" name="文字方塊 38">
            <a:extLst>
              <a:ext uri="{FF2B5EF4-FFF2-40B4-BE49-F238E27FC236}">
                <a16:creationId xmlns:a16="http://schemas.microsoft.com/office/drawing/2014/main" id="{5D266052-7412-1EDB-5494-96958E7701C6}"/>
              </a:ext>
            </a:extLst>
          </p:cNvPr>
          <p:cNvSpPr txBox="1"/>
          <p:nvPr/>
        </p:nvSpPr>
        <p:spPr>
          <a:xfrm>
            <a:off x="2680680" y="5338530"/>
            <a:ext cx="7697760" cy="461665"/>
          </a:xfrm>
          <a:prstGeom prst="rect">
            <a:avLst/>
          </a:prstGeom>
          <a:noFill/>
        </p:spPr>
        <p:txBody>
          <a:bodyPr wrap="square" rtlCol="0">
            <a:spAutoFit/>
          </a:bodyPr>
          <a:lstStyle/>
          <a:p>
            <a:r>
              <a:rPr lang="en-US" altLang="zh-TW" sz="2400" dirty="0"/>
              <a:t>When x</a:t>
            </a:r>
            <a:r>
              <a:rPr lang="en-US" altLang="zh-TW" sz="2400" baseline="-25000" dirty="0"/>
              <a:t>3</a:t>
            </a:r>
            <a:r>
              <a:rPr lang="en-US" altLang="zh-TW" sz="2400" dirty="0"/>
              <a:t> = 1, output the number in the memory.</a:t>
            </a:r>
            <a:endParaRPr lang="zh-TW" altLang="en-US" sz="2400" dirty="0"/>
          </a:p>
        </p:txBody>
      </p:sp>
      <p:sp>
        <p:nvSpPr>
          <p:cNvPr id="27" name="矩形 3">
            <a:extLst>
              <a:ext uri="{FF2B5EF4-FFF2-40B4-BE49-F238E27FC236}">
                <a16:creationId xmlns:a16="http://schemas.microsoft.com/office/drawing/2014/main" id="{21730274-2289-F135-EE95-A901D6FB0331}"/>
              </a:ext>
            </a:extLst>
          </p:cNvPr>
          <p:cNvSpPr/>
          <p:nvPr/>
        </p:nvSpPr>
        <p:spPr>
          <a:xfrm>
            <a:off x="3453120" y="2235474"/>
            <a:ext cx="319177" cy="349821"/>
          </a:xfrm>
          <a:prstGeom prst="rect">
            <a:avLst/>
          </a:prstGeom>
          <a:noFill/>
          <a:ln w="3810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矩形 39">
            <a:extLst>
              <a:ext uri="{FF2B5EF4-FFF2-40B4-BE49-F238E27FC236}">
                <a16:creationId xmlns:a16="http://schemas.microsoft.com/office/drawing/2014/main" id="{275E9001-0B9D-DB38-315D-5EFCCC47EA49}"/>
              </a:ext>
            </a:extLst>
          </p:cNvPr>
          <p:cNvSpPr/>
          <p:nvPr/>
        </p:nvSpPr>
        <p:spPr>
          <a:xfrm>
            <a:off x="5059897" y="2235474"/>
            <a:ext cx="319177" cy="349821"/>
          </a:xfrm>
          <a:prstGeom prst="rect">
            <a:avLst/>
          </a:prstGeom>
          <a:noFill/>
          <a:ln w="3810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9" name="矩形 40">
            <a:extLst>
              <a:ext uri="{FF2B5EF4-FFF2-40B4-BE49-F238E27FC236}">
                <a16:creationId xmlns:a16="http://schemas.microsoft.com/office/drawing/2014/main" id="{283EC6D9-A77F-D8DD-E9D5-A706DE6BC812}"/>
              </a:ext>
            </a:extLst>
          </p:cNvPr>
          <p:cNvSpPr/>
          <p:nvPr/>
        </p:nvSpPr>
        <p:spPr>
          <a:xfrm>
            <a:off x="8140080" y="2241438"/>
            <a:ext cx="319177" cy="349821"/>
          </a:xfrm>
          <a:prstGeom prst="rect">
            <a:avLst/>
          </a:prstGeom>
          <a:noFill/>
          <a:ln w="3810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0" name="矩形 41">
            <a:extLst>
              <a:ext uri="{FF2B5EF4-FFF2-40B4-BE49-F238E27FC236}">
                <a16:creationId xmlns:a16="http://schemas.microsoft.com/office/drawing/2014/main" id="{E5A80FB6-FCEB-5EE0-7702-971A846DB9B9}"/>
              </a:ext>
            </a:extLst>
          </p:cNvPr>
          <p:cNvSpPr/>
          <p:nvPr/>
        </p:nvSpPr>
        <p:spPr>
          <a:xfrm>
            <a:off x="6641681" y="2609879"/>
            <a:ext cx="319177" cy="349821"/>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00B050"/>
              </a:solidFill>
            </a:endParaRPr>
          </a:p>
        </p:txBody>
      </p:sp>
      <p:sp>
        <p:nvSpPr>
          <p:cNvPr id="31" name="矩形 42">
            <a:extLst>
              <a:ext uri="{FF2B5EF4-FFF2-40B4-BE49-F238E27FC236}">
                <a16:creationId xmlns:a16="http://schemas.microsoft.com/office/drawing/2014/main" id="{48021097-B5D1-8648-2148-808ED902B8F6}"/>
              </a:ext>
            </a:extLst>
          </p:cNvPr>
          <p:cNvSpPr/>
          <p:nvPr/>
        </p:nvSpPr>
        <p:spPr>
          <a:xfrm>
            <a:off x="8877061" y="2609879"/>
            <a:ext cx="319177" cy="349821"/>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00B050"/>
              </a:solidFill>
            </a:endParaRPr>
          </a:p>
        </p:txBody>
      </p:sp>
      <p:sp>
        <p:nvSpPr>
          <p:cNvPr id="32" name="矩形 43">
            <a:extLst>
              <a:ext uri="{FF2B5EF4-FFF2-40B4-BE49-F238E27FC236}">
                <a16:creationId xmlns:a16="http://schemas.microsoft.com/office/drawing/2014/main" id="{A46ECB41-A7C9-4528-0DA3-9F5C017AB762}"/>
              </a:ext>
            </a:extLst>
          </p:cNvPr>
          <p:cNvSpPr/>
          <p:nvPr/>
        </p:nvSpPr>
        <p:spPr>
          <a:xfrm>
            <a:off x="6641681" y="3462281"/>
            <a:ext cx="319177" cy="34982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00B050"/>
              </a:solidFill>
            </a:endParaRPr>
          </a:p>
        </p:txBody>
      </p:sp>
      <p:sp>
        <p:nvSpPr>
          <p:cNvPr id="33" name="矩形 44">
            <a:extLst>
              <a:ext uri="{FF2B5EF4-FFF2-40B4-BE49-F238E27FC236}">
                <a16:creationId xmlns:a16="http://schemas.microsoft.com/office/drawing/2014/main" id="{52A53A1C-D818-CACF-846A-48999A3826DB}"/>
              </a:ext>
            </a:extLst>
          </p:cNvPr>
          <p:cNvSpPr/>
          <p:nvPr/>
        </p:nvSpPr>
        <p:spPr>
          <a:xfrm>
            <a:off x="8877061" y="3462281"/>
            <a:ext cx="319177" cy="34982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00B050"/>
              </a:solidFill>
            </a:endParaRPr>
          </a:p>
        </p:txBody>
      </p:sp>
      <p:sp>
        <p:nvSpPr>
          <p:cNvPr id="34" name="矩形 4">
            <a:extLst>
              <a:ext uri="{FF2B5EF4-FFF2-40B4-BE49-F238E27FC236}">
                <a16:creationId xmlns:a16="http://schemas.microsoft.com/office/drawing/2014/main" id="{B35F1894-4CD0-6CCF-391B-1B0D4BDC11E1}"/>
              </a:ext>
            </a:extLst>
          </p:cNvPr>
          <p:cNvSpPr/>
          <p:nvPr/>
        </p:nvSpPr>
        <p:spPr>
          <a:xfrm>
            <a:off x="2655483" y="1458012"/>
            <a:ext cx="290285" cy="29028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0</a:t>
            </a:r>
            <a:endParaRPr lang="zh-TW" altLang="en-US" sz="2400" dirty="0"/>
          </a:p>
        </p:txBody>
      </p:sp>
      <p:sp>
        <p:nvSpPr>
          <p:cNvPr id="35" name="矩形 50">
            <a:extLst>
              <a:ext uri="{FF2B5EF4-FFF2-40B4-BE49-F238E27FC236}">
                <a16:creationId xmlns:a16="http://schemas.microsoft.com/office/drawing/2014/main" id="{FEBA2D0E-7FB2-728D-F7AD-9992946FCEA3}"/>
              </a:ext>
            </a:extLst>
          </p:cNvPr>
          <p:cNvSpPr/>
          <p:nvPr/>
        </p:nvSpPr>
        <p:spPr>
          <a:xfrm>
            <a:off x="3467565" y="1458012"/>
            <a:ext cx="290285" cy="29028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0</a:t>
            </a:r>
            <a:endParaRPr lang="zh-TW" altLang="en-US" sz="2400" dirty="0"/>
          </a:p>
        </p:txBody>
      </p:sp>
      <p:sp>
        <p:nvSpPr>
          <p:cNvPr id="36" name="矩形 51">
            <a:extLst>
              <a:ext uri="{FF2B5EF4-FFF2-40B4-BE49-F238E27FC236}">
                <a16:creationId xmlns:a16="http://schemas.microsoft.com/office/drawing/2014/main" id="{4D004D38-9436-10A8-70A7-71F504F21679}"/>
              </a:ext>
            </a:extLst>
          </p:cNvPr>
          <p:cNvSpPr/>
          <p:nvPr/>
        </p:nvSpPr>
        <p:spPr>
          <a:xfrm>
            <a:off x="4279647" y="1458012"/>
            <a:ext cx="290285" cy="29028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3</a:t>
            </a:r>
            <a:endParaRPr lang="zh-TW" altLang="en-US" sz="2400" dirty="0"/>
          </a:p>
        </p:txBody>
      </p:sp>
      <p:sp>
        <p:nvSpPr>
          <p:cNvPr id="37" name="矩形 54">
            <a:extLst>
              <a:ext uri="{FF2B5EF4-FFF2-40B4-BE49-F238E27FC236}">
                <a16:creationId xmlns:a16="http://schemas.microsoft.com/office/drawing/2014/main" id="{4E7333AB-94A2-3E3E-00A9-B645ED197ACB}"/>
              </a:ext>
            </a:extLst>
          </p:cNvPr>
          <p:cNvSpPr/>
          <p:nvPr/>
        </p:nvSpPr>
        <p:spPr>
          <a:xfrm>
            <a:off x="5091729" y="1458012"/>
            <a:ext cx="290285" cy="29028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3</a:t>
            </a:r>
            <a:endParaRPr lang="zh-TW" altLang="en-US" sz="2400" dirty="0"/>
          </a:p>
        </p:txBody>
      </p:sp>
      <p:sp>
        <p:nvSpPr>
          <p:cNvPr id="38" name="矩形 59">
            <a:extLst>
              <a:ext uri="{FF2B5EF4-FFF2-40B4-BE49-F238E27FC236}">
                <a16:creationId xmlns:a16="http://schemas.microsoft.com/office/drawing/2014/main" id="{4B2627AF-21A0-F45C-879B-10454903E5BC}"/>
              </a:ext>
            </a:extLst>
          </p:cNvPr>
          <p:cNvSpPr/>
          <p:nvPr/>
        </p:nvSpPr>
        <p:spPr>
          <a:xfrm>
            <a:off x="5903811" y="1458012"/>
            <a:ext cx="290285" cy="29028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7</a:t>
            </a:r>
            <a:endParaRPr lang="zh-TW" altLang="en-US" sz="2400" dirty="0"/>
          </a:p>
        </p:txBody>
      </p:sp>
      <p:sp>
        <p:nvSpPr>
          <p:cNvPr id="39" name="矩形 60">
            <a:extLst>
              <a:ext uri="{FF2B5EF4-FFF2-40B4-BE49-F238E27FC236}">
                <a16:creationId xmlns:a16="http://schemas.microsoft.com/office/drawing/2014/main" id="{C64A02AE-7314-CCF4-6ABE-0CA0E917428F}"/>
              </a:ext>
            </a:extLst>
          </p:cNvPr>
          <p:cNvSpPr/>
          <p:nvPr/>
        </p:nvSpPr>
        <p:spPr>
          <a:xfrm>
            <a:off x="6656126" y="1451771"/>
            <a:ext cx="290285" cy="29028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7</a:t>
            </a:r>
            <a:endParaRPr lang="zh-TW" altLang="en-US" sz="2400" dirty="0"/>
          </a:p>
        </p:txBody>
      </p:sp>
      <p:sp>
        <p:nvSpPr>
          <p:cNvPr id="40" name="矩形 61">
            <a:extLst>
              <a:ext uri="{FF2B5EF4-FFF2-40B4-BE49-F238E27FC236}">
                <a16:creationId xmlns:a16="http://schemas.microsoft.com/office/drawing/2014/main" id="{8C40F751-E472-88F9-6BCC-00210347EFC3}"/>
              </a:ext>
            </a:extLst>
          </p:cNvPr>
          <p:cNvSpPr/>
          <p:nvPr/>
        </p:nvSpPr>
        <p:spPr>
          <a:xfrm>
            <a:off x="7443525" y="1451771"/>
            <a:ext cx="290285" cy="29028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7</a:t>
            </a:r>
            <a:endParaRPr lang="zh-TW" altLang="en-US" sz="2400" dirty="0"/>
          </a:p>
        </p:txBody>
      </p:sp>
      <p:sp>
        <p:nvSpPr>
          <p:cNvPr id="41" name="矩形 62">
            <a:extLst>
              <a:ext uri="{FF2B5EF4-FFF2-40B4-BE49-F238E27FC236}">
                <a16:creationId xmlns:a16="http://schemas.microsoft.com/office/drawing/2014/main" id="{5E9600A5-3D6A-1087-8EBA-ADEB91409D1F}"/>
              </a:ext>
            </a:extLst>
          </p:cNvPr>
          <p:cNvSpPr/>
          <p:nvPr/>
        </p:nvSpPr>
        <p:spPr>
          <a:xfrm>
            <a:off x="8140080" y="1464063"/>
            <a:ext cx="290285" cy="29028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0</a:t>
            </a:r>
            <a:endParaRPr lang="zh-TW" altLang="en-US" sz="2400" dirty="0"/>
          </a:p>
        </p:txBody>
      </p:sp>
      <p:sp>
        <p:nvSpPr>
          <p:cNvPr id="42" name="矩形 63">
            <a:extLst>
              <a:ext uri="{FF2B5EF4-FFF2-40B4-BE49-F238E27FC236}">
                <a16:creationId xmlns:a16="http://schemas.microsoft.com/office/drawing/2014/main" id="{FEBFABF0-48E0-1EFB-0D5E-7D79AB338C7D}"/>
              </a:ext>
            </a:extLst>
          </p:cNvPr>
          <p:cNvSpPr/>
          <p:nvPr/>
        </p:nvSpPr>
        <p:spPr>
          <a:xfrm>
            <a:off x="8877061" y="1451771"/>
            <a:ext cx="290285" cy="29028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TW" sz="2400" dirty="0"/>
              <a:t>6</a:t>
            </a:r>
            <a:endParaRPr lang="zh-TW" altLang="en-US" sz="2400" dirty="0"/>
          </a:p>
        </p:txBody>
      </p:sp>
      <p:sp>
        <p:nvSpPr>
          <p:cNvPr id="43" name="文字方塊 64">
            <a:extLst>
              <a:ext uri="{FF2B5EF4-FFF2-40B4-BE49-F238E27FC236}">
                <a16:creationId xmlns:a16="http://schemas.microsoft.com/office/drawing/2014/main" id="{B13992EF-6E57-D2E5-BCB9-CCC378B13BB4}"/>
              </a:ext>
            </a:extLst>
          </p:cNvPr>
          <p:cNvSpPr txBox="1"/>
          <p:nvPr/>
        </p:nvSpPr>
        <p:spPr>
          <a:xfrm>
            <a:off x="2681166" y="4794511"/>
            <a:ext cx="7417924" cy="461665"/>
          </a:xfrm>
          <a:prstGeom prst="rect">
            <a:avLst/>
          </a:prstGeom>
          <a:noFill/>
        </p:spPr>
        <p:txBody>
          <a:bodyPr wrap="square" rtlCol="0">
            <a:spAutoFit/>
          </a:bodyPr>
          <a:lstStyle/>
          <a:p>
            <a:r>
              <a:rPr lang="en-US" altLang="zh-TW" sz="2400" dirty="0"/>
              <a:t>When x</a:t>
            </a:r>
            <a:r>
              <a:rPr lang="en-US" altLang="zh-TW" sz="2400" baseline="-25000" dirty="0"/>
              <a:t>2</a:t>
            </a:r>
            <a:r>
              <a:rPr lang="en-US" altLang="zh-TW" sz="2400" dirty="0"/>
              <a:t> = -1, reset the memory</a:t>
            </a:r>
            <a:endParaRPr lang="zh-TW" altLang="en-US" sz="2400" dirty="0"/>
          </a:p>
        </p:txBody>
      </p:sp>
      <p:sp>
        <p:nvSpPr>
          <p:cNvPr id="44" name="矩形 46">
            <a:extLst>
              <a:ext uri="{FF2B5EF4-FFF2-40B4-BE49-F238E27FC236}">
                <a16:creationId xmlns:a16="http://schemas.microsoft.com/office/drawing/2014/main" id="{EFFA0DD6-AC5D-F545-32FB-9C553D59E9DD}"/>
              </a:ext>
            </a:extLst>
          </p:cNvPr>
          <p:cNvSpPr/>
          <p:nvPr/>
        </p:nvSpPr>
        <p:spPr>
          <a:xfrm>
            <a:off x="7435448" y="2235474"/>
            <a:ext cx="319177" cy="349821"/>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5" name="灯片编号占位符 44">
            <a:extLst>
              <a:ext uri="{FF2B5EF4-FFF2-40B4-BE49-F238E27FC236}">
                <a16:creationId xmlns:a16="http://schemas.microsoft.com/office/drawing/2014/main" id="{41704049-532E-456E-86D4-4ECE44B0B96B}"/>
              </a:ext>
            </a:extLst>
          </p:cNvPr>
          <p:cNvSpPr>
            <a:spLocks noGrp="1"/>
          </p:cNvSpPr>
          <p:nvPr>
            <p:ph type="sldNum" sz="quarter" idx="14"/>
          </p:nvPr>
        </p:nvSpPr>
        <p:spPr/>
        <p:txBody>
          <a:bodyPr/>
          <a:lstStyle/>
          <a:p>
            <a:fld id="{AF69888C-E133-43D9-A638-B5C95925B91C}" type="slidenum">
              <a:rPr lang="zh-CN" altLang="en-US" smtClean="0"/>
              <a:t>38</a:t>
            </a:fld>
            <a:endParaRPr lang="zh-CN" altLang="en-US" dirty="0"/>
          </a:p>
        </p:txBody>
      </p:sp>
    </p:spTree>
    <p:extLst>
      <p:ext uri="{BB962C8B-B14F-4D97-AF65-F5344CB8AC3E}">
        <p14:creationId xmlns:p14="http://schemas.microsoft.com/office/powerpoint/2010/main" val="2285667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7"/>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5"/>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4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3"/>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3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26"/>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34"/>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5"/>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36"/>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37"/>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38"/>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39"/>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32"/>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40"/>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41"/>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42"/>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grpId="0" nodeType="clickEffect">
                                  <p:stCondLst>
                                    <p:cond delay="0"/>
                                  </p:stCondLst>
                                  <p:childTnLst>
                                    <p:set>
                                      <p:cBhvr>
                                        <p:cTn id="11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p:bldP spid="6" grpId="0"/>
      <p:bldP spid="7" grpId="0"/>
      <p:bldP spid="8" grpId="0"/>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p:bldP spid="26" grpId="0"/>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p:bldP spid="44"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p>
        </p:txBody>
      </p:sp>
      <p:grpSp>
        <p:nvGrpSpPr>
          <p:cNvPr id="2" name="群組 164">
            <a:extLst>
              <a:ext uri="{FF2B5EF4-FFF2-40B4-BE49-F238E27FC236}">
                <a16:creationId xmlns:a16="http://schemas.microsoft.com/office/drawing/2014/main" id="{B2D0A143-779E-BCAC-0065-15E71D101EEE}"/>
              </a:ext>
            </a:extLst>
          </p:cNvPr>
          <p:cNvGrpSpPr/>
          <p:nvPr/>
        </p:nvGrpSpPr>
        <p:grpSpPr>
          <a:xfrm>
            <a:off x="8775906" y="5562697"/>
            <a:ext cx="907572" cy="461665"/>
            <a:chOff x="4765592" y="6396335"/>
            <a:chExt cx="907572" cy="461665"/>
          </a:xfrm>
        </p:grpSpPr>
        <p:sp>
          <p:nvSpPr>
            <p:cNvPr id="3" name="矩形 41">
              <a:extLst>
                <a:ext uri="{FF2B5EF4-FFF2-40B4-BE49-F238E27FC236}">
                  <a16:creationId xmlns:a16="http://schemas.microsoft.com/office/drawing/2014/main" id="{513044E8-9B5C-4844-E719-92AA6CE86DA5}"/>
                </a:ext>
              </a:extLst>
            </p:cNvPr>
            <p:cNvSpPr/>
            <p:nvPr/>
          </p:nvSpPr>
          <p:spPr>
            <a:xfrm>
              <a:off x="4823114" y="6442783"/>
              <a:ext cx="720000" cy="36877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5" name="文字方塊 42">
              <a:extLst>
                <a:ext uri="{FF2B5EF4-FFF2-40B4-BE49-F238E27FC236}">
                  <a16:creationId xmlns:a16="http://schemas.microsoft.com/office/drawing/2014/main" id="{2E4C9C68-6C2D-F11F-4758-EB456AD3424C}"/>
                </a:ext>
              </a:extLst>
            </p:cNvPr>
            <p:cNvSpPr txBox="1"/>
            <p:nvPr/>
          </p:nvSpPr>
          <p:spPr>
            <a:xfrm>
              <a:off x="4765592" y="6396335"/>
              <a:ext cx="907572" cy="461665"/>
            </a:xfrm>
            <a:prstGeom prst="rect">
              <a:avLst/>
            </a:prstGeom>
            <a:noFill/>
          </p:spPr>
          <p:txBody>
            <a:bodyPr wrap="square" rtlCol="0">
              <a:spAutoFit/>
            </a:bodyPr>
            <a:lstStyle/>
            <a:p>
              <a:pPr algn="ctr"/>
              <a:r>
                <a:rPr lang="en-US" altLang="zh-TW" sz="2400" dirty="0" err="1"/>
                <a:t>x</a:t>
              </a:r>
              <a:r>
                <a:rPr lang="en-US" altLang="zh-TW" sz="2400" baseline="30000" dirty="0" err="1"/>
                <a:t>t</a:t>
              </a:r>
              <a:endParaRPr lang="zh-TW" altLang="en-US" sz="2400" baseline="30000" dirty="0"/>
            </a:p>
          </p:txBody>
        </p:sp>
      </p:grpSp>
      <p:sp>
        <p:nvSpPr>
          <p:cNvPr id="6" name="矩形 44">
            <a:extLst>
              <a:ext uri="{FF2B5EF4-FFF2-40B4-BE49-F238E27FC236}">
                <a16:creationId xmlns:a16="http://schemas.microsoft.com/office/drawing/2014/main" id="{7206ADEF-17B6-B7B8-7220-F2D6DFDC034F}"/>
              </a:ext>
            </a:extLst>
          </p:cNvPr>
          <p:cNvSpPr/>
          <p:nvPr/>
        </p:nvSpPr>
        <p:spPr>
          <a:xfrm>
            <a:off x="9382115" y="4423596"/>
            <a:ext cx="72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TW" sz="2400" dirty="0"/>
              <a:t>z</a:t>
            </a:r>
            <a:endParaRPr lang="zh-TW" altLang="en-US" sz="2400" dirty="0"/>
          </a:p>
        </p:txBody>
      </p:sp>
      <p:sp>
        <p:nvSpPr>
          <p:cNvPr id="7" name="矩形 45">
            <a:extLst>
              <a:ext uri="{FF2B5EF4-FFF2-40B4-BE49-F238E27FC236}">
                <a16:creationId xmlns:a16="http://schemas.microsoft.com/office/drawing/2014/main" id="{B8FAFB68-FA57-FD6B-A946-A50628616FB8}"/>
              </a:ext>
            </a:extLst>
          </p:cNvPr>
          <p:cNvSpPr/>
          <p:nvPr/>
        </p:nvSpPr>
        <p:spPr>
          <a:xfrm>
            <a:off x="8323013" y="4423596"/>
            <a:ext cx="72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TW" sz="2400" dirty="0" err="1"/>
              <a:t>z</a:t>
            </a:r>
            <a:r>
              <a:rPr lang="en-US" altLang="zh-TW" sz="2400" baseline="30000" dirty="0" err="1"/>
              <a:t>i</a:t>
            </a:r>
            <a:endParaRPr lang="zh-TW" altLang="en-US" sz="2400" baseline="30000" dirty="0"/>
          </a:p>
        </p:txBody>
      </p:sp>
      <p:grpSp>
        <p:nvGrpSpPr>
          <p:cNvPr id="8" name="群組 48">
            <a:extLst>
              <a:ext uri="{FF2B5EF4-FFF2-40B4-BE49-F238E27FC236}">
                <a16:creationId xmlns:a16="http://schemas.microsoft.com/office/drawing/2014/main" id="{169D9FFD-C45B-34F6-F894-53D6843EB5E2}"/>
              </a:ext>
            </a:extLst>
          </p:cNvPr>
          <p:cNvGrpSpPr/>
          <p:nvPr/>
        </p:nvGrpSpPr>
        <p:grpSpPr>
          <a:xfrm>
            <a:off x="9017798" y="3413384"/>
            <a:ext cx="438150" cy="438150"/>
            <a:chOff x="6656524" y="2699227"/>
            <a:chExt cx="438150" cy="438150"/>
          </a:xfrm>
        </p:grpSpPr>
        <p:sp>
          <p:nvSpPr>
            <p:cNvPr id="9" name="橢圓 46">
              <a:extLst>
                <a:ext uri="{FF2B5EF4-FFF2-40B4-BE49-F238E27FC236}">
                  <a16:creationId xmlns:a16="http://schemas.microsoft.com/office/drawing/2014/main" id="{1FBB63A4-3E63-9F35-45E4-8E8BB0F35A8C}"/>
                </a:ext>
              </a:extLst>
            </p:cNvPr>
            <p:cNvSpPr/>
            <p:nvPr/>
          </p:nvSpPr>
          <p:spPr>
            <a:xfrm>
              <a:off x="6656524" y="2699227"/>
              <a:ext cx="438150" cy="4381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mc:AlternateContent xmlns:mc="http://schemas.openxmlformats.org/markup-compatibility/2006" xmlns:a14="http://schemas.microsoft.com/office/drawing/2010/main">
          <mc:Choice Requires="a14">
            <p:sp>
              <p:nvSpPr>
                <p:cNvPr id="10" name="文字方塊 47">
                  <a:extLst>
                    <a:ext uri="{FF2B5EF4-FFF2-40B4-BE49-F238E27FC236}">
                      <a16:creationId xmlns:a16="http://schemas.microsoft.com/office/drawing/2014/main" id="{F46BFC1F-1E8E-E2E6-EDA3-CDBEA5C3EACE}"/>
                    </a:ext>
                  </a:extLst>
                </p:cNvPr>
                <p:cNvSpPr txBox="1"/>
                <p:nvPr/>
              </p:nvSpPr>
              <p:spPr>
                <a:xfrm>
                  <a:off x="6766595" y="2808578"/>
                  <a:ext cx="21800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solidFill>
                              <a:schemeClr val="bg1"/>
                            </a:solidFill>
                            <a:latin typeface="Cambria Math" panose="02040503050406030204" pitchFamily="18" charset="0"/>
                            <a:ea typeface="Cambria Math" panose="02040503050406030204" pitchFamily="18" charset="0"/>
                          </a:rPr>
                          <m:t>×</m:t>
                        </m:r>
                      </m:oMath>
                    </m:oMathPara>
                  </a14:m>
                  <a:endParaRPr lang="zh-TW" altLang="en-US" dirty="0">
                    <a:solidFill>
                      <a:schemeClr val="bg1"/>
                    </a:solidFill>
                  </a:endParaRPr>
                </a:p>
              </p:txBody>
            </p:sp>
          </mc:Choice>
          <mc:Fallback xmlns="">
            <p:sp>
              <p:nvSpPr>
                <p:cNvPr id="48" name="文字方塊 47"/>
                <p:cNvSpPr txBox="1">
                  <a:spLocks noRot="1" noChangeAspect="1" noMove="1" noResize="1" noEditPoints="1" noAdjustHandles="1" noChangeArrowheads="1" noChangeShapeType="1" noTextEdit="1"/>
                </p:cNvSpPr>
                <p:nvPr/>
              </p:nvSpPr>
              <p:spPr>
                <a:xfrm>
                  <a:off x="6766595" y="2808578"/>
                  <a:ext cx="218008" cy="276999"/>
                </a:xfrm>
                <a:prstGeom prst="rect">
                  <a:avLst/>
                </a:prstGeom>
                <a:blipFill rotWithShape="0">
                  <a:blip r:embed="rId3"/>
                  <a:stretch>
                    <a:fillRect l="-19444" r="-16667" b="-2222"/>
                  </a:stretch>
                </a:blipFill>
              </p:spPr>
              <p:txBody>
                <a:bodyPr/>
                <a:lstStyle/>
                <a:p>
                  <a:r>
                    <a:rPr lang="zh-TW" altLang="en-US">
                      <a:noFill/>
                    </a:rPr>
                    <a:t> </a:t>
                  </a:r>
                </a:p>
              </p:txBody>
            </p:sp>
          </mc:Fallback>
        </mc:AlternateContent>
      </p:grpSp>
      <p:sp>
        <p:nvSpPr>
          <p:cNvPr id="11" name="矩形 49">
            <a:extLst>
              <a:ext uri="{FF2B5EF4-FFF2-40B4-BE49-F238E27FC236}">
                <a16:creationId xmlns:a16="http://schemas.microsoft.com/office/drawing/2014/main" id="{D1FF22FB-1E11-7670-12F9-F55CC2605D33}"/>
              </a:ext>
            </a:extLst>
          </p:cNvPr>
          <p:cNvSpPr/>
          <p:nvPr/>
        </p:nvSpPr>
        <p:spPr>
          <a:xfrm>
            <a:off x="7438553" y="4423596"/>
            <a:ext cx="72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TW" sz="2400" dirty="0" err="1"/>
              <a:t>z</a:t>
            </a:r>
            <a:r>
              <a:rPr lang="en-US" altLang="zh-TW" sz="2400" baseline="30000" dirty="0" err="1"/>
              <a:t>f</a:t>
            </a:r>
            <a:endParaRPr lang="zh-TW" altLang="en-US" sz="2400" baseline="30000" dirty="0"/>
          </a:p>
        </p:txBody>
      </p:sp>
      <p:sp>
        <p:nvSpPr>
          <p:cNvPr id="12" name="矩形 50">
            <a:extLst>
              <a:ext uri="{FF2B5EF4-FFF2-40B4-BE49-F238E27FC236}">
                <a16:creationId xmlns:a16="http://schemas.microsoft.com/office/drawing/2014/main" id="{6FD97DDE-03A7-A547-96BB-1925BA86CB07}"/>
              </a:ext>
            </a:extLst>
          </p:cNvPr>
          <p:cNvSpPr/>
          <p:nvPr/>
        </p:nvSpPr>
        <p:spPr>
          <a:xfrm>
            <a:off x="10266575" y="4428792"/>
            <a:ext cx="72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TW" sz="2400" dirty="0"/>
              <a:t>z</a:t>
            </a:r>
            <a:r>
              <a:rPr lang="en-US" altLang="zh-TW" sz="2400" baseline="30000" dirty="0"/>
              <a:t>o</a:t>
            </a:r>
            <a:endParaRPr lang="zh-TW" altLang="en-US" sz="2400" baseline="30000" dirty="0"/>
          </a:p>
        </p:txBody>
      </p:sp>
      <p:grpSp>
        <p:nvGrpSpPr>
          <p:cNvPr id="13" name="群組 51">
            <a:extLst>
              <a:ext uri="{FF2B5EF4-FFF2-40B4-BE49-F238E27FC236}">
                <a16:creationId xmlns:a16="http://schemas.microsoft.com/office/drawing/2014/main" id="{2782F0EF-9BC5-9FF2-A560-53101BD343E1}"/>
              </a:ext>
            </a:extLst>
          </p:cNvPr>
          <p:cNvGrpSpPr/>
          <p:nvPr/>
        </p:nvGrpSpPr>
        <p:grpSpPr>
          <a:xfrm>
            <a:off x="7579478" y="2441260"/>
            <a:ext cx="438150" cy="438150"/>
            <a:chOff x="6656524" y="2699227"/>
            <a:chExt cx="438150" cy="438150"/>
          </a:xfrm>
        </p:grpSpPr>
        <p:sp>
          <p:nvSpPr>
            <p:cNvPr id="14" name="橢圓 52">
              <a:extLst>
                <a:ext uri="{FF2B5EF4-FFF2-40B4-BE49-F238E27FC236}">
                  <a16:creationId xmlns:a16="http://schemas.microsoft.com/office/drawing/2014/main" id="{C36810BD-A510-852B-D0FC-7A47EC672577}"/>
                </a:ext>
              </a:extLst>
            </p:cNvPr>
            <p:cNvSpPr/>
            <p:nvPr/>
          </p:nvSpPr>
          <p:spPr>
            <a:xfrm>
              <a:off x="6656524" y="2699227"/>
              <a:ext cx="438150" cy="4381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mc:AlternateContent xmlns:mc="http://schemas.openxmlformats.org/markup-compatibility/2006" xmlns:a14="http://schemas.microsoft.com/office/drawing/2010/main">
          <mc:Choice Requires="a14">
            <p:sp>
              <p:nvSpPr>
                <p:cNvPr id="15" name="文字方塊 53">
                  <a:extLst>
                    <a:ext uri="{FF2B5EF4-FFF2-40B4-BE49-F238E27FC236}">
                      <a16:creationId xmlns:a16="http://schemas.microsoft.com/office/drawing/2014/main" id="{C96E85ED-C363-78F1-F638-B05A64F327E9}"/>
                    </a:ext>
                  </a:extLst>
                </p:cNvPr>
                <p:cNvSpPr txBox="1"/>
                <p:nvPr/>
              </p:nvSpPr>
              <p:spPr>
                <a:xfrm>
                  <a:off x="6766595" y="2808578"/>
                  <a:ext cx="21800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solidFill>
                              <a:schemeClr val="bg1"/>
                            </a:solidFill>
                            <a:latin typeface="Cambria Math" panose="02040503050406030204" pitchFamily="18" charset="0"/>
                            <a:ea typeface="Cambria Math" panose="02040503050406030204" pitchFamily="18" charset="0"/>
                          </a:rPr>
                          <m:t>×</m:t>
                        </m:r>
                      </m:oMath>
                    </m:oMathPara>
                  </a14:m>
                  <a:endParaRPr lang="zh-TW" altLang="en-US" dirty="0">
                    <a:solidFill>
                      <a:schemeClr val="bg1"/>
                    </a:solidFill>
                  </a:endParaRPr>
                </a:p>
              </p:txBody>
            </p:sp>
          </mc:Choice>
          <mc:Fallback xmlns="">
            <p:sp>
              <p:nvSpPr>
                <p:cNvPr id="54" name="文字方塊 53"/>
                <p:cNvSpPr txBox="1">
                  <a:spLocks noRot="1" noChangeAspect="1" noMove="1" noResize="1" noEditPoints="1" noAdjustHandles="1" noChangeArrowheads="1" noChangeShapeType="1" noTextEdit="1"/>
                </p:cNvSpPr>
                <p:nvPr/>
              </p:nvSpPr>
              <p:spPr>
                <a:xfrm>
                  <a:off x="6766595" y="2808578"/>
                  <a:ext cx="218008" cy="276999"/>
                </a:xfrm>
                <a:prstGeom prst="rect">
                  <a:avLst/>
                </a:prstGeom>
                <a:blipFill rotWithShape="0">
                  <a:blip r:embed="rId4"/>
                  <a:stretch>
                    <a:fillRect l="-19444" r="-16667"/>
                  </a:stretch>
                </a:blipFill>
              </p:spPr>
              <p:txBody>
                <a:bodyPr/>
                <a:lstStyle/>
                <a:p>
                  <a:r>
                    <a:rPr lang="zh-TW" altLang="en-US">
                      <a:noFill/>
                    </a:rPr>
                    <a:t> </a:t>
                  </a:r>
                </a:p>
              </p:txBody>
            </p:sp>
          </mc:Fallback>
        </mc:AlternateContent>
      </p:grpSp>
      <p:grpSp>
        <p:nvGrpSpPr>
          <p:cNvPr id="16" name="群組 54">
            <a:extLst>
              <a:ext uri="{FF2B5EF4-FFF2-40B4-BE49-F238E27FC236}">
                <a16:creationId xmlns:a16="http://schemas.microsoft.com/office/drawing/2014/main" id="{C22A6C95-F5C1-AAFD-E67E-A1C30426A85A}"/>
              </a:ext>
            </a:extLst>
          </p:cNvPr>
          <p:cNvGrpSpPr/>
          <p:nvPr/>
        </p:nvGrpSpPr>
        <p:grpSpPr>
          <a:xfrm>
            <a:off x="8996784" y="2428043"/>
            <a:ext cx="438150" cy="438150"/>
            <a:chOff x="6656524" y="2699227"/>
            <a:chExt cx="438150" cy="438150"/>
          </a:xfrm>
        </p:grpSpPr>
        <p:sp>
          <p:nvSpPr>
            <p:cNvPr id="17" name="橢圓 55">
              <a:extLst>
                <a:ext uri="{FF2B5EF4-FFF2-40B4-BE49-F238E27FC236}">
                  <a16:creationId xmlns:a16="http://schemas.microsoft.com/office/drawing/2014/main" id="{EA3EA7A1-60B3-4FBE-A9EB-BBCB55EA2E82}"/>
                </a:ext>
              </a:extLst>
            </p:cNvPr>
            <p:cNvSpPr/>
            <p:nvPr/>
          </p:nvSpPr>
          <p:spPr>
            <a:xfrm>
              <a:off x="6656524" y="2699227"/>
              <a:ext cx="438150" cy="43815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zh-TW" altLang="en-US" dirty="0"/>
            </a:p>
          </p:txBody>
        </p:sp>
        <mc:AlternateContent xmlns:mc="http://schemas.openxmlformats.org/markup-compatibility/2006" xmlns:a14="http://schemas.microsoft.com/office/drawing/2010/main">
          <mc:Choice Requires="a14">
            <p:sp>
              <p:nvSpPr>
                <p:cNvPr id="18" name="文字方塊 56">
                  <a:extLst>
                    <a:ext uri="{FF2B5EF4-FFF2-40B4-BE49-F238E27FC236}">
                      <a16:creationId xmlns:a16="http://schemas.microsoft.com/office/drawing/2014/main" id="{824A6060-85B5-847C-E0F9-CB611C43662E}"/>
                    </a:ext>
                  </a:extLst>
                </p:cNvPr>
                <p:cNvSpPr txBox="1"/>
                <p:nvPr/>
              </p:nvSpPr>
              <p:spPr>
                <a:xfrm>
                  <a:off x="6766595" y="2808578"/>
                  <a:ext cx="283732"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TW" altLang="en-US" i="1">
                            <a:solidFill>
                              <a:schemeClr val="bg1"/>
                            </a:solidFill>
                            <a:latin typeface="Cambria Math" panose="02040503050406030204" pitchFamily="18" charset="0"/>
                            <a:ea typeface="Cambria Math" panose="02040503050406030204" pitchFamily="18" charset="0"/>
                          </a:rPr>
                          <m:t>＋</m:t>
                        </m:r>
                      </m:oMath>
                    </m:oMathPara>
                  </a14:m>
                  <a:endParaRPr lang="zh-TW" altLang="en-US" dirty="0">
                    <a:solidFill>
                      <a:schemeClr val="bg1"/>
                    </a:solidFill>
                  </a:endParaRPr>
                </a:p>
              </p:txBody>
            </p:sp>
          </mc:Choice>
          <mc:Fallback xmlns="">
            <p:sp>
              <p:nvSpPr>
                <p:cNvPr id="57" name="文字方塊 56"/>
                <p:cNvSpPr txBox="1">
                  <a:spLocks noRot="1" noChangeAspect="1" noMove="1" noResize="1" noEditPoints="1" noAdjustHandles="1" noChangeArrowheads="1" noChangeShapeType="1" noTextEdit="1"/>
                </p:cNvSpPr>
                <p:nvPr/>
              </p:nvSpPr>
              <p:spPr>
                <a:xfrm>
                  <a:off x="6766595" y="2808578"/>
                  <a:ext cx="283732" cy="276999"/>
                </a:xfrm>
                <a:prstGeom prst="rect">
                  <a:avLst/>
                </a:prstGeom>
                <a:blipFill rotWithShape="0">
                  <a:blip r:embed="rId5"/>
                  <a:stretch>
                    <a:fillRect l="-19565" r="-19565" b="-6522"/>
                  </a:stretch>
                </a:blipFill>
              </p:spPr>
              <p:txBody>
                <a:bodyPr/>
                <a:lstStyle/>
                <a:p>
                  <a:r>
                    <a:rPr lang="zh-TW" altLang="en-US">
                      <a:noFill/>
                    </a:rPr>
                    <a:t> </a:t>
                  </a:r>
                </a:p>
              </p:txBody>
            </p:sp>
          </mc:Fallback>
        </mc:AlternateContent>
      </p:grpSp>
      <p:grpSp>
        <p:nvGrpSpPr>
          <p:cNvPr id="19" name="群組 57">
            <a:extLst>
              <a:ext uri="{FF2B5EF4-FFF2-40B4-BE49-F238E27FC236}">
                <a16:creationId xmlns:a16="http://schemas.microsoft.com/office/drawing/2014/main" id="{46FC7F6D-66AD-A932-DC87-E2A9883DE78F}"/>
              </a:ext>
            </a:extLst>
          </p:cNvPr>
          <p:cNvGrpSpPr/>
          <p:nvPr/>
        </p:nvGrpSpPr>
        <p:grpSpPr>
          <a:xfrm>
            <a:off x="10255546" y="2436494"/>
            <a:ext cx="438150" cy="438150"/>
            <a:chOff x="6656524" y="2699227"/>
            <a:chExt cx="438150" cy="438150"/>
          </a:xfrm>
        </p:grpSpPr>
        <p:sp>
          <p:nvSpPr>
            <p:cNvPr id="20" name="橢圓 58">
              <a:extLst>
                <a:ext uri="{FF2B5EF4-FFF2-40B4-BE49-F238E27FC236}">
                  <a16:creationId xmlns:a16="http://schemas.microsoft.com/office/drawing/2014/main" id="{7E4AB28E-51AD-7F3F-9BCB-3FD42A6321C9}"/>
                </a:ext>
              </a:extLst>
            </p:cNvPr>
            <p:cNvSpPr/>
            <p:nvPr/>
          </p:nvSpPr>
          <p:spPr>
            <a:xfrm>
              <a:off x="6656524" y="2699227"/>
              <a:ext cx="438150" cy="4381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mc:AlternateContent xmlns:mc="http://schemas.openxmlformats.org/markup-compatibility/2006" xmlns:a14="http://schemas.microsoft.com/office/drawing/2010/main">
          <mc:Choice Requires="a14">
            <p:sp>
              <p:nvSpPr>
                <p:cNvPr id="21" name="文字方塊 59">
                  <a:extLst>
                    <a:ext uri="{FF2B5EF4-FFF2-40B4-BE49-F238E27FC236}">
                      <a16:creationId xmlns:a16="http://schemas.microsoft.com/office/drawing/2014/main" id="{1B0DC63E-5578-76A1-BA4C-F8CFE6213879}"/>
                    </a:ext>
                  </a:extLst>
                </p:cNvPr>
                <p:cNvSpPr txBox="1"/>
                <p:nvPr/>
              </p:nvSpPr>
              <p:spPr>
                <a:xfrm>
                  <a:off x="6766595" y="2808578"/>
                  <a:ext cx="21800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i="1" smtClean="0">
                            <a:solidFill>
                              <a:schemeClr val="bg1"/>
                            </a:solidFill>
                            <a:latin typeface="Cambria Math" panose="02040503050406030204" pitchFamily="18" charset="0"/>
                            <a:ea typeface="Cambria Math" panose="02040503050406030204" pitchFamily="18" charset="0"/>
                          </a:rPr>
                          <m:t>×</m:t>
                        </m:r>
                      </m:oMath>
                    </m:oMathPara>
                  </a14:m>
                  <a:endParaRPr lang="zh-TW" altLang="en-US" dirty="0">
                    <a:solidFill>
                      <a:schemeClr val="bg1"/>
                    </a:solidFill>
                  </a:endParaRPr>
                </a:p>
              </p:txBody>
            </p:sp>
          </mc:Choice>
          <mc:Fallback xmlns="">
            <p:sp>
              <p:nvSpPr>
                <p:cNvPr id="60" name="文字方塊 59"/>
                <p:cNvSpPr txBox="1">
                  <a:spLocks noRot="1" noChangeAspect="1" noMove="1" noResize="1" noEditPoints="1" noAdjustHandles="1" noChangeArrowheads="1" noChangeShapeType="1" noTextEdit="1"/>
                </p:cNvSpPr>
                <p:nvPr/>
              </p:nvSpPr>
              <p:spPr>
                <a:xfrm>
                  <a:off x="6766595" y="2808578"/>
                  <a:ext cx="218008" cy="276999"/>
                </a:xfrm>
                <a:prstGeom prst="rect">
                  <a:avLst/>
                </a:prstGeom>
                <a:blipFill rotWithShape="0">
                  <a:blip r:embed="rId6"/>
                  <a:stretch>
                    <a:fillRect l="-19444" r="-16667" b="-2222"/>
                  </a:stretch>
                </a:blipFill>
              </p:spPr>
              <p:txBody>
                <a:bodyPr/>
                <a:lstStyle/>
                <a:p>
                  <a:r>
                    <a:rPr lang="zh-TW" altLang="en-US">
                      <a:noFill/>
                    </a:rPr>
                    <a:t> </a:t>
                  </a:r>
                </a:p>
              </p:txBody>
            </p:sp>
          </mc:Fallback>
        </mc:AlternateContent>
      </p:grpSp>
      <p:sp>
        <p:nvSpPr>
          <p:cNvPr id="22" name="矩形 61">
            <a:extLst>
              <a:ext uri="{FF2B5EF4-FFF2-40B4-BE49-F238E27FC236}">
                <a16:creationId xmlns:a16="http://schemas.microsoft.com/office/drawing/2014/main" id="{0672BD32-5878-43BF-FB48-BA605DBC5659}"/>
              </a:ext>
            </a:extLst>
          </p:cNvPr>
          <p:cNvSpPr/>
          <p:nvPr/>
        </p:nvSpPr>
        <p:spPr>
          <a:xfrm>
            <a:off x="10117188" y="1098947"/>
            <a:ext cx="720000" cy="4320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TW" altLang="en-US"/>
          </a:p>
        </p:txBody>
      </p:sp>
      <p:sp>
        <p:nvSpPr>
          <p:cNvPr id="23" name="文字方塊 62">
            <a:extLst>
              <a:ext uri="{FF2B5EF4-FFF2-40B4-BE49-F238E27FC236}">
                <a16:creationId xmlns:a16="http://schemas.microsoft.com/office/drawing/2014/main" id="{0D3E937D-3BC7-6C8F-7F0B-443DA7836DAA}"/>
              </a:ext>
            </a:extLst>
          </p:cNvPr>
          <p:cNvSpPr txBox="1"/>
          <p:nvPr/>
        </p:nvSpPr>
        <p:spPr>
          <a:xfrm>
            <a:off x="10035616" y="1084558"/>
            <a:ext cx="907572" cy="461665"/>
          </a:xfrm>
          <a:prstGeom prst="rect">
            <a:avLst/>
          </a:prstGeom>
          <a:noFill/>
        </p:spPr>
        <p:txBody>
          <a:bodyPr wrap="square" rtlCol="0">
            <a:spAutoFit/>
          </a:bodyPr>
          <a:lstStyle/>
          <a:p>
            <a:pPr algn="ctr"/>
            <a:r>
              <a:rPr lang="en-US" altLang="zh-TW" sz="2400" dirty="0" err="1"/>
              <a:t>y</a:t>
            </a:r>
            <a:r>
              <a:rPr lang="en-US" altLang="zh-TW" sz="2400" baseline="30000" dirty="0" err="1"/>
              <a:t>t</a:t>
            </a:r>
            <a:endParaRPr lang="zh-TW" altLang="en-US" sz="2400" baseline="30000" dirty="0"/>
          </a:p>
        </p:txBody>
      </p:sp>
      <p:pic>
        <p:nvPicPr>
          <p:cNvPr id="24" name="圖片 132">
            <a:extLst>
              <a:ext uri="{FF2B5EF4-FFF2-40B4-BE49-F238E27FC236}">
                <a16:creationId xmlns:a16="http://schemas.microsoft.com/office/drawing/2014/main" id="{2419919F-E4D9-1C6B-18D7-F4706FE266AE}"/>
              </a:ext>
            </a:extLst>
          </p:cNvPr>
          <p:cNvPicPr>
            <a:picLocks noChangeAspect="1"/>
          </p:cNvPicPr>
          <p:nvPr/>
        </p:nvPicPr>
        <p:blipFill>
          <a:blip r:embed="rId7"/>
          <a:stretch>
            <a:fillRect/>
          </a:stretch>
        </p:blipFill>
        <p:spPr>
          <a:xfrm>
            <a:off x="8472902" y="3450256"/>
            <a:ext cx="371475" cy="371475"/>
          </a:xfrm>
          <a:prstGeom prst="rect">
            <a:avLst/>
          </a:prstGeom>
        </p:spPr>
      </p:pic>
      <p:pic>
        <p:nvPicPr>
          <p:cNvPr id="25" name="圖片 133">
            <a:extLst>
              <a:ext uri="{FF2B5EF4-FFF2-40B4-BE49-F238E27FC236}">
                <a16:creationId xmlns:a16="http://schemas.microsoft.com/office/drawing/2014/main" id="{1891E292-59ED-A953-DC8D-9D7D53819EC4}"/>
              </a:ext>
            </a:extLst>
          </p:cNvPr>
          <p:cNvPicPr>
            <a:picLocks noChangeAspect="1"/>
          </p:cNvPicPr>
          <p:nvPr/>
        </p:nvPicPr>
        <p:blipFill>
          <a:blip r:embed="rId7"/>
          <a:stretch>
            <a:fillRect/>
          </a:stretch>
        </p:blipFill>
        <p:spPr>
          <a:xfrm>
            <a:off x="7608722" y="3446722"/>
            <a:ext cx="371475" cy="371475"/>
          </a:xfrm>
          <a:prstGeom prst="rect">
            <a:avLst/>
          </a:prstGeom>
        </p:spPr>
      </p:pic>
      <p:pic>
        <p:nvPicPr>
          <p:cNvPr id="26" name="圖片 134">
            <a:extLst>
              <a:ext uri="{FF2B5EF4-FFF2-40B4-BE49-F238E27FC236}">
                <a16:creationId xmlns:a16="http://schemas.microsoft.com/office/drawing/2014/main" id="{3C406BA5-57CC-1377-E400-D004D7F50283}"/>
              </a:ext>
            </a:extLst>
          </p:cNvPr>
          <p:cNvPicPr>
            <a:picLocks noChangeAspect="1"/>
          </p:cNvPicPr>
          <p:nvPr/>
        </p:nvPicPr>
        <p:blipFill>
          <a:blip r:embed="rId7"/>
          <a:stretch>
            <a:fillRect/>
          </a:stretch>
        </p:blipFill>
        <p:spPr>
          <a:xfrm>
            <a:off x="10270327" y="3446721"/>
            <a:ext cx="371475" cy="371475"/>
          </a:xfrm>
          <a:prstGeom prst="rect">
            <a:avLst/>
          </a:prstGeom>
        </p:spPr>
      </p:pic>
      <p:pic>
        <p:nvPicPr>
          <p:cNvPr id="27" name="圖片 135">
            <a:extLst>
              <a:ext uri="{FF2B5EF4-FFF2-40B4-BE49-F238E27FC236}">
                <a16:creationId xmlns:a16="http://schemas.microsoft.com/office/drawing/2014/main" id="{856CC66D-DAD8-280F-29FB-91E8C463360E}"/>
              </a:ext>
            </a:extLst>
          </p:cNvPr>
          <p:cNvPicPr>
            <a:picLocks noChangeAspect="1"/>
          </p:cNvPicPr>
          <p:nvPr/>
        </p:nvPicPr>
        <p:blipFill>
          <a:blip r:embed="rId7"/>
          <a:stretch>
            <a:fillRect/>
          </a:stretch>
        </p:blipFill>
        <p:spPr>
          <a:xfrm>
            <a:off x="9694427" y="2453714"/>
            <a:ext cx="371475" cy="371475"/>
          </a:xfrm>
          <a:prstGeom prst="rect">
            <a:avLst/>
          </a:prstGeom>
        </p:spPr>
      </p:pic>
      <p:cxnSp>
        <p:nvCxnSpPr>
          <p:cNvPr id="28" name="直線單箭頭接點 138">
            <a:extLst>
              <a:ext uri="{FF2B5EF4-FFF2-40B4-BE49-F238E27FC236}">
                <a16:creationId xmlns:a16="http://schemas.microsoft.com/office/drawing/2014/main" id="{886333C7-12FC-6687-D9BF-D27356FB0FD6}"/>
              </a:ext>
            </a:extLst>
          </p:cNvPr>
          <p:cNvCxnSpPr/>
          <p:nvPr/>
        </p:nvCxnSpPr>
        <p:spPr>
          <a:xfrm flipH="1" flipV="1">
            <a:off x="7791711" y="3828052"/>
            <a:ext cx="1" cy="57650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單箭頭接點 141">
            <a:extLst>
              <a:ext uri="{FF2B5EF4-FFF2-40B4-BE49-F238E27FC236}">
                <a16:creationId xmlns:a16="http://schemas.microsoft.com/office/drawing/2014/main" id="{265FBA81-C214-D79B-85B5-AEC7150CBB0C}"/>
              </a:ext>
            </a:extLst>
          </p:cNvPr>
          <p:cNvCxnSpPr/>
          <p:nvPr/>
        </p:nvCxnSpPr>
        <p:spPr>
          <a:xfrm flipH="1" flipV="1">
            <a:off x="7797873" y="2855608"/>
            <a:ext cx="1" cy="57650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單箭頭接點 143">
            <a:extLst>
              <a:ext uri="{FF2B5EF4-FFF2-40B4-BE49-F238E27FC236}">
                <a16:creationId xmlns:a16="http://schemas.microsoft.com/office/drawing/2014/main" id="{04B5EBA7-B252-EE81-9A81-364069B4D740}"/>
              </a:ext>
            </a:extLst>
          </p:cNvPr>
          <p:cNvCxnSpPr>
            <a:endCxn id="17" idx="2"/>
          </p:cNvCxnSpPr>
          <p:nvPr/>
        </p:nvCxnSpPr>
        <p:spPr>
          <a:xfrm flipV="1">
            <a:off x="8042939" y="2647118"/>
            <a:ext cx="95384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單箭頭接點 148">
            <a:extLst>
              <a:ext uri="{FF2B5EF4-FFF2-40B4-BE49-F238E27FC236}">
                <a16:creationId xmlns:a16="http://schemas.microsoft.com/office/drawing/2014/main" id="{38E6CC54-FD7B-F6B8-F4F4-33779219AC51}"/>
              </a:ext>
            </a:extLst>
          </p:cNvPr>
          <p:cNvCxnSpPr/>
          <p:nvPr/>
        </p:nvCxnSpPr>
        <p:spPr>
          <a:xfrm flipH="1" flipV="1">
            <a:off x="9808729" y="3803590"/>
            <a:ext cx="16876" cy="6084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151">
            <a:extLst>
              <a:ext uri="{FF2B5EF4-FFF2-40B4-BE49-F238E27FC236}">
                <a16:creationId xmlns:a16="http://schemas.microsoft.com/office/drawing/2014/main" id="{95C20065-76CA-3C27-11C5-C11C44621E72}"/>
              </a:ext>
            </a:extLst>
          </p:cNvPr>
          <p:cNvCxnSpPr/>
          <p:nvPr/>
        </p:nvCxnSpPr>
        <p:spPr>
          <a:xfrm flipH="1" flipV="1">
            <a:off x="8658638" y="3814999"/>
            <a:ext cx="1" cy="57650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單箭頭接點 152">
            <a:extLst>
              <a:ext uri="{FF2B5EF4-FFF2-40B4-BE49-F238E27FC236}">
                <a16:creationId xmlns:a16="http://schemas.microsoft.com/office/drawing/2014/main" id="{A64FC743-F3E4-473E-C13A-FDA509243688}"/>
              </a:ext>
            </a:extLst>
          </p:cNvPr>
          <p:cNvCxnSpPr/>
          <p:nvPr/>
        </p:nvCxnSpPr>
        <p:spPr>
          <a:xfrm flipH="1" flipV="1">
            <a:off x="9233910" y="2800559"/>
            <a:ext cx="1" cy="57650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單箭頭接點 153">
            <a:extLst>
              <a:ext uri="{FF2B5EF4-FFF2-40B4-BE49-F238E27FC236}">
                <a16:creationId xmlns:a16="http://schemas.microsoft.com/office/drawing/2014/main" id="{6BD2C4E6-A600-3698-9B55-6C8F6260E014}"/>
              </a:ext>
            </a:extLst>
          </p:cNvPr>
          <p:cNvCxnSpPr>
            <a:endCxn id="9" idx="2"/>
          </p:cNvCxnSpPr>
          <p:nvPr/>
        </p:nvCxnSpPr>
        <p:spPr>
          <a:xfrm>
            <a:off x="8821036" y="3618885"/>
            <a:ext cx="196762" cy="1357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單箭頭接點 156">
            <a:extLst>
              <a:ext uri="{FF2B5EF4-FFF2-40B4-BE49-F238E27FC236}">
                <a16:creationId xmlns:a16="http://schemas.microsoft.com/office/drawing/2014/main" id="{BFF9FADC-81DD-E441-A7F6-216630D2BD61}"/>
              </a:ext>
            </a:extLst>
          </p:cNvPr>
          <p:cNvCxnSpPr/>
          <p:nvPr/>
        </p:nvCxnSpPr>
        <p:spPr>
          <a:xfrm flipH="1" flipV="1">
            <a:off x="10460318" y="3787616"/>
            <a:ext cx="1" cy="57650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線單箭頭接點 157">
            <a:extLst>
              <a:ext uri="{FF2B5EF4-FFF2-40B4-BE49-F238E27FC236}">
                <a16:creationId xmlns:a16="http://schemas.microsoft.com/office/drawing/2014/main" id="{8829A486-5C9F-3D23-6BB3-ACA92DA38C37}"/>
              </a:ext>
            </a:extLst>
          </p:cNvPr>
          <p:cNvCxnSpPr/>
          <p:nvPr/>
        </p:nvCxnSpPr>
        <p:spPr>
          <a:xfrm flipH="1" flipV="1">
            <a:off x="10471643" y="2876287"/>
            <a:ext cx="1" cy="57650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線單箭頭接點 158">
            <a:extLst>
              <a:ext uri="{FF2B5EF4-FFF2-40B4-BE49-F238E27FC236}">
                <a16:creationId xmlns:a16="http://schemas.microsoft.com/office/drawing/2014/main" id="{A961CA67-A677-9ABE-A429-64145779967F}"/>
              </a:ext>
            </a:extLst>
          </p:cNvPr>
          <p:cNvCxnSpPr/>
          <p:nvPr/>
        </p:nvCxnSpPr>
        <p:spPr>
          <a:xfrm>
            <a:off x="9475619" y="2639451"/>
            <a:ext cx="275067" cy="1897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單箭頭接點 160">
            <a:extLst>
              <a:ext uri="{FF2B5EF4-FFF2-40B4-BE49-F238E27FC236}">
                <a16:creationId xmlns:a16="http://schemas.microsoft.com/office/drawing/2014/main" id="{063049DF-68B6-348D-8F68-B28F80C0E734}"/>
              </a:ext>
            </a:extLst>
          </p:cNvPr>
          <p:cNvCxnSpPr/>
          <p:nvPr/>
        </p:nvCxnSpPr>
        <p:spPr>
          <a:xfrm>
            <a:off x="10034074" y="2651749"/>
            <a:ext cx="275067" cy="1897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向下箭號 161">
            <a:extLst>
              <a:ext uri="{FF2B5EF4-FFF2-40B4-BE49-F238E27FC236}">
                <a16:creationId xmlns:a16="http://schemas.microsoft.com/office/drawing/2014/main" id="{AE02737E-C437-4C4E-909D-6D124F7EA310}"/>
              </a:ext>
            </a:extLst>
          </p:cNvPr>
          <p:cNvSpPr/>
          <p:nvPr/>
        </p:nvSpPr>
        <p:spPr>
          <a:xfrm flipV="1">
            <a:off x="10270327" y="1625038"/>
            <a:ext cx="438150" cy="748396"/>
          </a:xfrm>
          <a:prstGeom prst="down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p>
        </p:txBody>
      </p:sp>
      <p:sp>
        <p:nvSpPr>
          <p:cNvPr id="40" name="向下箭號 162">
            <a:extLst>
              <a:ext uri="{FF2B5EF4-FFF2-40B4-BE49-F238E27FC236}">
                <a16:creationId xmlns:a16="http://schemas.microsoft.com/office/drawing/2014/main" id="{CF14F42B-126F-883A-43BE-1B0075263A93}"/>
              </a:ext>
            </a:extLst>
          </p:cNvPr>
          <p:cNvSpPr/>
          <p:nvPr/>
        </p:nvSpPr>
        <p:spPr>
          <a:xfrm rot="2610135" flipV="1">
            <a:off x="9991311" y="4865974"/>
            <a:ext cx="438150" cy="748396"/>
          </a:xfrm>
          <a:prstGeom prst="down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zh-TW" altLang="en-US"/>
          </a:p>
        </p:txBody>
      </p:sp>
      <p:sp>
        <p:nvSpPr>
          <p:cNvPr id="41" name="向下箭號 163">
            <a:extLst>
              <a:ext uri="{FF2B5EF4-FFF2-40B4-BE49-F238E27FC236}">
                <a16:creationId xmlns:a16="http://schemas.microsoft.com/office/drawing/2014/main" id="{2B9E3649-8FA5-4B0B-E85F-DB21FDD5A516}"/>
              </a:ext>
            </a:extLst>
          </p:cNvPr>
          <p:cNvSpPr/>
          <p:nvPr/>
        </p:nvSpPr>
        <p:spPr>
          <a:xfrm rot="19634133" flipV="1">
            <a:off x="8601103" y="4886767"/>
            <a:ext cx="438150" cy="625209"/>
          </a:xfrm>
          <a:prstGeom prst="down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42" name="向下箭號 165">
            <a:extLst>
              <a:ext uri="{FF2B5EF4-FFF2-40B4-BE49-F238E27FC236}">
                <a16:creationId xmlns:a16="http://schemas.microsoft.com/office/drawing/2014/main" id="{C59ABD84-C80E-9BC5-13DD-A6F2AF1ED986}"/>
              </a:ext>
            </a:extLst>
          </p:cNvPr>
          <p:cNvSpPr/>
          <p:nvPr/>
        </p:nvSpPr>
        <p:spPr>
          <a:xfrm rot="1779305" flipV="1">
            <a:off x="9292981" y="4892156"/>
            <a:ext cx="438150" cy="606679"/>
          </a:xfrm>
          <a:prstGeom prst="down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zh-TW" altLang="en-US"/>
          </a:p>
        </p:txBody>
      </p:sp>
      <p:sp>
        <p:nvSpPr>
          <p:cNvPr id="43" name="向下箭號 166">
            <a:extLst>
              <a:ext uri="{FF2B5EF4-FFF2-40B4-BE49-F238E27FC236}">
                <a16:creationId xmlns:a16="http://schemas.microsoft.com/office/drawing/2014/main" id="{546676FE-8576-3E83-E9FD-532428AAD262}"/>
              </a:ext>
            </a:extLst>
          </p:cNvPr>
          <p:cNvSpPr/>
          <p:nvPr/>
        </p:nvSpPr>
        <p:spPr>
          <a:xfrm rot="18851723" flipV="1">
            <a:off x="7827598" y="4854610"/>
            <a:ext cx="438150" cy="748396"/>
          </a:xfrm>
          <a:prstGeom prst="down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zh-TW" altLang="en-US"/>
          </a:p>
        </p:txBody>
      </p:sp>
      <p:grpSp>
        <p:nvGrpSpPr>
          <p:cNvPr id="44" name="群組 113">
            <a:extLst>
              <a:ext uri="{FF2B5EF4-FFF2-40B4-BE49-F238E27FC236}">
                <a16:creationId xmlns:a16="http://schemas.microsoft.com/office/drawing/2014/main" id="{77E8EDE7-634C-2DB5-83B9-AB60782C36DC}"/>
              </a:ext>
            </a:extLst>
          </p:cNvPr>
          <p:cNvGrpSpPr/>
          <p:nvPr/>
        </p:nvGrpSpPr>
        <p:grpSpPr>
          <a:xfrm>
            <a:off x="6544351" y="1806970"/>
            <a:ext cx="907572" cy="461665"/>
            <a:chOff x="4775004" y="6396335"/>
            <a:chExt cx="907572" cy="461665"/>
          </a:xfrm>
        </p:grpSpPr>
        <p:sp>
          <p:nvSpPr>
            <p:cNvPr id="45" name="矩形 114">
              <a:extLst>
                <a:ext uri="{FF2B5EF4-FFF2-40B4-BE49-F238E27FC236}">
                  <a16:creationId xmlns:a16="http://schemas.microsoft.com/office/drawing/2014/main" id="{2A21D625-FC88-D8B6-1FF9-E0F0526FA56B}"/>
                </a:ext>
              </a:extLst>
            </p:cNvPr>
            <p:cNvSpPr/>
            <p:nvPr/>
          </p:nvSpPr>
          <p:spPr>
            <a:xfrm>
              <a:off x="4823114" y="6442783"/>
              <a:ext cx="720000" cy="36877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zh-TW" altLang="en-US"/>
            </a:p>
          </p:txBody>
        </p:sp>
        <p:sp>
          <p:nvSpPr>
            <p:cNvPr id="46" name="文字方塊 115">
              <a:extLst>
                <a:ext uri="{FF2B5EF4-FFF2-40B4-BE49-F238E27FC236}">
                  <a16:creationId xmlns:a16="http://schemas.microsoft.com/office/drawing/2014/main" id="{C86FB4FF-502C-70B4-351E-1C1017159139}"/>
                </a:ext>
              </a:extLst>
            </p:cNvPr>
            <p:cNvSpPr txBox="1"/>
            <p:nvPr/>
          </p:nvSpPr>
          <p:spPr>
            <a:xfrm>
              <a:off x="4775004" y="6396335"/>
              <a:ext cx="907572" cy="461665"/>
            </a:xfrm>
            <a:prstGeom prst="rect">
              <a:avLst/>
            </a:prstGeom>
            <a:no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altLang="zh-TW" sz="2400" dirty="0">
                  <a:solidFill>
                    <a:schemeClr val="tx1"/>
                  </a:solidFill>
                </a:rPr>
                <a:t>c</a:t>
              </a:r>
              <a:r>
                <a:rPr lang="en-US" altLang="zh-TW" sz="2400" baseline="30000" dirty="0">
                  <a:solidFill>
                    <a:schemeClr val="tx1"/>
                  </a:solidFill>
                </a:rPr>
                <a:t>t-1</a:t>
              </a:r>
              <a:endParaRPr lang="zh-TW" altLang="en-US" sz="2400" baseline="30000" dirty="0">
                <a:solidFill>
                  <a:schemeClr val="tx1"/>
                </a:solidFill>
              </a:endParaRPr>
            </a:p>
          </p:txBody>
        </p:sp>
      </p:grpSp>
      <p:sp>
        <p:nvSpPr>
          <p:cNvPr id="47" name="手繪多邊形 4">
            <a:extLst>
              <a:ext uri="{FF2B5EF4-FFF2-40B4-BE49-F238E27FC236}">
                <a16:creationId xmlns:a16="http://schemas.microsoft.com/office/drawing/2014/main" id="{FE54BE72-D8AF-9C8D-EA76-E280102DE921}"/>
              </a:ext>
            </a:extLst>
          </p:cNvPr>
          <p:cNvSpPr/>
          <p:nvPr/>
        </p:nvSpPr>
        <p:spPr>
          <a:xfrm>
            <a:off x="7333427" y="2054359"/>
            <a:ext cx="435428" cy="378302"/>
          </a:xfrm>
          <a:custGeom>
            <a:avLst/>
            <a:gdLst>
              <a:gd name="connsiteX0" fmla="*/ 0 w 435428"/>
              <a:gd name="connsiteY0" fmla="*/ 931 h 378302"/>
              <a:gd name="connsiteX1" fmla="*/ 290286 w 435428"/>
              <a:gd name="connsiteY1" fmla="*/ 58988 h 378302"/>
              <a:gd name="connsiteX2" fmla="*/ 435428 w 435428"/>
              <a:gd name="connsiteY2" fmla="*/ 378302 h 378302"/>
            </a:gdLst>
            <a:ahLst/>
            <a:cxnLst>
              <a:cxn ang="0">
                <a:pos x="connsiteX0" y="connsiteY0"/>
              </a:cxn>
              <a:cxn ang="0">
                <a:pos x="connsiteX1" y="connsiteY1"/>
              </a:cxn>
              <a:cxn ang="0">
                <a:pos x="connsiteX2" y="connsiteY2"/>
              </a:cxn>
            </a:cxnLst>
            <a:rect l="l" t="t" r="r" b="b"/>
            <a:pathLst>
              <a:path w="435428" h="378302">
                <a:moveTo>
                  <a:pt x="0" y="931"/>
                </a:moveTo>
                <a:cubicBezTo>
                  <a:pt x="108857" y="-1488"/>
                  <a:pt x="217715" y="-3907"/>
                  <a:pt x="290286" y="58988"/>
                </a:cubicBezTo>
                <a:cubicBezTo>
                  <a:pt x="362857" y="121883"/>
                  <a:pt x="399142" y="250092"/>
                  <a:pt x="435428" y="378302"/>
                </a:cubicBez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8" name="圖片 126">
            <a:extLst>
              <a:ext uri="{FF2B5EF4-FFF2-40B4-BE49-F238E27FC236}">
                <a16:creationId xmlns:a16="http://schemas.microsoft.com/office/drawing/2014/main" id="{145065C7-73F1-0698-5D52-281A54A4DD57}"/>
              </a:ext>
            </a:extLst>
          </p:cNvPr>
          <p:cNvPicPr>
            <a:picLocks noChangeAspect="1"/>
          </p:cNvPicPr>
          <p:nvPr/>
        </p:nvPicPr>
        <p:blipFill>
          <a:blip r:embed="rId8"/>
          <a:stretch>
            <a:fillRect/>
          </a:stretch>
        </p:blipFill>
        <p:spPr>
          <a:xfrm>
            <a:off x="1156067" y="1254134"/>
            <a:ext cx="3603520" cy="4731579"/>
          </a:xfrm>
          <a:prstGeom prst="rect">
            <a:avLst/>
          </a:prstGeom>
        </p:spPr>
      </p:pic>
      <p:sp>
        <p:nvSpPr>
          <p:cNvPr id="49" name="矩形 127">
            <a:extLst>
              <a:ext uri="{FF2B5EF4-FFF2-40B4-BE49-F238E27FC236}">
                <a16:creationId xmlns:a16="http://schemas.microsoft.com/office/drawing/2014/main" id="{7088BED5-63CD-E581-E036-3523A860B11B}"/>
              </a:ext>
            </a:extLst>
          </p:cNvPr>
          <p:cNvSpPr/>
          <p:nvPr/>
        </p:nvSpPr>
        <p:spPr>
          <a:xfrm>
            <a:off x="2702770" y="5995400"/>
            <a:ext cx="72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TW" sz="2400" dirty="0"/>
              <a:t>z</a:t>
            </a:r>
            <a:endParaRPr lang="zh-TW" altLang="en-US" sz="2400" dirty="0"/>
          </a:p>
        </p:txBody>
      </p:sp>
      <p:sp>
        <p:nvSpPr>
          <p:cNvPr id="50" name="矩形 128">
            <a:extLst>
              <a:ext uri="{FF2B5EF4-FFF2-40B4-BE49-F238E27FC236}">
                <a16:creationId xmlns:a16="http://schemas.microsoft.com/office/drawing/2014/main" id="{84D47EA5-89CE-7CBB-F56A-149222BD43BE}"/>
              </a:ext>
            </a:extLst>
          </p:cNvPr>
          <p:cNvSpPr/>
          <p:nvPr/>
        </p:nvSpPr>
        <p:spPr>
          <a:xfrm>
            <a:off x="748649" y="4265398"/>
            <a:ext cx="72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TW" sz="2400" dirty="0" err="1"/>
              <a:t>z</a:t>
            </a:r>
            <a:r>
              <a:rPr lang="en-US" altLang="zh-TW" sz="2400" baseline="30000" dirty="0" err="1"/>
              <a:t>i</a:t>
            </a:r>
            <a:endParaRPr lang="zh-TW" altLang="en-US" sz="2400" baseline="30000" dirty="0"/>
          </a:p>
        </p:txBody>
      </p:sp>
      <p:sp>
        <p:nvSpPr>
          <p:cNvPr id="51" name="矩形 129">
            <a:extLst>
              <a:ext uri="{FF2B5EF4-FFF2-40B4-BE49-F238E27FC236}">
                <a16:creationId xmlns:a16="http://schemas.microsoft.com/office/drawing/2014/main" id="{93B10B3E-A70C-1CF4-F826-8035B9431091}"/>
              </a:ext>
            </a:extLst>
          </p:cNvPr>
          <p:cNvSpPr/>
          <p:nvPr/>
        </p:nvSpPr>
        <p:spPr>
          <a:xfrm>
            <a:off x="4522249" y="3364537"/>
            <a:ext cx="72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TW" sz="2400" dirty="0" err="1"/>
              <a:t>z</a:t>
            </a:r>
            <a:r>
              <a:rPr lang="en-US" altLang="zh-TW" sz="2400" baseline="30000" dirty="0" err="1"/>
              <a:t>f</a:t>
            </a:r>
            <a:endParaRPr lang="zh-TW" altLang="en-US" sz="2400" baseline="30000" dirty="0"/>
          </a:p>
        </p:txBody>
      </p:sp>
      <p:sp>
        <p:nvSpPr>
          <p:cNvPr id="52" name="矩形 130">
            <a:extLst>
              <a:ext uri="{FF2B5EF4-FFF2-40B4-BE49-F238E27FC236}">
                <a16:creationId xmlns:a16="http://schemas.microsoft.com/office/drawing/2014/main" id="{3CD7EDE4-95E4-EFDD-0093-5966CBEA3F38}"/>
              </a:ext>
            </a:extLst>
          </p:cNvPr>
          <p:cNvSpPr/>
          <p:nvPr/>
        </p:nvSpPr>
        <p:spPr>
          <a:xfrm>
            <a:off x="700677" y="1625038"/>
            <a:ext cx="720000" cy="4320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TW" sz="2400" dirty="0"/>
              <a:t>z</a:t>
            </a:r>
            <a:r>
              <a:rPr lang="en-US" altLang="zh-TW" sz="2400" baseline="30000" dirty="0"/>
              <a:t>o</a:t>
            </a:r>
            <a:endParaRPr lang="zh-TW" altLang="en-US" sz="2400" baseline="30000" dirty="0"/>
          </a:p>
        </p:txBody>
      </p:sp>
      <p:sp>
        <p:nvSpPr>
          <p:cNvPr id="53" name="Right Arrow 52">
            <a:extLst>
              <a:ext uri="{FF2B5EF4-FFF2-40B4-BE49-F238E27FC236}">
                <a16:creationId xmlns:a16="http://schemas.microsoft.com/office/drawing/2014/main" id="{13E5A9E0-EB37-C3B2-DE05-978FC45A0C52}"/>
              </a:ext>
            </a:extLst>
          </p:cNvPr>
          <p:cNvSpPr/>
          <p:nvPr/>
        </p:nvSpPr>
        <p:spPr>
          <a:xfrm>
            <a:off x="5734954" y="3343450"/>
            <a:ext cx="1035122" cy="88833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4" name="文字方塊 38">
            <a:extLst>
              <a:ext uri="{FF2B5EF4-FFF2-40B4-BE49-F238E27FC236}">
                <a16:creationId xmlns:a16="http://schemas.microsoft.com/office/drawing/2014/main" id="{F4E31B96-B840-C8D0-CAE5-D8D7979EE9C0}"/>
              </a:ext>
            </a:extLst>
          </p:cNvPr>
          <p:cNvSpPr txBox="1"/>
          <p:nvPr/>
        </p:nvSpPr>
        <p:spPr>
          <a:xfrm>
            <a:off x="5638228" y="3556783"/>
            <a:ext cx="870240" cy="461665"/>
          </a:xfrm>
          <a:prstGeom prst="rect">
            <a:avLst/>
          </a:prstGeom>
          <a:noFill/>
        </p:spPr>
        <p:txBody>
          <a:bodyPr wrap="square" rtlCol="0">
            <a:spAutoFit/>
          </a:bodyPr>
          <a:lstStyle/>
          <a:p>
            <a:r>
              <a:rPr lang="zh-TW" altLang="en-US" sz="2400" dirty="0"/>
              <a:t>变形</a:t>
            </a:r>
          </a:p>
        </p:txBody>
      </p:sp>
      <p:sp>
        <p:nvSpPr>
          <p:cNvPr id="55" name="灯片编号占位符 54">
            <a:extLst>
              <a:ext uri="{FF2B5EF4-FFF2-40B4-BE49-F238E27FC236}">
                <a16:creationId xmlns:a16="http://schemas.microsoft.com/office/drawing/2014/main" id="{A6D57FD4-FD9B-44BD-B40C-36210FC3BE02}"/>
              </a:ext>
            </a:extLst>
          </p:cNvPr>
          <p:cNvSpPr>
            <a:spLocks noGrp="1"/>
          </p:cNvSpPr>
          <p:nvPr>
            <p:ph type="sldNum" sz="quarter" idx="14"/>
          </p:nvPr>
        </p:nvSpPr>
        <p:spPr/>
        <p:txBody>
          <a:bodyPr/>
          <a:lstStyle/>
          <a:p>
            <a:fld id="{AF69888C-E133-43D9-A638-B5C95925B91C}" type="slidenum">
              <a:rPr lang="zh-CN" altLang="en-US" smtClean="0"/>
              <a:t>39</a:t>
            </a:fld>
            <a:endParaRPr lang="zh-CN" altLang="en-US" dirty="0"/>
          </a:p>
        </p:txBody>
      </p:sp>
      <p:cxnSp>
        <p:nvCxnSpPr>
          <p:cNvPr id="59" name="直線單箭頭接點 153">
            <a:extLst>
              <a:ext uri="{FF2B5EF4-FFF2-40B4-BE49-F238E27FC236}">
                <a16:creationId xmlns:a16="http://schemas.microsoft.com/office/drawing/2014/main" id="{6BD2C4E6-A600-3698-9B55-6C8F6260E014}"/>
              </a:ext>
            </a:extLst>
          </p:cNvPr>
          <p:cNvCxnSpPr>
            <a:endCxn id="9" idx="6"/>
          </p:cNvCxnSpPr>
          <p:nvPr/>
        </p:nvCxnSpPr>
        <p:spPr>
          <a:xfrm flipH="1">
            <a:off x="9455948" y="3630694"/>
            <a:ext cx="78540" cy="176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1" name="圖片 132">
            <a:extLst>
              <a:ext uri="{FF2B5EF4-FFF2-40B4-BE49-F238E27FC236}">
                <a16:creationId xmlns:a16="http://schemas.microsoft.com/office/drawing/2014/main" id="{2419919F-E4D9-1C6B-18D7-F4706FE266AE}"/>
              </a:ext>
            </a:extLst>
          </p:cNvPr>
          <p:cNvPicPr>
            <a:picLocks noChangeAspect="1"/>
          </p:cNvPicPr>
          <p:nvPr/>
        </p:nvPicPr>
        <p:blipFill>
          <a:blip r:embed="rId7"/>
          <a:stretch>
            <a:fillRect/>
          </a:stretch>
        </p:blipFill>
        <p:spPr>
          <a:xfrm>
            <a:off x="9644559" y="3437426"/>
            <a:ext cx="371475" cy="371475"/>
          </a:xfrm>
          <a:prstGeom prst="rect">
            <a:avLst/>
          </a:prstGeom>
        </p:spPr>
      </p:pic>
    </p:spTree>
    <p:extLst>
      <p:ext uri="{BB962C8B-B14F-4D97-AF65-F5344CB8AC3E}">
        <p14:creationId xmlns:p14="http://schemas.microsoft.com/office/powerpoint/2010/main" val="1652286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9"/>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36"/>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3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3"/>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59"/>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P spid="39" grpId="0" animBg="1"/>
      <p:bldP spid="4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zh-CN" altLang="en-CN" dirty="0"/>
              <a:t>词性标注</a:t>
            </a:r>
            <a:r>
              <a:rPr lang="zh-CN" altLang="en-US" dirty="0"/>
              <a:t>（</a:t>
            </a:r>
            <a:r>
              <a:rPr lang="en-US" altLang="zh-CN" dirty="0"/>
              <a:t>Parts of Speech</a:t>
            </a:r>
            <a:r>
              <a:rPr lang="zh-CN" altLang="en-US" dirty="0"/>
              <a:t>）</a:t>
            </a:r>
          </a:p>
        </p:txBody>
      </p:sp>
      <p:sp>
        <p:nvSpPr>
          <p:cNvPr id="3" name="TextBox 2">
            <a:extLst>
              <a:ext uri="{FF2B5EF4-FFF2-40B4-BE49-F238E27FC236}">
                <a16:creationId xmlns:a16="http://schemas.microsoft.com/office/drawing/2014/main" id="{92B62257-A0B9-14F8-D34F-9003B5506B49}"/>
              </a:ext>
            </a:extLst>
          </p:cNvPr>
          <p:cNvSpPr txBox="1"/>
          <p:nvPr/>
        </p:nvSpPr>
        <p:spPr>
          <a:xfrm>
            <a:off x="274841" y="1130300"/>
            <a:ext cx="9131300" cy="581057"/>
          </a:xfrm>
          <a:prstGeom prst="rect">
            <a:avLst/>
          </a:prstGeom>
          <a:noFill/>
        </p:spPr>
        <p:txBody>
          <a:bodyPr wrap="square" rtlCol="0">
            <a:spAutoFit/>
          </a:bodyPr>
          <a:lstStyle/>
          <a:p>
            <a:pPr lvl="1">
              <a:lnSpc>
                <a:spcPct val="150000"/>
              </a:lnSpc>
            </a:pPr>
            <a:r>
              <a:rPr lang="en-US" sz="2400" b="1" dirty="0">
                <a:latin typeface="+mn-ea"/>
              </a:rPr>
              <a:t>Input</a:t>
            </a:r>
            <a:r>
              <a:rPr lang="en-US" altLang="zh-CN" sz="2400" b="1" dirty="0">
                <a:latin typeface="+mn-ea"/>
              </a:rPr>
              <a:t>1</a:t>
            </a:r>
            <a:r>
              <a:rPr lang="zh-CN" altLang="en-US" sz="2400" b="1" dirty="0">
                <a:latin typeface="+mn-ea"/>
              </a:rPr>
              <a:t>：</a:t>
            </a:r>
            <a:r>
              <a:rPr lang="zh-CN" altLang="en-US" sz="2400" dirty="0">
                <a:latin typeface="+mn-ea"/>
              </a:rPr>
              <a:t>        </a:t>
            </a:r>
            <a:r>
              <a:rPr lang="en-US" sz="2400" b="0" i="0" dirty="0">
                <a:effectLst/>
                <a:latin typeface="PT Serif" panose="020A0603040505020204" pitchFamily="18" charset="77"/>
              </a:rPr>
              <a:t>My </a:t>
            </a:r>
            <a:r>
              <a:rPr lang="zh-CN" altLang="en-US" sz="2400" b="0" i="0" dirty="0">
                <a:effectLst/>
                <a:latin typeface="PT Serif" panose="020A0603040505020204" pitchFamily="18" charset="77"/>
              </a:rPr>
              <a:t>         </a:t>
            </a:r>
            <a:r>
              <a:rPr lang="en-US" sz="2400" b="1" i="0" dirty="0">
                <a:effectLst/>
                <a:latin typeface="PT Serif" panose="020A0603040505020204" pitchFamily="18" charset="77"/>
              </a:rPr>
              <a:t>work</a:t>
            </a:r>
            <a:r>
              <a:rPr lang="zh-CN" altLang="en-US" sz="2400" b="1" i="0" dirty="0">
                <a:effectLst/>
                <a:latin typeface="PT Serif" panose="020A0603040505020204" pitchFamily="18" charset="77"/>
              </a:rPr>
              <a:t>        </a:t>
            </a:r>
            <a:r>
              <a:rPr lang="en-US" sz="2400" b="0" i="0" dirty="0">
                <a:effectLst/>
                <a:latin typeface="PT Serif" panose="020A0603040505020204" pitchFamily="18" charset="77"/>
              </a:rPr>
              <a:t> is </a:t>
            </a:r>
            <a:r>
              <a:rPr lang="zh-CN" altLang="en-US" sz="2400" b="0" i="0" dirty="0">
                <a:effectLst/>
                <a:latin typeface="PT Serif" panose="020A0603040505020204" pitchFamily="18" charset="77"/>
              </a:rPr>
              <a:t> </a:t>
            </a:r>
            <a:r>
              <a:rPr lang="en-US" altLang="zh-CN" sz="2400" b="0" i="0" dirty="0">
                <a:effectLst/>
                <a:latin typeface="PT Serif" panose="020A0603040505020204" pitchFamily="18" charset="77"/>
              </a:rPr>
              <a:t>         </a:t>
            </a:r>
            <a:r>
              <a:rPr lang="zh-CN" altLang="en-US" sz="2400" b="0" i="0" dirty="0">
                <a:effectLst/>
                <a:latin typeface="PT Serif" panose="020A0603040505020204" pitchFamily="18" charset="77"/>
              </a:rPr>
              <a:t> </a:t>
            </a:r>
            <a:r>
              <a:rPr lang="en-US" sz="2400" b="0" i="0" dirty="0">
                <a:effectLst/>
                <a:latin typeface="PT Serif" panose="020A0603040505020204" pitchFamily="18" charset="77"/>
              </a:rPr>
              <a:t>easy</a:t>
            </a:r>
            <a:endParaRPr lang="en-CN" sz="2400" dirty="0">
              <a:latin typeface="+mn-ea"/>
            </a:endParaRPr>
          </a:p>
        </p:txBody>
      </p:sp>
      <p:sp>
        <p:nvSpPr>
          <p:cNvPr id="5" name="TextBox 4">
            <a:extLst>
              <a:ext uri="{FF2B5EF4-FFF2-40B4-BE49-F238E27FC236}">
                <a16:creationId xmlns:a16="http://schemas.microsoft.com/office/drawing/2014/main" id="{65675985-850E-B229-0C02-7CF895FE14DA}"/>
              </a:ext>
            </a:extLst>
          </p:cNvPr>
          <p:cNvSpPr txBox="1"/>
          <p:nvPr/>
        </p:nvSpPr>
        <p:spPr>
          <a:xfrm>
            <a:off x="274841" y="1858828"/>
            <a:ext cx="9131300" cy="585481"/>
          </a:xfrm>
          <a:prstGeom prst="rect">
            <a:avLst/>
          </a:prstGeom>
          <a:noFill/>
        </p:spPr>
        <p:txBody>
          <a:bodyPr wrap="square" rtlCol="0">
            <a:spAutoFit/>
          </a:bodyPr>
          <a:lstStyle/>
          <a:p>
            <a:pPr lvl="1">
              <a:lnSpc>
                <a:spcPct val="150000"/>
              </a:lnSpc>
            </a:pPr>
            <a:r>
              <a:rPr lang="en-US" sz="2400" b="1" dirty="0">
                <a:latin typeface="+mn-ea"/>
              </a:rPr>
              <a:t>Output</a:t>
            </a:r>
            <a:r>
              <a:rPr lang="en-US" altLang="zh-CN" sz="2400" b="1" dirty="0">
                <a:latin typeface="+mn-ea"/>
              </a:rPr>
              <a:t>1</a:t>
            </a:r>
            <a:r>
              <a:rPr lang="zh-CN" altLang="en-US" sz="2400" b="1" dirty="0">
                <a:latin typeface="+mn-ea"/>
              </a:rPr>
              <a:t>：</a:t>
            </a:r>
            <a:r>
              <a:rPr lang="zh-CN" altLang="en-US" sz="2400" dirty="0">
                <a:latin typeface="PT Serif" panose="020A0603040505020204" pitchFamily="18" charset="77"/>
              </a:rPr>
              <a:t> </a:t>
            </a:r>
            <a:r>
              <a:rPr lang="en-US" altLang="zh-CN" sz="2400" dirty="0">
                <a:latin typeface="PT Serif" panose="020A0603040505020204" pitchFamily="18" charset="77"/>
              </a:rPr>
              <a:t>pronouns</a:t>
            </a:r>
            <a:r>
              <a:rPr lang="zh-CN" altLang="en-US" sz="2400" dirty="0">
                <a:latin typeface="PT Serif" panose="020A0603040505020204" pitchFamily="18" charset="77"/>
              </a:rPr>
              <a:t>    </a:t>
            </a:r>
            <a:r>
              <a:rPr lang="en-US" altLang="zh-CN" sz="2400" dirty="0">
                <a:latin typeface="PT Serif" panose="020A0603040505020204" pitchFamily="18" charset="77"/>
              </a:rPr>
              <a:t>nouns</a:t>
            </a:r>
            <a:r>
              <a:rPr lang="zh-CN" altLang="en-US" sz="2400" dirty="0">
                <a:latin typeface="PT Serif" panose="020A0603040505020204" pitchFamily="18" charset="77"/>
              </a:rPr>
              <a:t>   </a:t>
            </a:r>
            <a:r>
              <a:rPr lang="en-US" altLang="zh-CN" sz="2400" dirty="0">
                <a:latin typeface="PT Serif" panose="020A0603040505020204" pitchFamily="18" charset="77"/>
              </a:rPr>
              <a:t> </a:t>
            </a:r>
            <a:r>
              <a:rPr lang="zh-CN" altLang="en-US" sz="2400" dirty="0">
                <a:latin typeface="PT Serif" panose="020A0603040505020204" pitchFamily="18" charset="77"/>
              </a:rPr>
              <a:t> </a:t>
            </a:r>
            <a:r>
              <a:rPr lang="en-US" altLang="zh-CN" sz="2400" dirty="0">
                <a:latin typeface="PT Serif" panose="020A0603040505020204" pitchFamily="18" charset="77"/>
              </a:rPr>
              <a:t>verb</a:t>
            </a:r>
            <a:r>
              <a:rPr lang="zh-CN" altLang="en-US" sz="2400" dirty="0">
                <a:latin typeface="PT Serif" panose="020A0603040505020204" pitchFamily="18" charset="77"/>
              </a:rPr>
              <a:t>      </a:t>
            </a:r>
            <a:r>
              <a:rPr lang="en-US" altLang="zh-CN" sz="2400" dirty="0">
                <a:latin typeface="PT Serif" panose="020A0603040505020204" pitchFamily="18" charset="77"/>
              </a:rPr>
              <a:t> adjective</a:t>
            </a:r>
            <a:r>
              <a:rPr lang="zh-CN" altLang="en-US" sz="2400" dirty="0">
                <a:latin typeface="PT Serif" panose="020A0603040505020204" pitchFamily="18" charset="77"/>
              </a:rPr>
              <a:t> </a:t>
            </a:r>
            <a:endParaRPr lang="en-CN" sz="2400" dirty="0">
              <a:latin typeface="PT Serif" panose="020A0603040505020204" pitchFamily="18" charset="77"/>
            </a:endParaRPr>
          </a:p>
        </p:txBody>
      </p:sp>
      <p:sp>
        <p:nvSpPr>
          <p:cNvPr id="7" name="TextBox 6">
            <a:extLst>
              <a:ext uri="{FF2B5EF4-FFF2-40B4-BE49-F238E27FC236}">
                <a16:creationId xmlns:a16="http://schemas.microsoft.com/office/drawing/2014/main" id="{F879A88D-9B46-422D-8572-64DA0D7017A4}"/>
              </a:ext>
            </a:extLst>
          </p:cNvPr>
          <p:cNvSpPr txBox="1"/>
          <p:nvPr/>
        </p:nvSpPr>
        <p:spPr>
          <a:xfrm>
            <a:off x="8139660" y="3429000"/>
            <a:ext cx="6100996" cy="2862322"/>
          </a:xfrm>
          <a:prstGeom prst="rect">
            <a:avLst/>
          </a:prstGeom>
          <a:noFill/>
        </p:spPr>
        <p:txBody>
          <a:bodyPr wrap="square">
            <a:spAutoFit/>
          </a:bodyPr>
          <a:lstStyle/>
          <a:p>
            <a:pPr algn="l" fontAlgn="base">
              <a:buFont typeface="Arial" panose="020B0604020202020204" pitchFamily="34" charset="0"/>
              <a:buChar char="•"/>
            </a:pPr>
            <a:r>
              <a:rPr lang="en-US" sz="2000" b="0" i="1" dirty="0">
                <a:solidFill>
                  <a:srgbClr val="282828"/>
                </a:solidFill>
                <a:effectLst/>
                <a:latin typeface="Georgia" panose="02040502050405020303" pitchFamily="18" charset="0"/>
              </a:rPr>
              <a:t>Nouns</a:t>
            </a:r>
            <a:r>
              <a:rPr lang="zh-CN" altLang="en-US" sz="2000" b="0" i="1" dirty="0">
                <a:solidFill>
                  <a:srgbClr val="282828"/>
                </a:solidFill>
                <a:effectLst/>
                <a:latin typeface="Georgia" panose="02040502050405020303" pitchFamily="18" charset="0"/>
              </a:rPr>
              <a:t>（名词）</a:t>
            </a:r>
            <a:endParaRPr lang="en-US" sz="2000" b="0" i="1" dirty="0">
              <a:solidFill>
                <a:srgbClr val="282828"/>
              </a:solidFill>
              <a:effectLst/>
              <a:latin typeface="Georgia" panose="02040502050405020303" pitchFamily="18" charset="0"/>
            </a:endParaRPr>
          </a:p>
          <a:p>
            <a:pPr algn="l" fontAlgn="base">
              <a:buFont typeface="Arial" panose="020B0604020202020204" pitchFamily="34" charset="0"/>
              <a:buChar char="•"/>
            </a:pPr>
            <a:r>
              <a:rPr lang="en-US" sz="2000" b="0" i="1" dirty="0">
                <a:solidFill>
                  <a:srgbClr val="282828"/>
                </a:solidFill>
                <a:effectLst/>
                <a:latin typeface="Georgia" panose="02040502050405020303" pitchFamily="18" charset="0"/>
              </a:rPr>
              <a:t>Pronouns</a:t>
            </a:r>
            <a:r>
              <a:rPr lang="zh-CN" altLang="en-US" sz="2000" b="0" i="1" dirty="0">
                <a:solidFill>
                  <a:srgbClr val="282828"/>
                </a:solidFill>
                <a:effectLst/>
                <a:latin typeface="Georgia" panose="02040502050405020303" pitchFamily="18" charset="0"/>
              </a:rPr>
              <a:t>（代名词）</a:t>
            </a:r>
            <a:endParaRPr lang="en-US" sz="2000" b="0" i="1" dirty="0">
              <a:solidFill>
                <a:srgbClr val="282828"/>
              </a:solidFill>
              <a:effectLst/>
              <a:latin typeface="Georgia" panose="02040502050405020303" pitchFamily="18" charset="0"/>
            </a:endParaRPr>
          </a:p>
          <a:p>
            <a:pPr algn="l" fontAlgn="base">
              <a:buFont typeface="Arial" panose="020B0604020202020204" pitchFamily="34" charset="0"/>
              <a:buChar char="•"/>
            </a:pPr>
            <a:r>
              <a:rPr lang="en-US" sz="2000" b="0" i="1" dirty="0">
                <a:solidFill>
                  <a:srgbClr val="282828"/>
                </a:solidFill>
                <a:effectLst/>
                <a:latin typeface="Georgia" panose="02040502050405020303" pitchFamily="18" charset="0"/>
              </a:rPr>
              <a:t>Verbs</a:t>
            </a:r>
            <a:r>
              <a:rPr lang="zh-CN" altLang="en-US" sz="2000" b="0" i="1" dirty="0">
                <a:solidFill>
                  <a:srgbClr val="282828"/>
                </a:solidFill>
                <a:effectLst/>
                <a:latin typeface="Georgia" panose="02040502050405020303" pitchFamily="18" charset="0"/>
              </a:rPr>
              <a:t>（动词）</a:t>
            </a:r>
            <a:endParaRPr lang="en-US" sz="2000" b="0" i="1" dirty="0">
              <a:solidFill>
                <a:srgbClr val="282828"/>
              </a:solidFill>
              <a:effectLst/>
              <a:latin typeface="Georgia" panose="02040502050405020303" pitchFamily="18" charset="0"/>
            </a:endParaRPr>
          </a:p>
          <a:p>
            <a:pPr algn="l" fontAlgn="base">
              <a:buFont typeface="Arial" panose="020B0604020202020204" pitchFamily="34" charset="0"/>
              <a:buChar char="•"/>
            </a:pPr>
            <a:r>
              <a:rPr lang="en-US" sz="2000" b="0" i="1" dirty="0">
                <a:solidFill>
                  <a:srgbClr val="282828"/>
                </a:solidFill>
                <a:effectLst/>
                <a:latin typeface="Georgia" panose="02040502050405020303" pitchFamily="18" charset="0"/>
              </a:rPr>
              <a:t>Adjectives</a:t>
            </a:r>
            <a:r>
              <a:rPr lang="zh-CN" altLang="en-US" sz="2000" b="0" i="1" dirty="0">
                <a:solidFill>
                  <a:srgbClr val="282828"/>
                </a:solidFill>
                <a:effectLst/>
                <a:latin typeface="Georgia" panose="02040502050405020303" pitchFamily="18" charset="0"/>
              </a:rPr>
              <a:t>（形容词）</a:t>
            </a:r>
            <a:endParaRPr lang="en-US" sz="2000" b="0" i="1" dirty="0">
              <a:solidFill>
                <a:srgbClr val="282828"/>
              </a:solidFill>
              <a:effectLst/>
              <a:latin typeface="Georgia" panose="02040502050405020303" pitchFamily="18" charset="0"/>
            </a:endParaRPr>
          </a:p>
          <a:p>
            <a:pPr algn="l" fontAlgn="base">
              <a:buFont typeface="Arial" panose="020B0604020202020204" pitchFamily="34" charset="0"/>
              <a:buChar char="•"/>
            </a:pPr>
            <a:r>
              <a:rPr lang="en-US" sz="2000" b="0" i="1" dirty="0">
                <a:solidFill>
                  <a:srgbClr val="282828"/>
                </a:solidFill>
                <a:effectLst/>
                <a:latin typeface="Georgia" panose="02040502050405020303" pitchFamily="18" charset="0"/>
              </a:rPr>
              <a:t>Adverbs</a:t>
            </a:r>
            <a:r>
              <a:rPr lang="zh-CN" altLang="en-US" sz="2000" b="0" i="1" dirty="0">
                <a:solidFill>
                  <a:srgbClr val="282828"/>
                </a:solidFill>
                <a:effectLst/>
                <a:latin typeface="Georgia" panose="02040502050405020303" pitchFamily="18" charset="0"/>
              </a:rPr>
              <a:t>（副词）</a:t>
            </a:r>
            <a:endParaRPr lang="en-US" sz="2000" b="0" i="1" dirty="0">
              <a:solidFill>
                <a:srgbClr val="282828"/>
              </a:solidFill>
              <a:effectLst/>
              <a:latin typeface="Georgia" panose="02040502050405020303" pitchFamily="18" charset="0"/>
            </a:endParaRPr>
          </a:p>
          <a:p>
            <a:pPr algn="l" fontAlgn="base">
              <a:buFont typeface="Arial" panose="020B0604020202020204" pitchFamily="34" charset="0"/>
              <a:buChar char="•"/>
            </a:pPr>
            <a:r>
              <a:rPr lang="en-US" sz="2000" b="0" i="1" dirty="0">
                <a:solidFill>
                  <a:srgbClr val="282828"/>
                </a:solidFill>
                <a:effectLst/>
                <a:latin typeface="Georgia" panose="02040502050405020303" pitchFamily="18" charset="0"/>
              </a:rPr>
              <a:t>Prepositions</a:t>
            </a:r>
            <a:r>
              <a:rPr lang="zh-CN" altLang="en-US" sz="2000" i="1" dirty="0">
                <a:solidFill>
                  <a:srgbClr val="282828"/>
                </a:solidFill>
                <a:latin typeface="Georgia" panose="02040502050405020303" pitchFamily="18" charset="0"/>
              </a:rPr>
              <a:t>（介词</a:t>
            </a:r>
            <a:r>
              <a:rPr lang="zh-CN" altLang="en-US" sz="2000" b="0" i="1" dirty="0">
                <a:solidFill>
                  <a:srgbClr val="282828"/>
                </a:solidFill>
                <a:effectLst/>
                <a:latin typeface="Georgia" panose="02040502050405020303" pitchFamily="18" charset="0"/>
              </a:rPr>
              <a:t>）</a:t>
            </a:r>
            <a:endParaRPr lang="en-US" sz="2000" b="0" i="1" dirty="0">
              <a:solidFill>
                <a:srgbClr val="282828"/>
              </a:solidFill>
              <a:effectLst/>
              <a:latin typeface="Georgia" panose="02040502050405020303" pitchFamily="18" charset="0"/>
            </a:endParaRPr>
          </a:p>
          <a:p>
            <a:pPr algn="l" fontAlgn="base">
              <a:buFont typeface="Arial" panose="020B0604020202020204" pitchFamily="34" charset="0"/>
              <a:buChar char="•"/>
            </a:pPr>
            <a:r>
              <a:rPr lang="en-US" sz="2000" b="0" i="1" dirty="0">
                <a:solidFill>
                  <a:srgbClr val="282828"/>
                </a:solidFill>
                <a:effectLst/>
                <a:latin typeface="Georgia" panose="02040502050405020303" pitchFamily="18" charset="0"/>
              </a:rPr>
              <a:t>Conjunctions</a:t>
            </a:r>
            <a:r>
              <a:rPr lang="zh-CN" altLang="en-US" sz="2000" b="0" i="1" dirty="0">
                <a:solidFill>
                  <a:srgbClr val="282828"/>
                </a:solidFill>
                <a:effectLst/>
                <a:latin typeface="Georgia" panose="02040502050405020303" pitchFamily="18" charset="0"/>
              </a:rPr>
              <a:t>（连词）</a:t>
            </a:r>
            <a:endParaRPr lang="en-US" sz="2000" b="0" i="1" dirty="0">
              <a:solidFill>
                <a:srgbClr val="282828"/>
              </a:solidFill>
              <a:effectLst/>
              <a:latin typeface="Georgia" panose="02040502050405020303" pitchFamily="18" charset="0"/>
            </a:endParaRPr>
          </a:p>
          <a:p>
            <a:pPr algn="l" fontAlgn="base">
              <a:buFont typeface="Arial" panose="020B0604020202020204" pitchFamily="34" charset="0"/>
              <a:buChar char="•"/>
            </a:pPr>
            <a:r>
              <a:rPr lang="en-US" sz="2000" i="1" dirty="0">
                <a:solidFill>
                  <a:srgbClr val="282828"/>
                </a:solidFill>
                <a:latin typeface="Georgia" panose="02040502050405020303" pitchFamily="18" charset="0"/>
              </a:rPr>
              <a:t>A</a:t>
            </a:r>
            <a:r>
              <a:rPr lang="en-US" sz="2000" b="0" i="1" dirty="0">
                <a:solidFill>
                  <a:srgbClr val="282828"/>
                </a:solidFill>
                <a:effectLst/>
                <a:latin typeface="Georgia" panose="02040502050405020303" pitchFamily="18" charset="0"/>
              </a:rPr>
              <a:t>rticles/determiners</a:t>
            </a:r>
            <a:r>
              <a:rPr lang="zh-CN" altLang="en-US" sz="2000" b="0" i="1" dirty="0">
                <a:solidFill>
                  <a:srgbClr val="282828"/>
                </a:solidFill>
                <a:effectLst/>
                <a:latin typeface="Georgia" panose="02040502050405020303" pitchFamily="18" charset="0"/>
              </a:rPr>
              <a:t>（冠词）</a:t>
            </a:r>
            <a:endParaRPr lang="en-US" sz="2000" b="0" i="1" dirty="0">
              <a:solidFill>
                <a:srgbClr val="282828"/>
              </a:solidFill>
              <a:effectLst/>
              <a:latin typeface="Georgia" panose="02040502050405020303" pitchFamily="18" charset="0"/>
            </a:endParaRPr>
          </a:p>
          <a:p>
            <a:pPr algn="l" fontAlgn="base">
              <a:buFont typeface="Arial" panose="020B0604020202020204" pitchFamily="34" charset="0"/>
              <a:buChar char="•"/>
            </a:pPr>
            <a:r>
              <a:rPr lang="en-US" sz="2000" b="0" i="1" dirty="0">
                <a:solidFill>
                  <a:srgbClr val="282828"/>
                </a:solidFill>
                <a:effectLst/>
                <a:latin typeface="Georgia" panose="02040502050405020303" pitchFamily="18" charset="0"/>
              </a:rPr>
              <a:t>Interjections</a:t>
            </a:r>
            <a:r>
              <a:rPr lang="zh-CN" altLang="en-US" sz="2000" b="0" i="1" dirty="0">
                <a:solidFill>
                  <a:srgbClr val="282828"/>
                </a:solidFill>
                <a:effectLst/>
                <a:latin typeface="Georgia" panose="02040502050405020303" pitchFamily="18" charset="0"/>
              </a:rPr>
              <a:t>（感叹词）</a:t>
            </a:r>
            <a:endParaRPr lang="en-US" sz="2000" b="0" i="1" dirty="0">
              <a:solidFill>
                <a:srgbClr val="282828"/>
              </a:solidFill>
              <a:effectLst/>
              <a:latin typeface="Georgia" panose="02040502050405020303" pitchFamily="18" charset="0"/>
            </a:endParaRPr>
          </a:p>
        </p:txBody>
      </p:sp>
      <p:sp>
        <p:nvSpPr>
          <p:cNvPr id="8" name="TextBox 7">
            <a:extLst>
              <a:ext uri="{FF2B5EF4-FFF2-40B4-BE49-F238E27FC236}">
                <a16:creationId xmlns:a16="http://schemas.microsoft.com/office/drawing/2014/main" id="{A90AA819-0E38-C0B8-A2E4-39193E9C1C4A}"/>
              </a:ext>
            </a:extLst>
          </p:cNvPr>
          <p:cNvSpPr txBox="1"/>
          <p:nvPr/>
        </p:nvSpPr>
        <p:spPr>
          <a:xfrm>
            <a:off x="0" y="2745986"/>
            <a:ext cx="6096000" cy="2674899"/>
          </a:xfrm>
          <a:prstGeom prst="rect">
            <a:avLst/>
          </a:prstGeom>
          <a:noFill/>
        </p:spPr>
        <p:txBody>
          <a:bodyPr wrap="square" rtlCol="0">
            <a:spAutoFit/>
          </a:bodyPr>
          <a:lstStyle/>
          <a:p>
            <a:pPr marL="800100" lvl="1" indent="-342900">
              <a:lnSpc>
                <a:spcPct val="150000"/>
              </a:lnSpc>
              <a:buFont typeface="Wingdings" pitchFamily="2" charset="2"/>
              <a:buChar char="Ø"/>
            </a:pPr>
            <a:r>
              <a:rPr lang="zh-CN" altLang="en-US" sz="2400" dirty="0">
                <a:solidFill>
                  <a:schemeClr val="accent1"/>
                </a:solidFill>
              </a:rPr>
              <a:t>词表征</a:t>
            </a:r>
            <a:r>
              <a:rPr lang="zh-CN" altLang="en-US" sz="2400" dirty="0"/>
              <a:t>：</a:t>
            </a:r>
            <a:r>
              <a:rPr lang="en-US" altLang="zh-CN" sz="2400" dirty="0">
                <a:solidFill>
                  <a:schemeClr val="accent1"/>
                </a:solidFill>
              </a:rPr>
              <a:t>one-hot</a:t>
            </a:r>
            <a:r>
              <a:rPr lang="zh-CN" altLang="en-US" sz="2400" dirty="0">
                <a:solidFill>
                  <a:schemeClr val="accent1"/>
                </a:solidFill>
              </a:rPr>
              <a:t> </a:t>
            </a:r>
            <a:r>
              <a:rPr lang="en-US" altLang="zh-CN" sz="2400" dirty="0">
                <a:solidFill>
                  <a:schemeClr val="accent1"/>
                </a:solidFill>
              </a:rPr>
              <a:t>vector</a:t>
            </a:r>
            <a:r>
              <a:rPr lang="zh-CN" altLang="en-US" sz="2400" dirty="0">
                <a:solidFill>
                  <a:schemeClr val="accent1"/>
                </a:solidFill>
              </a:rPr>
              <a:t>（</a:t>
            </a:r>
            <a:r>
              <a:rPr lang="zh-CN" altLang="en-CN" sz="2400" dirty="0">
                <a:solidFill>
                  <a:schemeClr val="accent1"/>
                </a:solidFill>
              </a:rPr>
              <a:t>独热编码</a:t>
            </a:r>
            <a:r>
              <a:rPr lang="zh-CN" altLang="en-US" sz="2400" dirty="0">
                <a:solidFill>
                  <a:schemeClr val="accent1"/>
                </a:solidFill>
              </a:rPr>
              <a:t>）</a:t>
            </a:r>
            <a:endParaRPr lang="en-US" altLang="zh-CN" sz="2400" dirty="0">
              <a:solidFill>
                <a:schemeClr val="accent1"/>
              </a:solidFill>
            </a:endParaRPr>
          </a:p>
          <a:p>
            <a:pPr lvl="1">
              <a:lnSpc>
                <a:spcPct val="150000"/>
              </a:lnSpc>
            </a:pPr>
            <a:r>
              <a:rPr lang="zh-CN" altLang="en-US" sz="2400" dirty="0"/>
              <a:t>把词典中的词展开为一向量</a:t>
            </a:r>
            <a:endParaRPr lang="en-US" altLang="zh-CN" sz="2400" dirty="0"/>
          </a:p>
          <a:p>
            <a:pPr lvl="1">
              <a:lnSpc>
                <a:spcPct val="150000"/>
              </a:lnSpc>
            </a:pPr>
            <a:r>
              <a:rPr lang="zh-CN" altLang="en-US" sz="2400" dirty="0"/>
              <a:t>维度可能为</a:t>
            </a:r>
            <a:r>
              <a:rPr lang="en-US" altLang="zh-CN" sz="2400" dirty="0"/>
              <a:t>10000</a:t>
            </a:r>
          </a:p>
          <a:p>
            <a:pPr lvl="1">
              <a:lnSpc>
                <a:spcPct val="150000"/>
              </a:lnSpc>
            </a:pPr>
            <a:r>
              <a:rPr lang="zh-CN" altLang="en-US" sz="2400" dirty="0"/>
              <a:t>如</a:t>
            </a:r>
            <a:r>
              <a:rPr lang="en-US" altLang="zh-CN" sz="2400" dirty="0"/>
              <a:t>my</a:t>
            </a:r>
            <a:r>
              <a:rPr lang="zh-CN" altLang="en-US" sz="2400" dirty="0"/>
              <a:t>的输入为：</a:t>
            </a:r>
          </a:p>
          <a:p>
            <a:pPr marL="285750" indent="-285750" algn="l">
              <a:lnSpc>
                <a:spcPct val="150000"/>
              </a:lnSpc>
              <a:buFont typeface="Wingdings" pitchFamily="2" charset="2"/>
              <a:buChar char="Ø"/>
            </a:pPr>
            <a:endParaRPr lang="en-CN" dirty="0">
              <a:latin typeface="+mn-ea"/>
            </a:endParaRPr>
          </a:p>
        </p:txBody>
      </p:sp>
      <p:sp>
        <p:nvSpPr>
          <p:cNvPr id="9" name="TextBox 8">
            <a:extLst>
              <a:ext uri="{FF2B5EF4-FFF2-40B4-BE49-F238E27FC236}">
                <a16:creationId xmlns:a16="http://schemas.microsoft.com/office/drawing/2014/main" id="{D884C90E-297C-9808-F445-A026021232FB}"/>
              </a:ext>
            </a:extLst>
          </p:cNvPr>
          <p:cNvSpPr txBox="1"/>
          <p:nvPr/>
        </p:nvSpPr>
        <p:spPr>
          <a:xfrm>
            <a:off x="6855504" y="2700472"/>
            <a:ext cx="5520020" cy="1012906"/>
          </a:xfrm>
          <a:prstGeom prst="rect">
            <a:avLst/>
          </a:prstGeom>
          <a:noFill/>
        </p:spPr>
        <p:txBody>
          <a:bodyPr wrap="square" rtlCol="0">
            <a:spAutoFit/>
          </a:bodyPr>
          <a:lstStyle/>
          <a:p>
            <a:pPr marL="800100" lvl="1" indent="-342900">
              <a:lnSpc>
                <a:spcPct val="150000"/>
              </a:lnSpc>
              <a:buFont typeface="Wingdings" pitchFamily="2" charset="2"/>
              <a:buChar char="Ø"/>
            </a:pPr>
            <a:r>
              <a:rPr lang="zh-CN" altLang="en-US" sz="2400" dirty="0">
                <a:solidFill>
                  <a:schemeClr val="accent1"/>
                </a:solidFill>
              </a:rPr>
              <a:t>输出</a:t>
            </a:r>
            <a:r>
              <a:rPr lang="zh-CN" altLang="en-US" sz="2400" dirty="0"/>
              <a:t>：</a:t>
            </a:r>
            <a:r>
              <a:rPr lang="en-US" altLang="zh-CN" sz="2400" dirty="0">
                <a:solidFill>
                  <a:schemeClr val="accent1"/>
                </a:solidFill>
              </a:rPr>
              <a:t>9</a:t>
            </a:r>
            <a:r>
              <a:rPr lang="zh-CN" altLang="en-US" sz="2400" dirty="0">
                <a:solidFill>
                  <a:schemeClr val="accent1"/>
                </a:solidFill>
              </a:rPr>
              <a:t>维向量</a:t>
            </a:r>
            <a:r>
              <a:rPr lang="zh-CN" altLang="en-US" sz="2400" dirty="0"/>
              <a:t>，如</a:t>
            </a:r>
            <a:r>
              <a:rPr lang="en-US" altLang="zh-CN" sz="2400" dirty="0"/>
              <a:t>my</a:t>
            </a:r>
            <a:r>
              <a:rPr lang="zh-CN" altLang="en-US" sz="2400" dirty="0"/>
              <a:t>的输出为</a:t>
            </a:r>
          </a:p>
          <a:p>
            <a:pPr marL="285750" indent="-285750" algn="l">
              <a:lnSpc>
                <a:spcPct val="150000"/>
              </a:lnSpc>
              <a:buFont typeface="Wingdings" pitchFamily="2" charset="2"/>
              <a:buChar char="Ø"/>
            </a:pPr>
            <a:endParaRPr lang="en-CN" dirty="0">
              <a:latin typeface="+mn-ea"/>
            </a:endParaRPr>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BCA20A99-7E43-6012-3F55-8B11B24439F0}"/>
                  </a:ext>
                </a:extLst>
              </p:cNvPr>
              <p:cNvSpPr txBox="1"/>
              <p:nvPr/>
            </p:nvSpPr>
            <p:spPr>
              <a:xfrm>
                <a:off x="7405142" y="3474514"/>
                <a:ext cx="734518" cy="2782941"/>
              </a:xfrm>
              <a:prstGeom prst="rect">
                <a:avLst/>
              </a:prstGeom>
              <a:noFill/>
            </p:spPr>
            <p:txBody>
              <a:bodyPr wrap="square" lIns="0" tIns="0" rIns="0" bIns="0" rtlCol="0">
                <a:spAutoFit/>
              </a:bodyPr>
              <a:lstStyle/>
              <a:p>
                <a:pPr algn="l"/>
                <a14:m>
                  <m:oMathPara xmlns:m="http://schemas.openxmlformats.org/officeDocument/2006/math">
                    <m:oMathParaPr>
                      <m:jc m:val="centerGroup"/>
                    </m:oMathParaPr>
                    <m:oMath xmlns:m="http://schemas.openxmlformats.org/officeDocument/2006/math">
                      <m:d>
                        <m:dPr>
                          <m:begChr m:val="["/>
                          <m:endChr m:val="]"/>
                          <m:ctrlPr>
                            <a:rPr lang="en-CN" sz="2200" i="1" smtClean="0">
                              <a:latin typeface="Cambria Math" panose="02040503050406030204" pitchFamily="18" charset="0"/>
                            </a:rPr>
                          </m:ctrlPr>
                        </m:dPr>
                        <m:e>
                          <m:m>
                            <m:mPr>
                              <m:mcs>
                                <m:mc>
                                  <m:mcPr>
                                    <m:count m:val="1"/>
                                    <m:mcJc m:val="center"/>
                                  </m:mcPr>
                                </m:mc>
                              </m:mcs>
                              <m:ctrlPr>
                                <a:rPr lang="en-CN" sz="2200" i="1" smtClean="0">
                                  <a:latin typeface="Cambria Math" panose="02040503050406030204" pitchFamily="18" charset="0"/>
                                </a:rPr>
                              </m:ctrlPr>
                            </m:mPr>
                            <m:mr>
                              <m:e>
                                <m:m>
                                  <m:mPr>
                                    <m:mcs>
                                      <m:mc>
                                        <m:mcPr>
                                          <m:count m:val="1"/>
                                          <m:mcJc m:val="center"/>
                                        </m:mcPr>
                                      </m:mc>
                                    </m:mcs>
                                    <m:ctrlPr>
                                      <a:rPr lang="en-CN" sz="2200" i="1" smtClean="0">
                                        <a:latin typeface="Cambria Math" panose="02040503050406030204" pitchFamily="18" charset="0"/>
                                      </a:rPr>
                                    </m:ctrlPr>
                                  </m:mPr>
                                  <m:mr>
                                    <m:e>
                                      <m:r>
                                        <m:rPr>
                                          <m:brk m:alnAt="7"/>
                                        </m:rPr>
                                        <a:rPr lang="en-US" altLang="zh-CN" sz="2200" b="0" i="1" smtClean="0">
                                          <a:latin typeface="Cambria Math" panose="02040503050406030204" pitchFamily="18" charset="0"/>
                                        </a:rPr>
                                        <m:t>0</m:t>
                                      </m:r>
                                    </m:e>
                                  </m:mr>
                                  <m:mr>
                                    <m:e>
                                      <m:r>
                                        <a:rPr lang="en-US" altLang="zh-CN" sz="2200" b="0" i="1" smtClean="0">
                                          <a:latin typeface="Cambria Math" panose="02040503050406030204" pitchFamily="18" charset="0"/>
                                        </a:rPr>
                                        <m:t>1</m:t>
                                      </m:r>
                                    </m:e>
                                  </m:mr>
                                  <m:mr>
                                    <m:e>
                                      <m:r>
                                        <a:rPr lang="en-US" altLang="zh-CN" sz="2200" b="0" i="1" smtClean="0">
                                          <a:latin typeface="Cambria Math" panose="02040503050406030204" pitchFamily="18" charset="0"/>
                                        </a:rPr>
                                        <m:t>0</m:t>
                                      </m:r>
                                    </m:e>
                                  </m:mr>
                                </m:m>
                              </m:e>
                            </m:mr>
                            <m:mr>
                              <m:e>
                                <m:m>
                                  <m:mPr>
                                    <m:mcs>
                                      <m:mc>
                                        <m:mcPr>
                                          <m:count m:val="1"/>
                                          <m:mcJc m:val="center"/>
                                        </m:mcPr>
                                      </m:mc>
                                    </m:mcs>
                                    <m:ctrlPr>
                                      <a:rPr lang="en-CN" sz="2200" i="1" smtClean="0">
                                        <a:latin typeface="Cambria Math" panose="02040503050406030204" pitchFamily="18" charset="0"/>
                                      </a:rPr>
                                    </m:ctrlPr>
                                  </m:mPr>
                                  <m:mr>
                                    <m:e>
                                      <m:r>
                                        <m:rPr>
                                          <m:brk m:alnAt="7"/>
                                        </m:rPr>
                                        <a:rPr lang="en-US" altLang="zh-CN" sz="2200" b="0" i="1" smtClean="0">
                                          <a:latin typeface="Cambria Math" panose="02040503050406030204" pitchFamily="18" charset="0"/>
                                        </a:rPr>
                                        <m:t>0</m:t>
                                      </m:r>
                                    </m:e>
                                  </m:mr>
                                  <m:mr>
                                    <m:e>
                                      <m:r>
                                        <a:rPr lang="en-US" altLang="zh-CN" sz="2200" b="0" i="1" smtClean="0">
                                          <a:latin typeface="Cambria Math" panose="02040503050406030204" pitchFamily="18" charset="0"/>
                                        </a:rPr>
                                        <m:t>0</m:t>
                                      </m:r>
                                    </m:e>
                                  </m:mr>
                                  <m:mr>
                                    <m:e>
                                      <m:r>
                                        <a:rPr lang="en-US" altLang="zh-CN" sz="2200" b="0" i="1" smtClean="0">
                                          <a:latin typeface="Cambria Math" panose="02040503050406030204" pitchFamily="18" charset="0"/>
                                        </a:rPr>
                                        <m:t>0</m:t>
                                      </m:r>
                                    </m:e>
                                  </m:mr>
                                </m:m>
                              </m:e>
                            </m:mr>
                            <m:mr>
                              <m:e>
                                <m:m>
                                  <m:mPr>
                                    <m:mcs>
                                      <m:mc>
                                        <m:mcPr>
                                          <m:count m:val="1"/>
                                          <m:mcJc m:val="center"/>
                                        </m:mcPr>
                                      </m:mc>
                                    </m:mcs>
                                    <m:ctrlPr>
                                      <a:rPr lang="en-CN" sz="2200" i="1" smtClean="0">
                                        <a:latin typeface="Cambria Math" panose="02040503050406030204" pitchFamily="18" charset="0"/>
                                      </a:rPr>
                                    </m:ctrlPr>
                                  </m:mPr>
                                  <m:mr>
                                    <m:e>
                                      <m:r>
                                        <m:rPr>
                                          <m:brk m:alnAt="7"/>
                                        </m:rPr>
                                        <a:rPr lang="en-US" altLang="zh-CN" sz="2200" b="0" i="1" smtClean="0">
                                          <a:latin typeface="Cambria Math" panose="02040503050406030204" pitchFamily="18" charset="0"/>
                                        </a:rPr>
                                        <m:t>0</m:t>
                                      </m:r>
                                    </m:e>
                                  </m:mr>
                                  <m:mr>
                                    <m:e>
                                      <m:r>
                                        <a:rPr lang="en-US" altLang="zh-CN" sz="2200" b="0" i="1" smtClean="0">
                                          <a:latin typeface="Cambria Math" panose="02040503050406030204" pitchFamily="18" charset="0"/>
                                        </a:rPr>
                                        <m:t>0</m:t>
                                      </m:r>
                                    </m:e>
                                  </m:mr>
                                  <m:mr>
                                    <m:e>
                                      <m:r>
                                        <a:rPr lang="en-US" altLang="zh-CN" sz="2200" b="0" i="1" smtClean="0">
                                          <a:latin typeface="Cambria Math" panose="02040503050406030204" pitchFamily="18" charset="0"/>
                                        </a:rPr>
                                        <m:t>0</m:t>
                                      </m:r>
                                    </m:e>
                                  </m:mr>
                                </m:m>
                              </m:e>
                            </m:mr>
                          </m:m>
                        </m:e>
                      </m:d>
                    </m:oMath>
                  </m:oMathPara>
                </a14:m>
                <a:endParaRPr lang="en-CN" sz="2200" dirty="0">
                  <a:latin typeface="+mn-ea"/>
                </a:endParaRPr>
              </a:p>
            </p:txBody>
          </p:sp>
        </mc:Choice>
        <mc:Fallback xmlns="">
          <p:sp>
            <p:nvSpPr>
              <p:cNvPr id="22" name="TextBox 21">
                <a:extLst>
                  <a:ext uri="{FF2B5EF4-FFF2-40B4-BE49-F238E27FC236}">
                    <a16:creationId xmlns:a16="http://schemas.microsoft.com/office/drawing/2014/main" id="{BCA20A99-7E43-6012-3F55-8B11B24439F0}"/>
                  </a:ext>
                </a:extLst>
              </p:cNvPr>
              <p:cNvSpPr txBox="1">
                <a:spLocks noRot="1" noChangeAspect="1" noMove="1" noResize="1" noEditPoints="1" noAdjustHandles="1" noChangeArrowheads="1" noChangeShapeType="1" noTextEdit="1"/>
              </p:cNvSpPr>
              <p:nvPr/>
            </p:nvSpPr>
            <p:spPr>
              <a:xfrm>
                <a:off x="7405142" y="3474514"/>
                <a:ext cx="734518" cy="2782941"/>
              </a:xfrm>
              <a:prstGeom prst="rect">
                <a:avLst/>
              </a:prstGeom>
              <a:blipFill>
                <a:blip r:embed="rId3"/>
                <a:stretch>
                  <a:fillRect b="-2273"/>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D13F659D-B130-B31F-FDB8-130F79FE3F8D}"/>
                  </a:ext>
                </a:extLst>
              </p:cNvPr>
              <p:cNvSpPr txBox="1"/>
              <p:nvPr/>
            </p:nvSpPr>
            <p:spPr>
              <a:xfrm>
                <a:off x="4581995" y="4115336"/>
                <a:ext cx="277926" cy="1958806"/>
              </a:xfrm>
              <a:prstGeom prst="rect">
                <a:avLst/>
              </a:prstGeom>
              <a:noFill/>
            </p:spPr>
            <p:txBody>
              <a:bodyPr wrap="square" lIns="0" tIns="0" rIns="0" bIns="0" rtlCol="0">
                <a:spAutoFit/>
              </a:bodyPr>
              <a:lstStyle/>
              <a:p>
                <a:pPr algn="l"/>
                <a14:m>
                  <m:oMathPara xmlns:m="http://schemas.openxmlformats.org/officeDocument/2006/math">
                    <m:oMathParaPr>
                      <m:jc m:val="centerGroup"/>
                    </m:oMathParaPr>
                    <m:oMath xmlns:m="http://schemas.openxmlformats.org/officeDocument/2006/math">
                      <m:d>
                        <m:dPr>
                          <m:begChr m:val="["/>
                          <m:endChr m:val="]"/>
                          <m:ctrlPr>
                            <a:rPr lang="en-CN" sz="2200" i="1" smtClean="0">
                              <a:latin typeface="Cambria Math" panose="02040503050406030204" pitchFamily="18" charset="0"/>
                            </a:rPr>
                          </m:ctrlPr>
                        </m:dPr>
                        <m:e>
                          <m:m>
                            <m:mPr>
                              <m:mcs>
                                <m:mc>
                                  <m:mcPr>
                                    <m:count m:val="1"/>
                                    <m:mcJc m:val="center"/>
                                  </m:mcPr>
                                </m:mc>
                              </m:mcs>
                              <m:ctrlPr>
                                <a:rPr lang="en-CN" sz="2200" i="1" smtClean="0">
                                  <a:latin typeface="Cambria Math" panose="02040503050406030204" pitchFamily="18" charset="0"/>
                                </a:rPr>
                              </m:ctrlPr>
                            </m:mPr>
                            <m:mr>
                              <m:e>
                                <m:m>
                                  <m:mPr>
                                    <m:mcs>
                                      <m:mc>
                                        <m:mcPr>
                                          <m:count m:val="1"/>
                                          <m:mcJc m:val="center"/>
                                        </m:mcPr>
                                      </m:mc>
                                    </m:mcs>
                                    <m:ctrlPr>
                                      <a:rPr lang="en-CN" sz="2200" i="1" smtClean="0">
                                        <a:latin typeface="Cambria Math" panose="02040503050406030204" pitchFamily="18" charset="0"/>
                                      </a:rPr>
                                    </m:ctrlPr>
                                  </m:mPr>
                                  <m:mr>
                                    <m:e>
                                      <m:r>
                                        <m:rPr>
                                          <m:brk m:alnAt="7"/>
                                        </m:rPr>
                                        <a:rPr lang="en-US" altLang="zh-CN" sz="2200" b="0" i="1" smtClean="0">
                                          <a:latin typeface="Cambria Math" panose="02040503050406030204" pitchFamily="18" charset="0"/>
                                        </a:rPr>
                                        <m:t>0</m:t>
                                      </m:r>
                                    </m:e>
                                  </m:mr>
                                  <m:mr>
                                    <m:e>
                                      <m:r>
                                        <a:rPr lang="en-US" altLang="zh-CN" sz="2200" b="0" i="1" smtClean="0">
                                          <a:latin typeface="Cambria Math" panose="02040503050406030204" pitchFamily="18" charset="0"/>
                                        </a:rPr>
                                        <m:t>0</m:t>
                                      </m:r>
                                    </m:e>
                                  </m:mr>
                                  <m:mr>
                                    <m:e>
                                      <m:r>
                                        <a:rPr lang="en-US" sz="2200" b="0" i="1" smtClean="0">
                                          <a:latin typeface="Cambria Math" panose="02040503050406030204" pitchFamily="18" charset="0"/>
                                        </a:rPr>
                                        <m:t>…</m:t>
                                      </m:r>
                                    </m:e>
                                  </m:mr>
                                </m:m>
                              </m:e>
                            </m:mr>
                            <m:mr>
                              <m:e>
                                <m:m>
                                  <m:mPr>
                                    <m:mcs>
                                      <m:mc>
                                        <m:mcPr>
                                          <m:count m:val="1"/>
                                          <m:mcJc m:val="center"/>
                                        </m:mcPr>
                                      </m:mc>
                                    </m:mcs>
                                    <m:ctrlPr>
                                      <a:rPr lang="en-CN" sz="2200" i="1" smtClean="0">
                                        <a:latin typeface="Cambria Math" panose="02040503050406030204" pitchFamily="18" charset="0"/>
                                      </a:rPr>
                                    </m:ctrlPr>
                                  </m:mPr>
                                  <m:mr>
                                    <m:e>
                                      <m:r>
                                        <a:rPr lang="en-US" altLang="zh-CN" sz="2200" b="0" i="1" smtClean="0">
                                          <a:latin typeface="Cambria Math" panose="02040503050406030204" pitchFamily="18" charset="0"/>
                                        </a:rPr>
                                        <m:t>1</m:t>
                                      </m:r>
                                    </m:e>
                                  </m:mr>
                                  <m:mr>
                                    <m:e>
                                      <m:r>
                                        <a:rPr lang="en-US" sz="2200" b="0" i="1" smtClean="0">
                                          <a:latin typeface="Cambria Math" panose="02040503050406030204" pitchFamily="18" charset="0"/>
                                        </a:rPr>
                                        <m:t>…</m:t>
                                      </m:r>
                                    </m:e>
                                  </m:mr>
                                  <m:mr>
                                    <m:e>
                                      <m:r>
                                        <a:rPr lang="en-US" altLang="zh-CN" sz="2200" b="0" i="1" smtClean="0">
                                          <a:latin typeface="Cambria Math" panose="02040503050406030204" pitchFamily="18" charset="0"/>
                                        </a:rPr>
                                        <m:t>0</m:t>
                                      </m:r>
                                    </m:e>
                                  </m:mr>
                                </m:m>
                              </m:e>
                            </m:mr>
                            <m:mr>
                              <m:e>
                                <m:r>
                                  <a:rPr lang="en-US" sz="2200" b="0" i="1" smtClean="0">
                                    <a:latin typeface="Cambria Math" panose="02040503050406030204" pitchFamily="18" charset="0"/>
                                  </a:rPr>
                                  <m:t>…</m:t>
                                </m:r>
                              </m:e>
                            </m:mr>
                          </m:m>
                        </m:e>
                      </m:d>
                    </m:oMath>
                  </m:oMathPara>
                </a14:m>
                <a:endParaRPr lang="en-CN" sz="2200" dirty="0">
                  <a:latin typeface="+mn-ea"/>
                </a:endParaRPr>
              </a:p>
            </p:txBody>
          </p:sp>
        </mc:Choice>
        <mc:Fallback xmlns="">
          <p:sp>
            <p:nvSpPr>
              <p:cNvPr id="2" name="TextBox 1">
                <a:extLst>
                  <a:ext uri="{FF2B5EF4-FFF2-40B4-BE49-F238E27FC236}">
                    <a16:creationId xmlns:a16="http://schemas.microsoft.com/office/drawing/2014/main" id="{D13F659D-B130-B31F-FDB8-130F79FE3F8D}"/>
                  </a:ext>
                </a:extLst>
              </p:cNvPr>
              <p:cNvSpPr txBox="1">
                <a:spLocks noRot="1" noChangeAspect="1" noMove="1" noResize="1" noEditPoints="1" noAdjustHandles="1" noChangeArrowheads="1" noChangeShapeType="1" noTextEdit="1"/>
              </p:cNvSpPr>
              <p:nvPr/>
            </p:nvSpPr>
            <p:spPr>
              <a:xfrm>
                <a:off x="4581995" y="4115336"/>
                <a:ext cx="277926" cy="1958806"/>
              </a:xfrm>
              <a:prstGeom prst="rect">
                <a:avLst/>
              </a:prstGeom>
              <a:blipFill>
                <a:blip r:embed="rId4"/>
                <a:stretch>
                  <a:fillRect t="-645" r="-43478"/>
                </a:stretch>
              </a:blipFill>
            </p:spPr>
            <p:txBody>
              <a:bodyPr/>
              <a:lstStyle/>
              <a:p>
                <a:r>
                  <a:rPr lang="en-CN">
                    <a:noFill/>
                  </a:rPr>
                  <a:t> </a:t>
                </a:r>
              </a:p>
            </p:txBody>
          </p:sp>
        </mc:Fallback>
      </mc:AlternateContent>
      <p:sp>
        <p:nvSpPr>
          <p:cNvPr id="6" name="TextBox 5">
            <a:extLst>
              <a:ext uri="{FF2B5EF4-FFF2-40B4-BE49-F238E27FC236}">
                <a16:creationId xmlns:a16="http://schemas.microsoft.com/office/drawing/2014/main" id="{191BD528-41AE-691A-4886-7EE77212BDC5}"/>
              </a:ext>
            </a:extLst>
          </p:cNvPr>
          <p:cNvSpPr txBox="1"/>
          <p:nvPr/>
        </p:nvSpPr>
        <p:spPr>
          <a:xfrm>
            <a:off x="5316513" y="4056200"/>
            <a:ext cx="2308484" cy="2246769"/>
          </a:xfrm>
          <a:prstGeom prst="rect">
            <a:avLst/>
          </a:prstGeom>
          <a:noFill/>
        </p:spPr>
        <p:txBody>
          <a:bodyPr wrap="square">
            <a:spAutoFit/>
          </a:bodyPr>
          <a:lstStyle/>
          <a:p>
            <a:pPr algn="l" fontAlgn="base"/>
            <a:r>
              <a:rPr lang="en-US" sz="2000" i="1" dirty="0">
                <a:solidFill>
                  <a:srgbClr val="282828"/>
                </a:solidFill>
                <a:latin typeface="Georgia" panose="02040502050405020303" pitchFamily="18" charset="0"/>
              </a:rPr>
              <a:t>a</a:t>
            </a:r>
            <a:endParaRPr lang="en-US" sz="2000" b="0" i="1" dirty="0">
              <a:solidFill>
                <a:srgbClr val="282828"/>
              </a:solidFill>
              <a:effectLst/>
              <a:latin typeface="Georgia" panose="02040502050405020303" pitchFamily="18" charset="0"/>
            </a:endParaRPr>
          </a:p>
          <a:p>
            <a:pPr algn="l" fontAlgn="base"/>
            <a:r>
              <a:rPr lang="en-US" sz="2000" b="0" i="1" dirty="0" err="1">
                <a:solidFill>
                  <a:srgbClr val="282828"/>
                </a:solidFill>
                <a:effectLst/>
                <a:latin typeface="Georgia" panose="02040502050405020303" pitchFamily="18" charset="0"/>
              </a:rPr>
              <a:t>aaron</a:t>
            </a:r>
            <a:endParaRPr lang="en-US" sz="2000" b="0" i="1" dirty="0">
              <a:solidFill>
                <a:srgbClr val="282828"/>
              </a:solidFill>
              <a:effectLst/>
              <a:latin typeface="Georgia" panose="02040502050405020303" pitchFamily="18" charset="0"/>
            </a:endParaRPr>
          </a:p>
          <a:p>
            <a:pPr algn="l" fontAlgn="base"/>
            <a:r>
              <a:rPr lang="en-US" sz="2000" b="0" i="1" dirty="0">
                <a:solidFill>
                  <a:srgbClr val="282828"/>
                </a:solidFill>
                <a:effectLst/>
                <a:latin typeface="Georgia" panose="02040502050405020303" pitchFamily="18" charset="0"/>
              </a:rPr>
              <a:t>…</a:t>
            </a:r>
          </a:p>
          <a:p>
            <a:pPr algn="l" fontAlgn="base"/>
            <a:r>
              <a:rPr lang="en-US" sz="2000" b="0" i="1" dirty="0">
                <a:solidFill>
                  <a:srgbClr val="282828"/>
                </a:solidFill>
                <a:effectLst/>
                <a:latin typeface="Georgia" panose="02040502050405020303" pitchFamily="18" charset="0"/>
              </a:rPr>
              <a:t>my</a:t>
            </a:r>
          </a:p>
          <a:p>
            <a:pPr algn="l" fontAlgn="base"/>
            <a:r>
              <a:rPr lang="en-US" sz="2000" b="0" i="1" dirty="0">
                <a:solidFill>
                  <a:srgbClr val="282828"/>
                </a:solidFill>
                <a:effectLst/>
                <a:latin typeface="Georgia" panose="02040502050405020303" pitchFamily="18" charset="0"/>
              </a:rPr>
              <a:t>…</a:t>
            </a:r>
          </a:p>
          <a:p>
            <a:pPr algn="l" fontAlgn="base"/>
            <a:r>
              <a:rPr lang="en-US" sz="2000" b="0" i="1" dirty="0">
                <a:solidFill>
                  <a:srgbClr val="282828"/>
                </a:solidFill>
                <a:effectLst/>
                <a:latin typeface="Georgia" panose="02040502050405020303" pitchFamily="18" charset="0"/>
              </a:rPr>
              <a:t>work</a:t>
            </a:r>
          </a:p>
          <a:p>
            <a:pPr algn="l" fontAlgn="base"/>
            <a:r>
              <a:rPr lang="en-US" sz="2000" i="1" dirty="0">
                <a:solidFill>
                  <a:srgbClr val="282828"/>
                </a:solidFill>
                <a:latin typeface="Georgia" panose="02040502050405020303" pitchFamily="18" charset="0"/>
              </a:rPr>
              <a:t>…</a:t>
            </a:r>
            <a:endParaRPr lang="en-US" sz="2000" b="0" i="1" dirty="0">
              <a:solidFill>
                <a:srgbClr val="282828"/>
              </a:solidFill>
              <a:effectLst/>
              <a:latin typeface="Georgia" panose="02040502050405020303" pitchFamily="18" charset="0"/>
            </a:endParaRPr>
          </a:p>
        </p:txBody>
      </p:sp>
      <p:sp>
        <p:nvSpPr>
          <p:cNvPr id="10" name="灯片编号占位符 9">
            <a:extLst>
              <a:ext uri="{FF2B5EF4-FFF2-40B4-BE49-F238E27FC236}">
                <a16:creationId xmlns:a16="http://schemas.microsoft.com/office/drawing/2014/main" id="{D42DB9C6-5D62-4640-B511-9A07ADAA6245}"/>
              </a:ext>
            </a:extLst>
          </p:cNvPr>
          <p:cNvSpPr>
            <a:spLocks noGrp="1"/>
          </p:cNvSpPr>
          <p:nvPr>
            <p:ph type="sldNum" sz="quarter" idx="14"/>
          </p:nvPr>
        </p:nvSpPr>
        <p:spPr/>
        <p:txBody>
          <a:bodyPr/>
          <a:lstStyle/>
          <a:p>
            <a:fld id="{AF69888C-E133-43D9-A638-B5C95925B91C}" type="slidenum">
              <a:rPr lang="zh-CN" altLang="en-US" smtClean="0"/>
              <a:t>4</a:t>
            </a:fld>
            <a:endParaRPr lang="zh-CN" altLang="en-US" dirty="0"/>
          </a:p>
        </p:txBody>
      </p:sp>
    </p:spTree>
    <p:extLst>
      <p:ext uri="{BB962C8B-B14F-4D97-AF65-F5344CB8AC3E}">
        <p14:creationId xmlns:p14="http://schemas.microsoft.com/office/powerpoint/2010/main" val="42464652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p>
        </p:txBody>
      </p:sp>
      <p:sp>
        <p:nvSpPr>
          <p:cNvPr id="2" name="TextBox 1">
            <a:extLst>
              <a:ext uri="{FF2B5EF4-FFF2-40B4-BE49-F238E27FC236}">
                <a16:creationId xmlns:a16="http://schemas.microsoft.com/office/drawing/2014/main" id="{1816648E-3B0D-414B-9808-CFB54F8C3BEA}"/>
              </a:ext>
            </a:extLst>
          </p:cNvPr>
          <p:cNvSpPr txBox="1"/>
          <p:nvPr/>
        </p:nvSpPr>
        <p:spPr>
          <a:xfrm>
            <a:off x="660400" y="1130300"/>
            <a:ext cx="3015569" cy="461665"/>
          </a:xfrm>
          <a:prstGeom prst="rect">
            <a:avLst/>
          </a:prstGeom>
          <a:noFill/>
        </p:spPr>
        <p:txBody>
          <a:bodyPr wrap="none" rtlCol="0">
            <a:spAutoFit/>
          </a:bodyPr>
          <a:lstStyle/>
          <a:p>
            <a:r>
              <a:rPr lang="en-US" sz="2400" b="1" dirty="0">
                <a:latin typeface="+mj-ea"/>
                <a:ea typeface="+mj-ea"/>
                <a:cs typeface="Times New Roman" panose="02020603050405020304" pitchFamily="18" charset="0"/>
              </a:rPr>
              <a:t>LSTM</a:t>
            </a:r>
            <a:r>
              <a:rPr lang="zh-CN" altLang="en-US" sz="2400" b="1" dirty="0">
                <a:latin typeface="+mj-ea"/>
                <a:ea typeface="+mj-ea"/>
                <a:cs typeface="Times New Roman" panose="02020603050405020304" pitchFamily="18" charset="0"/>
              </a:rPr>
              <a:t>与</a:t>
            </a:r>
            <a:r>
              <a:rPr lang="en-US" sz="2400" b="1" dirty="0">
                <a:latin typeface="+mj-ea"/>
                <a:ea typeface="+mj-ea"/>
                <a:cs typeface="Times New Roman" panose="02020603050405020304" pitchFamily="18" charset="0"/>
              </a:rPr>
              <a:t>RNN</a:t>
            </a:r>
            <a:r>
              <a:rPr lang="zh-CN" altLang="en-US" sz="2400" b="1" dirty="0">
                <a:latin typeface="+mj-ea"/>
                <a:ea typeface="+mj-ea"/>
                <a:cs typeface="Times New Roman" panose="02020603050405020304" pitchFamily="18" charset="0"/>
              </a:rPr>
              <a:t>的区别</a:t>
            </a:r>
            <a:endParaRPr lang="en-CN" sz="2400" b="1" dirty="0">
              <a:latin typeface="+mj-ea"/>
              <a:ea typeface="+mj-ea"/>
            </a:endParaRPr>
          </a:p>
        </p:txBody>
      </p:sp>
      <p:sp>
        <p:nvSpPr>
          <p:cNvPr id="3" name="TextBox 2">
            <a:extLst>
              <a:ext uri="{FF2B5EF4-FFF2-40B4-BE49-F238E27FC236}">
                <a16:creationId xmlns:a16="http://schemas.microsoft.com/office/drawing/2014/main" id="{91E8BF4C-22BE-A14A-A691-8F88CC5B35AD}"/>
              </a:ext>
            </a:extLst>
          </p:cNvPr>
          <p:cNvSpPr txBox="1"/>
          <p:nvPr/>
        </p:nvSpPr>
        <p:spPr>
          <a:xfrm>
            <a:off x="660400" y="1591965"/>
            <a:ext cx="10858500" cy="1200329"/>
          </a:xfrm>
          <a:prstGeom prst="rect">
            <a:avLst/>
          </a:prstGeom>
          <a:noFill/>
        </p:spPr>
        <p:txBody>
          <a:bodyPr wrap="square" rtlCol="0">
            <a:spAutoFit/>
          </a:bodyPr>
          <a:lstStyle/>
          <a:p>
            <a:r>
              <a:rPr lang="zh-CN" altLang="en-US" dirty="0"/>
              <a:t>长短期记忆神经网络（</a:t>
            </a:r>
            <a:r>
              <a:rPr lang="en-US" dirty="0"/>
              <a:t>Long Short-term Memory, LSTM</a:t>
            </a:r>
            <a:r>
              <a:rPr lang="zh-CN" altLang="en-US" dirty="0"/>
              <a:t>）是门限类</a:t>
            </a:r>
            <a:r>
              <a:rPr lang="en-US" dirty="0"/>
              <a:t>RNN</a:t>
            </a:r>
            <a:r>
              <a:rPr lang="zh-CN" altLang="en-US" dirty="0"/>
              <a:t>中最著名的一种，它改善了</a:t>
            </a:r>
            <a:r>
              <a:rPr lang="en-US" dirty="0"/>
              <a:t>RNN</a:t>
            </a:r>
            <a:r>
              <a:rPr lang="zh-CN" altLang="en-US" dirty="0"/>
              <a:t>的记忆能力同时减轻了梯度爆炸和梯度消失问题。基于</a:t>
            </a:r>
            <a:r>
              <a:rPr lang="en-US" dirty="0"/>
              <a:t>RNN</a:t>
            </a:r>
            <a:r>
              <a:rPr lang="zh-CN" altLang="en-US" dirty="0"/>
              <a:t>的基础结构，</a:t>
            </a:r>
            <a:r>
              <a:rPr lang="en-US" dirty="0"/>
              <a:t>LSTM</a:t>
            </a:r>
            <a:r>
              <a:rPr lang="zh-CN" altLang="en-US" dirty="0"/>
              <a:t>主要将原有的隐含层循环函数从简单的全连接改为使用</a:t>
            </a:r>
            <a:r>
              <a:rPr lang="zh-CN" altLang="en-US" b="1" dirty="0"/>
              <a:t>三个控制门的记忆单元</a:t>
            </a:r>
            <a:r>
              <a:rPr lang="en-US" dirty="0"/>
              <a:t>(Memory Cell)</a:t>
            </a:r>
            <a:r>
              <a:rPr lang="zh-CN" altLang="en-US" dirty="0"/>
              <a:t>，假设隐含层的激活函数为</a:t>
            </a:r>
            <a:r>
              <a:rPr lang="en-US" i="1" dirty="0"/>
              <a:t>tanh</a:t>
            </a:r>
            <a:r>
              <a:rPr lang="zh-CN" altLang="en-US" dirty="0"/>
              <a:t>，通过下图对比看到</a:t>
            </a:r>
            <a:r>
              <a:rPr lang="en-US" dirty="0"/>
              <a:t>RNN</a:t>
            </a:r>
            <a:r>
              <a:rPr lang="zh-CN" altLang="en-US" dirty="0"/>
              <a:t>与</a:t>
            </a:r>
            <a:r>
              <a:rPr lang="en-US" dirty="0"/>
              <a:t>LSTM</a:t>
            </a:r>
            <a:r>
              <a:rPr lang="zh-CN" altLang="en-US" dirty="0"/>
              <a:t>单层结构的区别。</a:t>
            </a:r>
            <a:endParaRPr lang="en-CN" dirty="0">
              <a:latin typeface="+mn-ea"/>
            </a:endParaRPr>
          </a:p>
        </p:txBody>
      </p:sp>
      <p:pic>
        <p:nvPicPr>
          <p:cNvPr id="1026" name="Picture 784">
            <a:extLst>
              <a:ext uri="{FF2B5EF4-FFF2-40B4-BE49-F238E27FC236}">
                <a16:creationId xmlns:a16="http://schemas.microsoft.com/office/drawing/2014/main" id="{8DCFB4AB-E0AF-9E41-A78E-678F995451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3330" y="3326876"/>
            <a:ext cx="4706320" cy="1755649"/>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785">
            <a:extLst>
              <a:ext uri="{FF2B5EF4-FFF2-40B4-BE49-F238E27FC236}">
                <a16:creationId xmlns:a16="http://schemas.microsoft.com/office/drawing/2014/main" id="{343B00AF-61DB-8B46-885B-E225CD4476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76108" y="3335027"/>
            <a:ext cx="4442792" cy="174749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38719CE-5CBD-924E-92FC-1C2256960E59}"/>
              </a:ext>
            </a:extLst>
          </p:cNvPr>
          <p:cNvSpPr txBox="1"/>
          <p:nvPr/>
        </p:nvSpPr>
        <p:spPr>
          <a:xfrm>
            <a:off x="673100" y="4065707"/>
            <a:ext cx="737702" cy="369332"/>
          </a:xfrm>
          <a:prstGeom prst="rect">
            <a:avLst/>
          </a:prstGeom>
          <a:noFill/>
        </p:spPr>
        <p:txBody>
          <a:bodyPr wrap="none" rtlCol="0">
            <a:spAutoFit/>
          </a:bodyPr>
          <a:lstStyle/>
          <a:p>
            <a:pPr algn="l"/>
            <a:r>
              <a:rPr lang="en-US" altLang="zh-CN" b="1" dirty="0">
                <a:latin typeface="+mn-ea"/>
              </a:rPr>
              <a:t>RNN</a:t>
            </a:r>
            <a:endParaRPr lang="en-CN" b="1" dirty="0">
              <a:latin typeface="+mn-ea"/>
            </a:endParaRPr>
          </a:p>
        </p:txBody>
      </p:sp>
      <p:sp>
        <p:nvSpPr>
          <p:cNvPr id="11" name="TextBox 10">
            <a:extLst>
              <a:ext uri="{FF2B5EF4-FFF2-40B4-BE49-F238E27FC236}">
                <a16:creationId xmlns:a16="http://schemas.microsoft.com/office/drawing/2014/main" id="{52484537-ED98-AB4F-961A-7E47E34CC8F3}"/>
              </a:ext>
            </a:extLst>
          </p:cNvPr>
          <p:cNvSpPr txBox="1"/>
          <p:nvPr/>
        </p:nvSpPr>
        <p:spPr>
          <a:xfrm>
            <a:off x="6235079" y="4065707"/>
            <a:ext cx="832279" cy="369332"/>
          </a:xfrm>
          <a:prstGeom prst="rect">
            <a:avLst/>
          </a:prstGeom>
          <a:noFill/>
        </p:spPr>
        <p:txBody>
          <a:bodyPr wrap="none" rtlCol="0">
            <a:spAutoFit/>
          </a:bodyPr>
          <a:lstStyle/>
          <a:p>
            <a:pPr algn="l"/>
            <a:r>
              <a:rPr lang="en-US" altLang="zh-CN" b="1" dirty="0">
                <a:latin typeface="+mn-ea"/>
              </a:rPr>
              <a:t>LSTM</a:t>
            </a:r>
            <a:endParaRPr lang="en-CN" b="1" dirty="0">
              <a:latin typeface="+mn-ea"/>
            </a:endParaRPr>
          </a:p>
        </p:txBody>
      </p:sp>
      <p:sp>
        <p:nvSpPr>
          <p:cNvPr id="5" name="灯片编号占位符 4">
            <a:extLst>
              <a:ext uri="{FF2B5EF4-FFF2-40B4-BE49-F238E27FC236}">
                <a16:creationId xmlns:a16="http://schemas.microsoft.com/office/drawing/2014/main" id="{5EEF3EE4-7A1D-4B68-B208-CB9B391CC86B}"/>
              </a:ext>
            </a:extLst>
          </p:cNvPr>
          <p:cNvSpPr>
            <a:spLocks noGrp="1"/>
          </p:cNvSpPr>
          <p:nvPr>
            <p:ph type="sldNum" sz="quarter" idx="14"/>
          </p:nvPr>
        </p:nvSpPr>
        <p:spPr/>
        <p:txBody>
          <a:bodyPr/>
          <a:lstStyle/>
          <a:p>
            <a:fld id="{AF69888C-E133-43D9-A638-B5C95925B91C}" type="slidenum">
              <a:rPr lang="zh-CN" altLang="en-US" smtClean="0"/>
              <a:t>40</a:t>
            </a:fld>
            <a:endParaRPr lang="zh-CN" altLang="en-US" dirty="0"/>
          </a:p>
        </p:txBody>
      </p:sp>
    </p:spTree>
    <p:extLst>
      <p:ext uri="{BB962C8B-B14F-4D97-AF65-F5344CB8AC3E}">
        <p14:creationId xmlns:p14="http://schemas.microsoft.com/office/powerpoint/2010/main" val="4115762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p>
        </p:txBody>
      </p:sp>
      <p:sp>
        <p:nvSpPr>
          <p:cNvPr id="5" name="Rectangle 2">
            <a:extLst>
              <a:ext uri="{FF2B5EF4-FFF2-40B4-BE49-F238E27FC236}">
                <a16:creationId xmlns:a16="http://schemas.microsoft.com/office/drawing/2014/main" id="{0F015901-9C53-AB45-A447-4DECBBD8B75B}"/>
              </a:ext>
            </a:extLst>
          </p:cNvPr>
          <p:cNvSpPr>
            <a:spLocks noChangeArrowheads="1"/>
          </p:cNvSpPr>
          <p:nvPr/>
        </p:nvSpPr>
        <p:spPr bwMode="auto">
          <a:xfrm>
            <a:off x="660399" y="1222877"/>
            <a:ext cx="8113949"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2400" b="1" i="0" u="none" strike="noStrike" cap="none" normalizeH="0" baseline="0" dirty="0">
                <a:ln>
                  <a:noFill/>
                </a:ln>
                <a:solidFill>
                  <a:schemeClr val="tx1"/>
                </a:solidFill>
                <a:effectLst/>
                <a:latin typeface="+mn-ea"/>
                <a:cs typeface="Times New Roman" panose="02020603050405020304" pitchFamily="18" charset="0"/>
              </a:rPr>
              <a:t>可以看到，最主要的区别为加入了三个下面的门控单元：</a:t>
            </a:r>
            <a:endParaRPr kumimoji="0" lang="zh-CN" altLang="en-US" sz="1200" b="1" i="0" u="none" strike="noStrike" cap="none" normalizeH="0" baseline="0" dirty="0">
              <a:ln>
                <a:noFill/>
              </a:ln>
              <a:solidFill>
                <a:schemeClr val="tx1"/>
              </a:solidFill>
              <a:effectLst/>
              <a:latin typeface="+mn-ea"/>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en-US" sz="3600" b="1" i="0" u="none" strike="noStrike" cap="none" normalizeH="0" baseline="0" dirty="0">
              <a:ln>
                <a:noFill/>
              </a:ln>
              <a:solidFill>
                <a:schemeClr val="tx1"/>
              </a:solidFill>
              <a:effectLst/>
              <a:latin typeface="+mn-ea"/>
            </a:endParaRPr>
          </a:p>
        </p:txBody>
      </p:sp>
      <p:pic>
        <p:nvPicPr>
          <p:cNvPr id="3073" name="Picture">
            <a:extLst>
              <a:ext uri="{FF2B5EF4-FFF2-40B4-BE49-F238E27FC236}">
                <a16:creationId xmlns:a16="http://schemas.microsoft.com/office/drawing/2014/main" id="{B2C480E2-FA77-D149-927C-505CE51A09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5239" y="1728553"/>
            <a:ext cx="1088769" cy="130121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9D846A54-48FF-734A-8061-8C5D1A4E77B9}"/>
                  </a:ext>
                </a:extLst>
              </p:cNvPr>
              <p:cNvSpPr txBox="1"/>
              <p:nvPr/>
            </p:nvSpPr>
            <p:spPr>
              <a:xfrm>
                <a:off x="666750" y="3204863"/>
                <a:ext cx="10858500" cy="1015663"/>
              </a:xfrm>
              <a:prstGeom prst="rect">
                <a:avLst/>
              </a:prstGeom>
              <a:noFill/>
            </p:spPr>
            <p:txBody>
              <a:bodyPr wrap="square" rtlCol="0">
                <a:spAutoFit/>
              </a:bodyPr>
              <a:lstStyle/>
              <a:p>
                <a:r>
                  <a:rPr lang="zh-CN" altLang="en-US" sz="2000" dirty="0"/>
                  <a:t>门控单元是控制信息通过量多少的一种函数，即对于向量</a:t>
                </a:r>
                <a14:m>
                  <m:oMath xmlns:m="http://schemas.openxmlformats.org/officeDocument/2006/math">
                    <m:r>
                      <a:rPr lang="en-US" sz="2000" b="0" i="1" smtClean="0">
                        <a:latin typeface="Cambria Math" panose="02040503050406030204" pitchFamily="18" charset="0"/>
                      </a:rPr>
                      <m:t>𝑥</m:t>
                    </m:r>
                  </m:oMath>
                </a14:m>
                <a:r>
                  <a:rPr lang="zh-CN" altLang="en-US" sz="2000" dirty="0"/>
                  <a:t>，通过向量</a:t>
                </a:r>
                <a14:m>
                  <m:oMath xmlns:m="http://schemas.openxmlformats.org/officeDocument/2006/math">
                    <m:r>
                      <a:rPr lang="en-US" sz="2000" b="0" i="1" smtClean="0">
                        <a:latin typeface="Cambria Math" panose="02040503050406030204" pitchFamily="18" charset="0"/>
                      </a:rPr>
                      <m:t>𝑧</m:t>
                    </m:r>
                  </m:oMath>
                </a14:m>
                <a:r>
                  <a:rPr lang="zh-CN" altLang="en-US" sz="2000" dirty="0"/>
                  <a:t>来控制</a:t>
                </a:r>
                <a14:m>
                  <m:oMath xmlns:m="http://schemas.openxmlformats.org/officeDocument/2006/math">
                    <m:r>
                      <a:rPr lang="en-US" sz="2000" b="0" i="1" smtClean="0">
                        <a:latin typeface="Cambria Math" panose="02040503050406030204" pitchFamily="18" charset="0"/>
                      </a:rPr>
                      <m:t>𝑥</m:t>
                    </m:r>
                  </m:oMath>
                </a14:m>
                <a:r>
                  <a:rPr lang="zh-CN" altLang="en-US" sz="2000" dirty="0"/>
                  <a:t>通过的信息量，具体通过下式表示：</a:t>
                </a:r>
                <a:endParaRPr lang="en-CN" sz="2000" dirty="0"/>
              </a:p>
              <a:p>
                <a:pPr algn="l"/>
                <a:endParaRPr lang="en-CN" sz="2000" dirty="0">
                  <a:latin typeface="+mn-ea"/>
                </a:endParaRPr>
              </a:p>
            </p:txBody>
          </p:sp>
        </mc:Choice>
        <mc:Fallback xmlns="">
          <p:sp>
            <p:nvSpPr>
              <p:cNvPr id="9" name="TextBox 8">
                <a:extLst>
                  <a:ext uri="{FF2B5EF4-FFF2-40B4-BE49-F238E27FC236}">
                    <a16:creationId xmlns:a16="http://schemas.microsoft.com/office/drawing/2014/main" id="{9D846A54-48FF-734A-8061-8C5D1A4E77B9}"/>
                  </a:ext>
                </a:extLst>
              </p:cNvPr>
              <p:cNvSpPr txBox="1">
                <a:spLocks noRot="1" noChangeAspect="1" noMove="1" noResize="1" noEditPoints="1" noAdjustHandles="1" noChangeArrowheads="1" noChangeShapeType="1" noTextEdit="1"/>
              </p:cNvSpPr>
              <p:nvPr/>
            </p:nvSpPr>
            <p:spPr>
              <a:xfrm>
                <a:off x="666750" y="3204863"/>
                <a:ext cx="10858500" cy="1015663"/>
              </a:xfrm>
              <a:prstGeom prst="rect">
                <a:avLst/>
              </a:prstGeom>
              <a:blipFill>
                <a:blip r:embed="rId4"/>
                <a:stretch>
                  <a:fillRect l="-584" t="-3704"/>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3F46D35B-C11A-B34F-A6A7-5138EA01BB2D}"/>
                  </a:ext>
                </a:extLst>
              </p:cNvPr>
              <p:cNvSpPr txBox="1"/>
              <p:nvPr/>
            </p:nvSpPr>
            <p:spPr>
              <a:xfrm>
                <a:off x="4693149" y="3826811"/>
                <a:ext cx="2103461"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400" b="1" i="1" smtClean="0">
                          <a:latin typeface="Cambria Math" panose="02040503050406030204" pitchFamily="18" charset="0"/>
                        </a:rPr>
                        <m:t>𝒐</m:t>
                      </m:r>
                      <m:r>
                        <a:rPr lang="en-US" sz="2400" b="1" i="1" smtClean="0">
                          <a:latin typeface="Cambria Math" panose="02040503050406030204" pitchFamily="18" charset="0"/>
                        </a:rPr>
                        <m:t>=</m:t>
                      </m:r>
                      <m:r>
                        <a:rPr lang="en-US" sz="2400" b="1" i="1" smtClean="0">
                          <a:latin typeface="Cambria Math" panose="02040503050406030204" pitchFamily="18" charset="0"/>
                        </a:rPr>
                        <m:t>𝝈</m:t>
                      </m:r>
                      <m:r>
                        <a:rPr lang="en-US" sz="2400" b="1" i="1" smtClean="0">
                          <a:latin typeface="Cambria Math" panose="02040503050406030204" pitchFamily="18" charset="0"/>
                        </a:rPr>
                        <m:t>(</m:t>
                      </m:r>
                      <m:r>
                        <a:rPr lang="en-US" sz="2400" b="1" i="1" smtClean="0">
                          <a:latin typeface="Cambria Math" panose="02040503050406030204" pitchFamily="18" charset="0"/>
                        </a:rPr>
                        <m:t>𝒛</m:t>
                      </m:r>
                      <m:r>
                        <a:rPr lang="en-US" sz="2400" b="1" i="1">
                          <a:latin typeface="Cambria Math" panose="02040503050406030204" pitchFamily="18" charset="0"/>
                        </a:rPr>
                        <m:t>)⊗</m:t>
                      </m:r>
                      <m:r>
                        <a:rPr lang="en-US" sz="2400" b="1" i="1" smtClean="0">
                          <a:latin typeface="Cambria Math" panose="02040503050406030204" pitchFamily="18" charset="0"/>
                        </a:rPr>
                        <m:t>𝒙</m:t>
                      </m:r>
                    </m:oMath>
                  </m:oMathPara>
                </a14:m>
                <a:endParaRPr lang="en-CN" sz="2400" b="1" dirty="0"/>
              </a:p>
            </p:txBody>
          </p:sp>
        </mc:Choice>
        <mc:Fallback xmlns="">
          <p:sp>
            <p:nvSpPr>
              <p:cNvPr id="10" name="TextBox 9">
                <a:extLst>
                  <a:ext uri="{FF2B5EF4-FFF2-40B4-BE49-F238E27FC236}">
                    <a16:creationId xmlns:a16="http://schemas.microsoft.com/office/drawing/2014/main" id="{3F46D35B-C11A-B34F-A6A7-5138EA01BB2D}"/>
                  </a:ext>
                </a:extLst>
              </p:cNvPr>
              <p:cNvSpPr txBox="1">
                <a:spLocks noRot="1" noChangeAspect="1" noMove="1" noResize="1" noEditPoints="1" noAdjustHandles="1" noChangeArrowheads="1" noChangeShapeType="1" noTextEdit="1"/>
              </p:cNvSpPr>
              <p:nvPr/>
            </p:nvSpPr>
            <p:spPr>
              <a:xfrm>
                <a:off x="4693149" y="3826811"/>
                <a:ext cx="2103461" cy="461665"/>
              </a:xfrm>
              <a:prstGeom prst="rect">
                <a:avLst/>
              </a:prstGeom>
              <a:blipFill>
                <a:blip r:embed="rId5"/>
                <a:stretch>
                  <a:fillRect b="-18919"/>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7B15B629-858D-9E40-86A9-D0D1C6EDA470}"/>
                  </a:ext>
                </a:extLst>
              </p:cNvPr>
              <p:cNvSpPr txBox="1"/>
              <p:nvPr/>
            </p:nvSpPr>
            <p:spPr>
              <a:xfrm>
                <a:off x="666750" y="4555907"/>
                <a:ext cx="10520059" cy="1323439"/>
              </a:xfrm>
              <a:prstGeom prst="rect">
                <a:avLst/>
              </a:prstGeom>
              <a:noFill/>
            </p:spPr>
            <p:txBody>
              <a:bodyPr wrap="square" rtlCol="0">
                <a:spAutoFit/>
              </a:bodyPr>
              <a:lstStyle/>
              <a:p>
                <a:r>
                  <a:rPr lang="zh-CN" altLang="en-US" sz="2000" dirty="0"/>
                  <a:t>其中</a:t>
                </a:r>
                <a14:m>
                  <m:oMath xmlns:m="http://schemas.openxmlformats.org/officeDocument/2006/math">
                    <m:r>
                      <a:rPr lang="en-US" sz="2000" i="1" smtClean="0">
                        <a:solidFill>
                          <a:schemeClr val="accent1"/>
                        </a:solidFill>
                        <a:latin typeface="Cambria Math" panose="02040503050406030204" pitchFamily="18" charset="0"/>
                      </a:rPr>
                      <m:t>⊗</m:t>
                    </m:r>
                  </m:oMath>
                </a14:m>
                <a:r>
                  <a:rPr lang="zh-CN" altLang="en-US" sz="2000" dirty="0">
                    <a:solidFill>
                      <a:schemeClr val="accent1"/>
                    </a:solidFill>
                  </a:rPr>
                  <a:t>表示元素逐个相乘</a:t>
                </a:r>
                <a:r>
                  <a:rPr lang="zh-CN" altLang="en-US" sz="2000" dirty="0"/>
                  <a:t>，</a:t>
                </a:r>
                <a14:m>
                  <m:oMath xmlns:m="http://schemas.openxmlformats.org/officeDocument/2006/math">
                    <m:r>
                      <a:rPr lang="en-US" sz="2000" i="1">
                        <a:latin typeface="Cambria Math" panose="02040503050406030204" pitchFamily="18" charset="0"/>
                      </a:rPr>
                      <m:t>𝜎</m:t>
                    </m:r>
                    <m:r>
                      <a:rPr lang="en-US" sz="2000" i="1">
                        <a:latin typeface="Cambria Math" panose="02040503050406030204" pitchFamily="18" charset="0"/>
                      </a:rPr>
                      <m:t>(</m:t>
                    </m:r>
                    <m:r>
                      <a:rPr lang="en-US" sz="2000" b="0" i="1" smtClean="0">
                        <a:latin typeface="Cambria Math" panose="02040503050406030204" pitchFamily="18" charset="0"/>
                      </a:rPr>
                      <m:t>𝑧</m:t>
                    </m:r>
                    <m:r>
                      <a:rPr lang="en-US" sz="2000" i="1">
                        <a:latin typeface="Cambria Math" panose="02040503050406030204" pitchFamily="18" charset="0"/>
                      </a:rPr>
                      <m:t>)</m:t>
                    </m:r>
                  </m:oMath>
                </a14:m>
                <a:r>
                  <a:rPr lang="zh-CN" altLang="en-US" sz="2000" dirty="0"/>
                  <a:t>为</a:t>
                </a:r>
                <a:r>
                  <a:rPr lang="en-US" sz="2000" dirty="0"/>
                  <a:t>sigmoid</a:t>
                </a:r>
                <a:r>
                  <a:rPr lang="zh-CN" altLang="en-US" sz="2000" dirty="0"/>
                  <a:t>函数，其输出的每个元素取值范围在</a:t>
                </a:r>
                <a:r>
                  <a:rPr lang="en-US" sz="2000" dirty="0"/>
                  <a:t>0</a:t>
                </a:r>
                <a:r>
                  <a:rPr lang="zh-CN" altLang="en-US" sz="2000" dirty="0"/>
                  <a:t>到</a:t>
                </a:r>
                <a:r>
                  <a:rPr lang="en-US" sz="2000" dirty="0"/>
                  <a:t>1</a:t>
                </a:r>
                <a:r>
                  <a:rPr lang="zh-CN" altLang="en-US" sz="2000" dirty="0"/>
                  <a:t>之间。</a:t>
                </a:r>
                <a14:m>
                  <m:oMath xmlns:m="http://schemas.openxmlformats.org/officeDocument/2006/math">
                    <m:r>
                      <a:rPr lang="en-US" sz="2000" i="1">
                        <a:latin typeface="Cambria Math" panose="02040503050406030204" pitchFamily="18" charset="0"/>
                      </a:rPr>
                      <m:t>𝜎</m:t>
                    </m:r>
                    <m:r>
                      <a:rPr lang="en-US" sz="2000" i="1">
                        <a:latin typeface="Cambria Math" panose="02040503050406030204" pitchFamily="18" charset="0"/>
                      </a:rPr>
                      <m:t>(</m:t>
                    </m:r>
                    <m:r>
                      <a:rPr lang="en-US" sz="2000" b="0" i="1" smtClean="0">
                        <a:latin typeface="Cambria Math" panose="02040503050406030204" pitchFamily="18" charset="0"/>
                      </a:rPr>
                      <m:t>𝑧</m:t>
                    </m:r>
                    <m:r>
                      <a:rPr lang="en-US" sz="2000" i="1">
                        <a:latin typeface="Cambria Math" panose="02040503050406030204" pitchFamily="18" charset="0"/>
                      </a:rPr>
                      <m:t>)</m:t>
                    </m:r>
                  </m:oMath>
                </a14:m>
                <a:r>
                  <a:rPr lang="zh-CN" altLang="en-US" sz="2000" dirty="0"/>
                  <a:t>中的元素约接近</a:t>
                </a:r>
                <a:r>
                  <a:rPr lang="en-US" sz="2000" dirty="0"/>
                  <a:t>1</a:t>
                </a:r>
                <a:r>
                  <a:rPr lang="zh-CN" altLang="en-US" sz="2000" dirty="0"/>
                  <a:t>，</a:t>
                </a:r>
                <a14:m>
                  <m:oMath xmlns:m="http://schemas.openxmlformats.org/officeDocument/2006/math">
                    <m:r>
                      <a:rPr lang="en-US" sz="2000" b="0" i="1" smtClean="0">
                        <a:latin typeface="Cambria Math" panose="02040503050406030204" pitchFamily="18" charset="0"/>
                      </a:rPr>
                      <m:t>𝑥</m:t>
                    </m:r>
                  </m:oMath>
                </a14:m>
                <a:r>
                  <a:rPr lang="zh-CN" altLang="en-US" sz="2000" dirty="0"/>
                  <a:t>对应位置的保留信息就越多；反之，</a:t>
                </a:r>
                <a14:m>
                  <m:oMath xmlns:m="http://schemas.openxmlformats.org/officeDocument/2006/math">
                    <m:r>
                      <a:rPr lang="en-US" sz="2000" i="1">
                        <a:latin typeface="Cambria Math" panose="02040503050406030204" pitchFamily="18" charset="0"/>
                      </a:rPr>
                      <m:t>𝜎</m:t>
                    </m:r>
                    <m:r>
                      <a:rPr lang="en-US" sz="2000" i="1">
                        <a:latin typeface="Cambria Math" panose="02040503050406030204" pitchFamily="18" charset="0"/>
                      </a:rPr>
                      <m:t>(</m:t>
                    </m:r>
                    <m:r>
                      <a:rPr lang="en-US" sz="2000" b="0" i="1" smtClean="0">
                        <a:latin typeface="Cambria Math" panose="02040503050406030204" pitchFamily="18" charset="0"/>
                      </a:rPr>
                      <m:t>𝑧</m:t>
                    </m:r>
                    <m:r>
                      <a:rPr lang="en-US" sz="2000" i="1">
                        <a:latin typeface="Cambria Math" panose="02040503050406030204" pitchFamily="18" charset="0"/>
                      </a:rPr>
                      <m:t>)</m:t>
                    </m:r>
                  </m:oMath>
                </a14:m>
                <a:r>
                  <a:rPr lang="zh-CN" altLang="en-US" sz="2000" dirty="0"/>
                  <a:t>中的元素越接近</a:t>
                </a:r>
                <a:r>
                  <a:rPr lang="en-US" sz="2000" dirty="0"/>
                  <a:t>0</a:t>
                </a:r>
                <a:r>
                  <a:rPr lang="zh-CN" altLang="en-US" sz="2000" dirty="0"/>
                  <a:t>，</a:t>
                </a:r>
                <a14:m>
                  <m:oMath xmlns:m="http://schemas.openxmlformats.org/officeDocument/2006/math">
                    <m:r>
                      <a:rPr lang="en-US" sz="2000" b="0" i="1" smtClean="0">
                        <a:latin typeface="Cambria Math" panose="02040503050406030204" pitchFamily="18" charset="0"/>
                      </a:rPr>
                      <m:t>𝑥</m:t>
                    </m:r>
                  </m:oMath>
                </a14:m>
                <a:r>
                  <a:rPr lang="zh-CN" altLang="en-US" sz="2000" dirty="0"/>
                  <a:t>对应位置保留的信息就越少。</a:t>
                </a:r>
                <a14:m>
                  <m:oMath xmlns:m="http://schemas.openxmlformats.org/officeDocument/2006/math">
                    <m:r>
                      <a:rPr lang="en-US" sz="2000" i="1">
                        <a:latin typeface="Cambria Math" panose="02040503050406030204" pitchFamily="18" charset="0"/>
                      </a:rPr>
                      <m:t>𝑜</m:t>
                    </m:r>
                  </m:oMath>
                </a14:m>
                <a:r>
                  <a:rPr lang="zh-CN" altLang="en-US" sz="2000" dirty="0"/>
                  <a:t>为门控单元的输出，即</a:t>
                </a:r>
                <a:r>
                  <a:rPr lang="zh-CN" altLang="en-US" sz="2000" dirty="0">
                    <a:solidFill>
                      <a:srgbClr val="FF0000"/>
                    </a:solidFill>
                  </a:rPr>
                  <a:t>输入向量</a:t>
                </a:r>
                <a14:m>
                  <m:oMath xmlns:m="http://schemas.openxmlformats.org/officeDocument/2006/math">
                    <m:r>
                      <a:rPr lang="en-US" sz="2000" b="0" i="1" smtClean="0">
                        <a:solidFill>
                          <a:srgbClr val="FF0000"/>
                        </a:solidFill>
                        <a:latin typeface="Cambria Math" panose="02040503050406030204" pitchFamily="18" charset="0"/>
                      </a:rPr>
                      <m:t>𝑥</m:t>
                    </m:r>
                  </m:oMath>
                </a14:m>
                <a:r>
                  <a:rPr lang="zh-CN" altLang="en-US" sz="2000" dirty="0"/>
                  <a:t>通过该单元的输出信息。</a:t>
                </a:r>
                <a:endParaRPr lang="en-CN" sz="2000" dirty="0"/>
              </a:p>
              <a:p>
                <a:pPr algn="l"/>
                <a:endParaRPr lang="en-CN" sz="2000" dirty="0">
                  <a:latin typeface="+mn-ea"/>
                </a:endParaRPr>
              </a:p>
            </p:txBody>
          </p:sp>
        </mc:Choice>
        <mc:Fallback xmlns="">
          <p:sp>
            <p:nvSpPr>
              <p:cNvPr id="12" name="TextBox 11">
                <a:extLst>
                  <a:ext uri="{FF2B5EF4-FFF2-40B4-BE49-F238E27FC236}">
                    <a16:creationId xmlns:a16="http://schemas.microsoft.com/office/drawing/2014/main" id="{7B15B629-858D-9E40-86A9-D0D1C6EDA470}"/>
                  </a:ext>
                </a:extLst>
              </p:cNvPr>
              <p:cNvSpPr txBox="1">
                <a:spLocks noRot="1" noChangeAspect="1" noMove="1" noResize="1" noEditPoints="1" noAdjustHandles="1" noChangeArrowheads="1" noChangeShapeType="1" noTextEdit="1"/>
              </p:cNvSpPr>
              <p:nvPr/>
            </p:nvSpPr>
            <p:spPr>
              <a:xfrm>
                <a:off x="666750" y="4555907"/>
                <a:ext cx="10520059" cy="1323439"/>
              </a:xfrm>
              <a:prstGeom prst="rect">
                <a:avLst/>
              </a:prstGeom>
              <a:blipFill>
                <a:blip r:embed="rId6"/>
                <a:stretch>
                  <a:fillRect l="-603" t="-1905"/>
                </a:stretch>
              </a:blipFill>
            </p:spPr>
            <p:txBody>
              <a:bodyPr/>
              <a:lstStyle/>
              <a:p>
                <a:r>
                  <a:rPr lang="en-CN">
                    <a:noFill/>
                  </a:rPr>
                  <a:t> </a:t>
                </a:r>
              </a:p>
            </p:txBody>
          </p:sp>
        </mc:Fallback>
      </mc:AlternateContent>
      <p:sp>
        <p:nvSpPr>
          <p:cNvPr id="2" name="灯片编号占位符 1">
            <a:extLst>
              <a:ext uri="{FF2B5EF4-FFF2-40B4-BE49-F238E27FC236}">
                <a16:creationId xmlns:a16="http://schemas.microsoft.com/office/drawing/2014/main" id="{72E7F2D7-BF7A-443D-AB6D-3AE53643BCDE}"/>
              </a:ext>
            </a:extLst>
          </p:cNvPr>
          <p:cNvSpPr>
            <a:spLocks noGrp="1"/>
          </p:cNvSpPr>
          <p:nvPr>
            <p:ph type="sldNum" sz="quarter" idx="14"/>
          </p:nvPr>
        </p:nvSpPr>
        <p:spPr/>
        <p:txBody>
          <a:bodyPr/>
          <a:lstStyle/>
          <a:p>
            <a:fld id="{AF69888C-E133-43D9-A638-B5C95925B91C}" type="slidenum">
              <a:rPr lang="zh-CN" altLang="en-US" smtClean="0"/>
              <a:t>41</a:t>
            </a:fld>
            <a:endParaRPr lang="zh-CN" altLang="en-US" dirty="0"/>
          </a:p>
        </p:txBody>
      </p:sp>
    </p:spTree>
    <p:extLst>
      <p:ext uri="{BB962C8B-B14F-4D97-AF65-F5344CB8AC3E}">
        <p14:creationId xmlns:p14="http://schemas.microsoft.com/office/powerpoint/2010/main" val="23795005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r>
              <a:rPr lang="en-US" altLang="zh-CN" dirty="0"/>
              <a:t>-</a:t>
            </a:r>
            <a:r>
              <a:rPr lang="zh-CN" altLang="en-US" dirty="0"/>
              <a:t>循环函数</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7AD48BFD-03E4-604E-A383-226284661CA2}"/>
                  </a:ext>
                </a:extLst>
              </p:cNvPr>
              <p:cNvSpPr txBox="1"/>
              <p:nvPr/>
            </p:nvSpPr>
            <p:spPr>
              <a:xfrm>
                <a:off x="660400" y="1213965"/>
                <a:ext cx="4837671" cy="461665"/>
              </a:xfrm>
              <a:prstGeom prst="rect">
                <a:avLst/>
              </a:prstGeom>
              <a:noFill/>
            </p:spPr>
            <p:txBody>
              <a:bodyPr wrap="none" rtlCol="0">
                <a:spAutoFit/>
              </a:bodyPr>
              <a:lstStyle/>
              <a:p>
                <a:r>
                  <a:rPr lang="zh-CN" altLang="en-US" sz="2400" dirty="0"/>
                  <a:t>在</a:t>
                </a:r>
                <a14:m>
                  <m:oMath xmlns:m="http://schemas.openxmlformats.org/officeDocument/2006/math">
                    <m:r>
                      <a:rPr lang="en-US" sz="2400" i="1">
                        <a:latin typeface="Cambria Math" panose="02040503050406030204" pitchFamily="18" charset="0"/>
                      </a:rPr>
                      <m:t>𝑡</m:t>
                    </m:r>
                  </m:oMath>
                </a14:m>
                <a:r>
                  <a:rPr lang="zh-CN" altLang="en-US" sz="2400" dirty="0"/>
                  <a:t>时刻，</a:t>
                </a:r>
                <a:r>
                  <a:rPr lang="en-US" sz="2400" dirty="0"/>
                  <a:t>LSTM</a:t>
                </a:r>
                <a:r>
                  <a:rPr lang="zh-CN" altLang="en-US" sz="2400" dirty="0"/>
                  <a:t>的循环函数可写为</a:t>
                </a:r>
                <a:r>
                  <a:rPr lang="en-CN" sz="2400" dirty="0">
                    <a:effectLst/>
                  </a:rPr>
                  <a:t> </a:t>
                </a:r>
                <a:endParaRPr lang="en-CN" sz="2400" dirty="0">
                  <a:latin typeface="+mn-ea"/>
                </a:endParaRPr>
              </a:p>
            </p:txBody>
          </p:sp>
        </mc:Choice>
        <mc:Fallback xmlns="">
          <p:sp>
            <p:nvSpPr>
              <p:cNvPr id="2" name="TextBox 1">
                <a:extLst>
                  <a:ext uri="{FF2B5EF4-FFF2-40B4-BE49-F238E27FC236}">
                    <a16:creationId xmlns:a16="http://schemas.microsoft.com/office/drawing/2014/main" id="{7AD48BFD-03E4-604E-A383-226284661CA2}"/>
                  </a:ext>
                </a:extLst>
              </p:cNvPr>
              <p:cNvSpPr txBox="1">
                <a:spLocks noRot="1" noChangeAspect="1" noMove="1" noResize="1" noEditPoints="1" noAdjustHandles="1" noChangeArrowheads="1" noChangeShapeType="1" noTextEdit="1"/>
              </p:cNvSpPr>
              <p:nvPr/>
            </p:nvSpPr>
            <p:spPr>
              <a:xfrm>
                <a:off x="660400" y="1213965"/>
                <a:ext cx="4837671" cy="461665"/>
              </a:xfrm>
              <a:prstGeom prst="rect">
                <a:avLst/>
              </a:prstGeom>
              <a:blipFill>
                <a:blip r:embed="rId3"/>
                <a:stretch>
                  <a:fillRect l="-1832" t="-10811" b="-32432"/>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228A1C57-1133-E549-B6DC-E070652477A1}"/>
                  </a:ext>
                </a:extLst>
              </p:cNvPr>
              <p:cNvSpPr txBox="1"/>
              <p:nvPr/>
            </p:nvSpPr>
            <p:spPr>
              <a:xfrm>
                <a:off x="7349941" y="2338801"/>
                <a:ext cx="2756717" cy="461665"/>
              </a:xfrm>
              <a:prstGeom prst="rect">
                <a:avLst/>
              </a:prstGeom>
              <a:noFill/>
            </p:spPr>
            <p:txBody>
              <a:bodyPr wrap="none" rtlCol="0">
                <a:spAutoFit/>
              </a:bodyPr>
              <a:lstStyle/>
              <a:p>
                <a14:m>
                  <m:oMath xmlns:m="http://schemas.openxmlformats.org/officeDocument/2006/math">
                    <m:sSub>
                      <m:sSubPr>
                        <m:ctrlPr>
                          <a:rPr lang="en-CN" sz="2400" b="1" i="1">
                            <a:latin typeface="Cambria Math" panose="02040503050406030204" pitchFamily="18" charset="0"/>
                          </a:rPr>
                        </m:ctrlPr>
                      </m:sSubPr>
                      <m:e>
                        <m:r>
                          <a:rPr lang="en-US" sz="2400" b="1" i="1">
                            <a:latin typeface="Cambria Math" panose="02040503050406030204" pitchFamily="18" charset="0"/>
                          </a:rPr>
                          <m:t>𝒉</m:t>
                        </m:r>
                      </m:e>
                      <m:sub>
                        <m:r>
                          <a:rPr lang="en-US" sz="2400" b="1" i="1">
                            <a:latin typeface="Cambria Math" panose="02040503050406030204" pitchFamily="18" charset="0"/>
                          </a:rPr>
                          <m:t>𝒕</m:t>
                        </m:r>
                      </m:sub>
                    </m:sSub>
                    <m:r>
                      <a:rPr lang="en-US" sz="2400" b="1" i="1">
                        <a:latin typeface="Cambria Math" panose="02040503050406030204" pitchFamily="18" charset="0"/>
                      </a:rPr>
                      <m:t>=</m:t>
                    </m:r>
                    <m:sSub>
                      <m:sSubPr>
                        <m:ctrlPr>
                          <a:rPr lang="en-CN" sz="2400" b="1" i="1" smtClean="0">
                            <a:solidFill>
                              <a:srgbClr val="C00000"/>
                            </a:solidFill>
                            <a:latin typeface="Cambria Math" panose="02040503050406030204" pitchFamily="18" charset="0"/>
                          </a:rPr>
                        </m:ctrlPr>
                      </m:sSubPr>
                      <m:e>
                        <m:r>
                          <a:rPr lang="en-US" sz="2400" b="1" i="1" smtClean="0">
                            <a:solidFill>
                              <a:srgbClr val="C00000"/>
                            </a:solidFill>
                            <a:latin typeface="Cambria Math" panose="02040503050406030204" pitchFamily="18" charset="0"/>
                          </a:rPr>
                          <m:t>𝒐</m:t>
                        </m:r>
                      </m:e>
                      <m:sub>
                        <m:r>
                          <a:rPr lang="en-US" sz="2400" b="1" i="1">
                            <a:solidFill>
                              <a:srgbClr val="C00000"/>
                            </a:solidFill>
                            <a:latin typeface="Cambria Math" panose="02040503050406030204" pitchFamily="18" charset="0"/>
                          </a:rPr>
                          <m:t>𝒕</m:t>
                        </m:r>
                      </m:sub>
                    </m:sSub>
                    <m:r>
                      <a:rPr lang="en-US" sz="2400" b="1" i="1">
                        <a:latin typeface="Cambria Math" panose="02040503050406030204" pitchFamily="18" charset="0"/>
                      </a:rPr>
                      <m:t>⨂</m:t>
                    </m:r>
                    <m:r>
                      <a:rPr lang="en-US" sz="2400" b="1" i="1">
                        <a:latin typeface="Cambria Math" panose="02040503050406030204" pitchFamily="18" charset="0"/>
                      </a:rPr>
                      <m:t>𝒕𝒂𝒏𝒉</m:t>
                    </m:r>
                    <m:r>
                      <a:rPr lang="en-US" sz="2400" b="1" i="1">
                        <a:latin typeface="Cambria Math" panose="02040503050406030204" pitchFamily="18" charset="0"/>
                      </a:rPr>
                      <m:t>(</m:t>
                    </m:r>
                    <m:sSub>
                      <m:sSubPr>
                        <m:ctrlPr>
                          <a:rPr lang="en-CN" sz="2400" b="1" i="1">
                            <a:latin typeface="Cambria Math" panose="02040503050406030204" pitchFamily="18" charset="0"/>
                          </a:rPr>
                        </m:ctrlPr>
                      </m:sSubPr>
                      <m:e>
                        <m:r>
                          <a:rPr lang="en-US" sz="2400" b="1" i="1">
                            <a:latin typeface="Cambria Math" panose="02040503050406030204" pitchFamily="18" charset="0"/>
                          </a:rPr>
                          <m:t>𝒄</m:t>
                        </m:r>
                      </m:e>
                      <m:sub>
                        <m:r>
                          <a:rPr lang="en-US" sz="2400" b="1" i="1">
                            <a:latin typeface="Cambria Math" panose="02040503050406030204" pitchFamily="18" charset="0"/>
                          </a:rPr>
                          <m:t>𝒕</m:t>
                        </m:r>
                      </m:sub>
                    </m:sSub>
                    <m:r>
                      <a:rPr lang="en-US" sz="2400" b="1" i="1">
                        <a:latin typeface="Cambria Math" panose="02040503050406030204" pitchFamily="18" charset="0"/>
                      </a:rPr>
                      <m:t>)</m:t>
                    </m:r>
                  </m:oMath>
                </a14:m>
                <a:r>
                  <a:rPr lang="en-CN" sz="2400" b="1" dirty="0">
                    <a:effectLst/>
                  </a:rPr>
                  <a:t> </a:t>
                </a:r>
                <a:endParaRPr lang="en-CN" sz="2400" b="1" dirty="0">
                  <a:latin typeface="+mn-ea"/>
                </a:endParaRPr>
              </a:p>
            </p:txBody>
          </p:sp>
        </mc:Choice>
        <mc:Fallback xmlns="">
          <p:sp>
            <p:nvSpPr>
              <p:cNvPr id="3" name="TextBox 2">
                <a:extLst>
                  <a:ext uri="{FF2B5EF4-FFF2-40B4-BE49-F238E27FC236}">
                    <a16:creationId xmlns:a16="http://schemas.microsoft.com/office/drawing/2014/main" id="{228A1C57-1133-E549-B6DC-E070652477A1}"/>
                  </a:ext>
                </a:extLst>
              </p:cNvPr>
              <p:cNvSpPr txBox="1">
                <a:spLocks noRot="1" noChangeAspect="1" noMove="1" noResize="1" noEditPoints="1" noAdjustHandles="1" noChangeArrowheads="1" noChangeShapeType="1" noTextEdit="1"/>
              </p:cNvSpPr>
              <p:nvPr/>
            </p:nvSpPr>
            <p:spPr>
              <a:xfrm>
                <a:off x="7349941" y="2338801"/>
                <a:ext cx="2756717" cy="461665"/>
              </a:xfrm>
              <a:prstGeom prst="rect">
                <a:avLst/>
              </a:prstGeom>
              <a:blipFill>
                <a:blip r:embed="rId4"/>
                <a:stretch>
                  <a:fillRect l="-664" b="-200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3DA6039-21CE-EC4C-B9D1-3844A77AB293}"/>
                  </a:ext>
                </a:extLst>
              </p:cNvPr>
              <p:cNvSpPr txBox="1"/>
              <p:nvPr/>
            </p:nvSpPr>
            <p:spPr>
              <a:xfrm>
                <a:off x="7349941" y="2800466"/>
                <a:ext cx="3159519" cy="461665"/>
              </a:xfrm>
              <a:prstGeom prst="rect">
                <a:avLst/>
              </a:prstGeom>
              <a:noFill/>
            </p:spPr>
            <p:txBody>
              <a:bodyPr wrap="none" rtlCol="0">
                <a:spAutoFit/>
              </a:bodyPr>
              <a:lstStyle/>
              <a:p>
                <a14:m>
                  <m:oMath xmlns:m="http://schemas.openxmlformats.org/officeDocument/2006/math">
                    <m:sSub>
                      <m:sSubPr>
                        <m:ctrlPr>
                          <a:rPr lang="en-CN" sz="2400" b="1" i="1">
                            <a:latin typeface="Cambria Math" panose="02040503050406030204" pitchFamily="18" charset="0"/>
                          </a:rPr>
                        </m:ctrlPr>
                      </m:sSubPr>
                      <m:e>
                        <m:r>
                          <a:rPr lang="en-US" sz="2400" b="1" i="1">
                            <a:latin typeface="Cambria Math" panose="02040503050406030204" pitchFamily="18" charset="0"/>
                          </a:rPr>
                          <m:t>𝒄</m:t>
                        </m:r>
                      </m:e>
                      <m:sub>
                        <m:r>
                          <a:rPr lang="en-US" sz="2400" b="1" i="1">
                            <a:latin typeface="Cambria Math" panose="02040503050406030204" pitchFamily="18" charset="0"/>
                          </a:rPr>
                          <m:t>𝒕</m:t>
                        </m:r>
                      </m:sub>
                    </m:sSub>
                    <m:r>
                      <a:rPr lang="en-US" sz="2400" b="1" i="1">
                        <a:latin typeface="Cambria Math" panose="02040503050406030204" pitchFamily="18" charset="0"/>
                      </a:rPr>
                      <m:t>=</m:t>
                    </m:r>
                    <m:sSub>
                      <m:sSubPr>
                        <m:ctrlPr>
                          <a:rPr lang="en-CN" sz="2400" b="1" i="1" smtClean="0">
                            <a:solidFill>
                              <a:srgbClr val="C00000"/>
                            </a:solidFill>
                            <a:latin typeface="Cambria Math" panose="02040503050406030204" pitchFamily="18" charset="0"/>
                          </a:rPr>
                        </m:ctrlPr>
                      </m:sSubPr>
                      <m:e>
                        <m:r>
                          <a:rPr lang="en-US" sz="2400" b="1" i="1">
                            <a:solidFill>
                              <a:srgbClr val="C00000"/>
                            </a:solidFill>
                            <a:latin typeface="Cambria Math" panose="02040503050406030204" pitchFamily="18" charset="0"/>
                          </a:rPr>
                          <m:t>𝒇</m:t>
                        </m:r>
                      </m:e>
                      <m:sub>
                        <m:r>
                          <a:rPr lang="en-US" sz="2400" b="1" i="1">
                            <a:solidFill>
                              <a:srgbClr val="C00000"/>
                            </a:solidFill>
                            <a:latin typeface="Cambria Math" panose="02040503050406030204" pitchFamily="18" charset="0"/>
                          </a:rPr>
                          <m:t>𝒕</m:t>
                        </m:r>
                      </m:sub>
                    </m:sSub>
                    <m:r>
                      <a:rPr lang="en-US" sz="2400" b="1" i="1">
                        <a:latin typeface="Cambria Math" panose="02040503050406030204" pitchFamily="18" charset="0"/>
                      </a:rPr>
                      <m:t>⨂</m:t>
                    </m:r>
                    <m:sSub>
                      <m:sSubPr>
                        <m:ctrlPr>
                          <a:rPr lang="en-CN" sz="2400" b="1" i="1">
                            <a:latin typeface="Cambria Math" panose="02040503050406030204" pitchFamily="18" charset="0"/>
                          </a:rPr>
                        </m:ctrlPr>
                      </m:sSubPr>
                      <m:e>
                        <m:r>
                          <a:rPr lang="en-US" sz="2400" b="1" i="1">
                            <a:latin typeface="Cambria Math" panose="02040503050406030204" pitchFamily="18" charset="0"/>
                          </a:rPr>
                          <m:t>𝒄</m:t>
                        </m:r>
                      </m:e>
                      <m:sub>
                        <m:r>
                          <a:rPr lang="en-US" sz="2400" b="1" i="1">
                            <a:latin typeface="Cambria Math" panose="02040503050406030204" pitchFamily="18" charset="0"/>
                          </a:rPr>
                          <m:t>𝒕</m:t>
                        </m:r>
                        <m:r>
                          <a:rPr lang="en-US" sz="2400" b="1" i="1">
                            <a:latin typeface="Cambria Math" panose="02040503050406030204" pitchFamily="18" charset="0"/>
                          </a:rPr>
                          <m:t>−</m:t>
                        </m:r>
                        <m:r>
                          <a:rPr lang="en-US" sz="2400" b="1" i="1">
                            <a:latin typeface="Cambria Math" panose="02040503050406030204" pitchFamily="18" charset="0"/>
                          </a:rPr>
                          <m:t>𝟏</m:t>
                        </m:r>
                      </m:sub>
                    </m:sSub>
                    <m:r>
                      <a:rPr lang="en-US" sz="2400" b="1" i="1">
                        <a:latin typeface="Cambria Math" panose="02040503050406030204" pitchFamily="18" charset="0"/>
                      </a:rPr>
                      <m:t>+</m:t>
                    </m:r>
                    <m:sSub>
                      <m:sSubPr>
                        <m:ctrlPr>
                          <a:rPr lang="en-CN" sz="2400" b="1" i="1" smtClean="0">
                            <a:solidFill>
                              <a:srgbClr val="C00000"/>
                            </a:solidFill>
                            <a:latin typeface="Cambria Math" panose="02040503050406030204" pitchFamily="18" charset="0"/>
                          </a:rPr>
                        </m:ctrlPr>
                      </m:sSubPr>
                      <m:e>
                        <m:r>
                          <a:rPr lang="en-US" sz="2400" b="1" i="1">
                            <a:solidFill>
                              <a:srgbClr val="C00000"/>
                            </a:solidFill>
                            <a:latin typeface="Cambria Math" panose="02040503050406030204" pitchFamily="18" charset="0"/>
                          </a:rPr>
                          <m:t>𝒊</m:t>
                        </m:r>
                      </m:e>
                      <m:sub>
                        <m:r>
                          <a:rPr lang="en-US" sz="2400" b="1" i="1">
                            <a:solidFill>
                              <a:srgbClr val="C00000"/>
                            </a:solidFill>
                            <a:latin typeface="Cambria Math" panose="02040503050406030204" pitchFamily="18" charset="0"/>
                          </a:rPr>
                          <m:t>𝒕</m:t>
                        </m:r>
                      </m:sub>
                    </m:sSub>
                    <m:r>
                      <a:rPr lang="en-US" sz="2400" b="1" i="1">
                        <a:latin typeface="Cambria Math" panose="02040503050406030204" pitchFamily="18" charset="0"/>
                      </a:rPr>
                      <m:t>⨂</m:t>
                    </m:r>
                    <m:sSub>
                      <m:sSubPr>
                        <m:ctrlPr>
                          <a:rPr lang="en-CN" sz="2400" b="1" i="1">
                            <a:latin typeface="Cambria Math" panose="02040503050406030204" pitchFamily="18" charset="0"/>
                          </a:rPr>
                        </m:ctrlPr>
                      </m:sSubPr>
                      <m:e>
                        <m:acc>
                          <m:accPr>
                            <m:chr m:val="̂"/>
                            <m:ctrlPr>
                              <a:rPr lang="en-CN" sz="2400" b="1" i="1">
                                <a:latin typeface="Cambria Math" panose="02040503050406030204" pitchFamily="18" charset="0"/>
                              </a:rPr>
                            </m:ctrlPr>
                          </m:accPr>
                          <m:e>
                            <m:r>
                              <a:rPr lang="en-US" sz="2400" b="1" i="1">
                                <a:latin typeface="Cambria Math" panose="02040503050406030204" pitchFamily="18" charset="0"/>
                              </a:rPr>
                              <m:t>𝒄</m:t>
                            </m:r>
                          </m:e>
                        </m:acc>
                      </m:e>
                      <m:sub>
                        <m:r>
                          <a:rPr lang="en-US" sz="2400" b="1" i="1">
                            <a:latin typeface="Cambria Math" panose="02040503050406030204" pitchFamily="18" charset="0"/>
                          </a:rPr>
                          <m:t>𝒕</m:t>
                        </m:r>
                      </m:sub>
                    </m:sSub>
                  </m:oMath>
                </a14:m>
                <a:r>
                  <a:rPr lang="en-CN" sz="2400" b="1" dirty="0">
                    <a:effectLst/>
                  </a:rPr>
                  <a:t> </a:t>
                </a:r>
                <a:endParaRPr lang="en-CN" sz="2400" b="1" dirty="0">
                  <a:latin typeface="+mn-ea"/>
                </a:endParaRPr>
              </a:p>
            </p:txBody>
          </p:sp>
        </mc:Choice>
        <mc:Fallback xmlns="">
          <p:sp>
            <p:nvSpPr>
              <p:cNvPr id="6" name="TextBox 5">
                <a:extLst>
                  <a:ext uri="{FF2B5EF4-FFF2-40B4-BE49-F238E27FC236}">
                    <a16:creationId xmlns:a16="http://schemas.microsoft.com/office/drawing/2014/main" id="{63DA6039-21CE-EC4C-B9D1-3844A77AB293}"/>
                  </a:ext>
                </a:extLst>
              </p:cNvPr>
              <p:cNvSpPr txBox="1">
                <a:spLocks noRot="1" noChangeAspect="1" noMove="1" noResize="1" noEditPoints="1" noAdjustHandles="1" noChangeArrowheads="1" noChangeShapeType="1" noTextEdit="1"/>
              </p:cNvSpPr>
              <p:nvPr/>
            </p:nvSpPr>
            <p:spPr>
              <a:xfrm>
                <a:off x="7349941" y="2800466"/>
                <a:ext cx="3159519" cy="461665"/>
              </a:xfrm>
              <a:prstGeom prst="rect">
                <a:avLst/>
              </a:prstGeom>
              <a:blipFill>
                <a:blip r:embed="rId5"/>
                <a:stretch>
                  <a:fillRect t="-3947" r="-4826" b="-1842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08740468-9B31-D14B-A4E9-24102AAB0447}"/>
                  </a:ext>
                </a:extLst>
              </p:cNvPr>
              <p:cNvSpPr txBox="1"/>
              <p:nvPr/>
            </p:nvSpPr>
            <p:spPr>
              <a:xfrm>
                <a:off x="7336971" y="3390468"/>
                <a:ext cx="4578946" cy="461665"/>
              </a:xfrm>
              <a:prstGeom prst="rect">
                <a:avLst/>
              </a:prstGeom>
              <a:noFill/>
            </p:spPr>
            <p:txBody>
              <a:bodyPr wrap="none" rtlCol="0">
                <a:spAutoFit/>
              </a:bodyPr>
              <a:lstStyle/>
              <a:p>
                <a14:m>
                  <m:oMath xmlns:m="http://schemas.openxmlformats.org/officeDocument/2006/math">
                    <m:sSub>
                      <m:sSubPr>
                        <m:ctrlPr>
                          <a:rPr lang="en-CN" sz="2400" i="1">
                            <a:latin typeface="Cambria Math" panose="02040503050406030204" pitchFamily="18" charset="0"/>
                          </a:rPr>
                        </m:ctrlPr>
                      </m:sSubPr>
                      <m:e>
                        <m:acc>
                          <m:accPr>
                            <m:chr m:val="̂"/>
                            <m:ctrlPr>
                              <a:rPr lang="en-CN" sz="2400" i="1">
                                <a:latin typeface="Cambria Math" panose="02040503050406030204" pitchFamily="18" charset="0"/>
                              </a:rPr>
                            </m:ctrlPr>
                          </m:accPr>
                          <m:e>
                            <m:r>
                              <a:rPr lang="en-US" sz="2400" i="1">
                                <a:latin typeface="Cambria Math" panose="02040503050406030204" pitchFamily="18" charset="0"/>
                              </a:rPr>
                              <m:t>𝑐</m:t>
                            </m:r>
                          </m:e>
                        </m:acc>
                      </m:e>
                      <m:sub>
                        <m:r>
                          <a:rPr lang="en-US" sz="2400" i="1">
                            <a:latin typeface="Cambria Math" panose="02040503050406030204" pitchFamily="18" charset="0"/>
                          </a:rPr>
                          <m:t>𝑡</m:t>
                        </m:r>
                      </m:sub>
                    </m:sSub>
                    <m:r>
                      <a:rPr lang="en-US" sz="2400" i="1">
                        <a:latin typeface="Cambria Math" panose="02040503050406030204" pitchFamily="18" charset="0"/>
                      </a:rPr>
                      <m:t>=</m:t>
                    </m:r>
                    <m:r>
                      <m:rPr>
                        <m:sty m:val="p"/>
                      </m:rPr>
                      <a:rPr lang="en-US" sz="2400">
                        <a:latin typeface="Cambria Math" panose="02040503050406030204" pitchFamily="18" charset="0"/>
                      </a:rPr>
                      <m:t>tanh</m:t>
                    </m:r>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𝑥𝑐</m:t>
                        </m:r>
                      </m:sub>
                    </m:sSub>
                    <m:sSub>
                      <m:sSubPr>
                        <m:ctrlPr>
                          <a:rPr lang="en-CN"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𝑡</m:t>
                        </m:r>
                      </m:sub>
                    </m:sSub>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𝑊</m:t>
                        </m:r>
                      </m:e>
                      <m:sub>
                        <m:r>
                          <a:rPr lang="en-US" sz="2400" i="1">
                            <a:latin typeface="Cambria Math" panose="02040503050406030204" pitchFamily="18" charset="0"/>
                          </a:rPr>
                          <m:t>h𝑐</m:t>
                        </m:r>
                      </m:sub>
                    </m:sSub>
                    <m:sSub>
                      <m:sSubPr>
                        <m:ctrlPr>
                          <a:rPr lang="en-CN" sz="2400" i="1">
                            <a:latin typeface="Cambria Math" panose="02040503050406030204" pitchFamily="18" charset="0"/>
                          </a:rPr>
                        </m:ctrlPr>
                      </m:sSubPr>
                      <m:e>
                        <m:r>
                          <a:rPr lang="en-US" sz="2400" i="1">
                            <a:latin typeface="Cambria Math" panose="02040503050406030204" pitchFamily="18" charset="0"/>
                          </a:rPr>
                          <m:t>h</m:t>
                        </m:r>
                      </m:e>
                      <m:sub>
                        <m:r>
                          <a:rPr lang="en-US" sz="2400" i="1">
                            <a:latin typeface="Cambria Math" panose="02040503050406030204" pitchFamily="18" charset="0"/>
                          </a:rPr>
                          <m:t>𝑡</m:t>
                        </m:r>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CN" sz="2400" i="1">
                            <a:latin typeface="Cambria Math" panose="02040503050406030204" pitchFamily="18" charset="0"/>
                          </a:rPr>
                        </m:ctrlPr>
                      </m:sSubPr>
                      <m:e>
                        <m:r>
                          <a:rPr lang="en-US" sz="2400" i="1">
                            <a:latin typeface="Cambria Math" panose="02040503050406030204" pitchFamily="18" charset="0"/>
                          </a:rPr>
                          <m:t>𝑏</m:t>
                        </m:r>
                      </m:e>
                      <m:sub>
                        <m:r>
                          <a:rPr lang="en-US" sz="2400" i="1">
                            <a:latin typeface="Cambria Math" panose="02040503050406030204" pitchFamily="18" charset="0"/>
                          </a:rPr>
                          <m:t>𝑐</m:t>
                        </m:r>
                      </m:sub>
                    </m:sSub>
                    <m:r>
                      <a:rPr lang="en-US" sz="2400" i="1">
                        <a:latin typeface="Cambria Math" panose="02040503050406030204" pitchFamily="18" charset="0"/>
                      </a:rPr>
                      <m:t>)</m:t>
                    </m:r>
                  </m:oMath>
                </a14:m>
                <a:r>
                  <a:rPr lang="en-CN" sz="2400" dirty="0">
                    <a:effectLst/>
                  </a:rPr>
                  <a:t> </a:t>
                </a:r>
                <a:endParaRPr lang="en-CN" sz="2400" dirty="0">
                  <a:latin typeface="+mn-ea"/>
                </a:endParaRPr>
              </a:p>
            </p:txBody>
          </p:sp>
        </mc:Choice>
        <mc:Fallback xmlns="">
          <p:sp>
            <p:nvSpPr>
              <p:cNvPr id="7" name="TextBox 6">
                <a:extLst>
                  <a:ext uri="{FF2B5EF4-FFF2-40B4-BE49-F238E27FC236}">
                    <a16:creationId xmlns:a16="http://schemas.microsoft.com/office/drawing/2014/main" id="{08740468-9B31-D14B-A4E9-24102AAB0447}"/>
                  </a:ext>
                </a:extLst>
              </p:cNvPr>
              <p:cNvSpPr txBox="1">
                <a:spLocks noRot="1" noChangeAspect="1" noMove="1" noResize="1" noEditPoints="1" noAdjustHandles="1" noChangeArrowheads="1" noChangeShapeType="1" noTextEdit="1"/>
              </p:cNvSpPr>
              <p:nvPr/>
            </p:nvSpPr>
            <p:spPr>
              <a:xfrm>
                <a:off x="7336971" y="3390468"/>
                <a:ext cx="4578946" cy="461665"/>
              </a:xfrm>
              <a:prstGeom prst="rect">
                <a:avLst/>
              </a:prstGeom>
              <a:blipFill>
                <a:blip r:embed="rId6"/>
                <a:stretch>
                  <a:fillRect t="-2632" r="-399" b="-1842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A6130FE3-7751-BF43-8EB8-BE5A700F2BF9}"/>
                  </a:ext>
                </a:extLst>
              </p:cNvPr>
              <p:cNvSpPr txBox="1"/>
              <p:nvPr/>
            </p:nvSpPr>
            <p:spPr>
              <a:xfrm>
                <a:off x="760675" y="4823502"/>
                <a:ext cx="10915510" cy="830997"/>
              </a:xfrm>
              <a:prstGeom prst="rect">
                <a:avLst/>
              </a:prstGeom>
              <a:noFill/>
            </p:spPr>
            <p:txBody>
              <a:bodyPr wrap="square" rtlCol="0">
                <a:spAutoFit/>
              </a:bodyPr>
              <a:lstStyle/>
              <a:p>
                <a:r>
                  <a:rPr lang="zh-CN" altLang="en-US" sz="2400" dirty="0"/>
                  <a:t>其中</a:t>
                </a:r>
                <a14:m>
                  <m:oMath xmlns:m="http://schemas.openxmlformats.org/officeDocument/2006/math">
                    <m:sSub>
                      <m:sSubPr>
                        <m:ctrlPr>
                          <a:rPr lang="en-CN" sz="2400" i="1">
                            <a:latin typeface="Cambria Math" panose="02040503050406030204" pitchFamily="18" charset="0"/>
                          </a:rPr>
                        </m:ctrlPr>
                      </m:sSubPr>
                      <m:e>
                        <m:r>
                          <a:rPr lang="en-US" sz="2400" i="1">
                            <a:latin typeface="Cambria Math" panose="02040503050406030204" pitchFamily="18" charset="0"/>
                          </a:rPr>
                          <m:t>𝑐</m:t>
                        </m:r>
                      </m:e>
                      <m:sub>
                        <m:r>
                          <a:rPr lang="en-US" sz="2400" i="1">
                            <a:latin typeface="Cambria Math" panose="02040503050406030204" pitchFamily="18" charset="0"/>
                          </a:rPr>
                          <m:t>𝑡</m:t>
                        </m:r>
                      </m:sub>
                    </m:sSub>
                  </m:oMath>
                </a14:m>
                <a:r>
                  <a:rPr lang="zh-CN" altLang="en-US" sz="2400" dirty="0"/>
                  <a:t>为</a:t>
                </a:r>
                <a14:m>
                  <m:oMath xmlns:m="http://schemas.openxmlformats.org/officeDocument/2006/math">
                    <m:r>
                      <a:rPr lang="en-US" sz="2400" i="1">
                        <a:latin typeface="Cambria Math" panose="02040503050406030204" pitchFamily="18" charset="0"/>
                      </a:rPr>
                      <m:t>𝑡</m:t>
                    </m:r>
                  </m:oMath>
                </a14:m>
                <a:r>
                  <a:rPr lang="zh-CN" altLang="en-US" sz="2400" dirty="0"/>
                  <a:t>时刻的储存单元状态，存储序列的历史信息。三个门控单元分别为</a:t>
                </a:r>
                <a14:m>
                  <m:oMath xmlns:m="http://schemas.openxmlformats.org/officeDocument/2006/math">
                    <m:sSub>
                      <m:sSubPr>
                        <m:ctrlPr>
                          <a:rPr lang="en-CN" sz="2400" i="1">
                            <a:latin typeface="Cambria Math" panose="02040503050406030204" pitchFamily="18" charset="0"/>
                          </a:rPr>
                        </m:ctrlPr>
                      </m:sSubPr>
                      <m:e>
                        <m:r>
                          <a:rPr lang="en-US" sz="2400" i="1">
                            <a:latin typeface="Cambria Math" panose="02040503050406030204" pitchFamily="18" charset="0"/>
                          </a:rPr>
                          <m:t>𝑖</m:t>
                        </m:r>
                      </m:e>
                      <m:sub>
                        <m:r>
                          <a:rPr lang="en-US" sz="2400" i="1">
                            <a:latin typeface="Cambria Math" panose="02040503050406030204" pitchFamily="18" charset="0"/>
                          </a:rPr>
                          <m:t>𝑡</m:t>
                        </m:r>
                      </m:sub>
                    </m:sSub>
                  </m:oMath>
                </a14:m>
                <a:r>
                  <a:rPr lang="en-US" sz="2400" dirty="0"/>
                  <a:t>, </a:t>
                </a:r>
                <a14:m>
                  <m:oMath xmlns:m="http://schemas.openxmlformats.org/officeDocument/2006/math">
                    <m:sSub>
                      <m:sSubPr>
                        <m:ctrlPr>
                          <a:rPr lang="en-CN" sz="2400" i="1">
                            <a:latin typeface="Cambria Math" panose="02040503050406030204" pitchFamily="18" charset="0"/>
                          </a:rPr>
                        </m:ctrlPr>
                      </m:sSubPr>
                      <m:e>
                        <m:r>
                          <a:rPr lang="en-US" sz="2400" i="1">
                            <a:latin typeface="Cambria Math" panose="02040503050406030204" pitchFamily="18" charset="0"/>
                          </a:rPr>
                          <m:t>𝑜</m:t>
                        </m:r>
                      </m:e>
                      <m:sub>
                        <m:r>
                          <a:rPr lang="en-US" sz="2400" i="1">
                            <a:latin typeface="Cambria Math" panose="02040503050406030204" pitchFamily="18" charset="0"/>
                          </a:rPr>
                          <m:t>𝑡</m:t>
                        </m:r>
                      </m:sub>
                    </m:sSub>
                  </m:oMath>
                </a14:m>
                <a:r>
                  <a:rPr lang="en-US" sz="2400" dirty="0"/>
                  <a:t>, </a:t>
                </a:r>
                <a14:m>
                  <m:oMath xmlns:m="http://schemas.openxmlformats.org/officeDocument/2006/math">
                    <m:sSub>
                      <m:sSubPr>
                        <m:ctrlPr>
                          <a:rPr lang="en-CN" sz="2400" i="1">
                            <a:latin typeface="Cambria Math" panose="02040503050406030204" pitchFamily="18" charset="0"/>
                          </a:rPr>
                        </m:ctrlPr>
                      </m:sSubPr>
                      <m:e>
                        <m:r>
                          <a:rPr lang="en-US" sz="2400" i="1">
                            <a:latin typeface="Cambria Math" panose="02040503050406030204" pitchFamily="18" charset="0"/>
                          </a:rPr>
                          <m:t>𝑓</m:t>
                        </m:r>
                      </m:e>
                      <m:sub>
                        <m:r>
                          <a:rPr lang="en-US" sz="2400" i="1">
                            <a:latin typeface="Cambria Math" panose="02040503050406030204" pitchFamily="18" charset="0"/>
                          </a:rPr>
                          <m:t>𝑡</m:t>
                        </m:r>
                      </m:sub>
                    </m:sSub>
                  </m:oMath>
                </a14:m>
                <a:r>
                  <a:rPr lang="zh-CN" altLang="en-US" sz="2400" dirty="0"/>
                  <a:t>，分别称之为输入门、输出门、遗忘门，下面分别解释三种门的工作模式</a:t>
                </a:r>
                <a:r>
                  <a:rPr lang="en-CN" sz="2400" dirty="0">
                    <a:effectLst/>
                  </a:rPr>
                  <a:t> </a:t>
                </a:r>
                <a:r>
                  <a:rPr lang="zh-CN" altLang="en-US" sz="2400" dirty="0">
                    <a:effectLst/>
                  </a:rPr>
                  <a:t>。</a:t>
                </a:r>
                <a:endParaRPr lang="en-CN" sz="2400" dirty="0">
                  <a:latin typeface="+mn-ea"/>
                </a:endParaRPr>
              </a:p>
            </p:txBody>
          </p:sp>
        </mc:Choice>
        <mc:Fallback xmlns="">
          <p:sp>
            <p:nvSpPr>
              <p:cNvPr id="8" name="TextBox 7">
                <a:extLst>
                  <a:ext uri="{FF2B5EF4-FFF2-40B4-BE49-F238E27FC236}">
                    <a16:creationId xmlns:a16="http://schemas.microsoft.com/office/drawing/2014/main" id="{A6130FE3-7751-BF43-8EB8-BE5A700F2BF9}"/>
                  </a:ext>
                </a:extLst>
              </p:cNvPr>
              <p:cNvSpPr txBox="1">
                <a:spLocks noRot="1" noChangeAspect="1" noMove="1" noResize="1" noEditPoints="1" noAdjustHandles="1" noChangeArrowheads="1" noChangeShapeType="1" noTextEdit="1"/>
              </p:cNvSpPr>
              <p:nvPr/>
            </p:nvSpPr>
            <p:spPr>
              <a:xfrm>
                <a:off x="760675" y="4823502"/>
                <a:ext cx="10915510" cy="830997"/>
              </a:xfrm>
              <a:prstGeom prst="rect">
                <a:avLst/>
              </a:prstGeom>
              <a:blipFill>
                <a:blip r:embed="rId7"/>
                <a:stretch>
                  <a:fillRect l="-930" t="-5970" r="-3605" b="-16418"/>
                </a:stretch>
              </a:blipFill>
            </p:spPr>
            <p:txBody>
              <a:bodyPr/>
              <a:lstStyle/>
              <a:p>
                <a:r>
                  <a:rPr lang="en-CN">
                    <a:noFill/>
                  </a:rPr>
                  <a:t> </a:t>
                </a:r>
              </a:p>
            </p:txBody>
          </p:sp>
        </mc:Fallback>
      </mc:AlternateContent>
      <p:pic>
        <p:nvPicPr>
          <p:cNvPr id="5" name="图片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0675" y="1771188"/>
            <a:ext cx="4418695" cy="2110490"/>
          </a:xfrm>
          <a:prstGeom prst="rect">
            <a:avLst/>
          </a:prstGeom>
        </p:spPr>
      </p:pic>
      <p:sp>
        <p:nvSpPr>
          <p:cNvPr id="10" name="矩形 9"/>
          <p:cNvSpPr/>
          <p:nvPr/>
        </p:nvSpPr>
        <p:spPr>
          <a:xfrm>
            <a:off x="2438400" y="3390468"/>
            <a:ext cx="315686" cy="256246"/>
          </a:xfrm>
          <a:prstGeom prst="rect">
            <a:avLst/>
          </a:prstGeom>
          <a:solidFill>
            <a:srgbClr val="E2F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9" name="矩形 8"/>
              <p:cNvSpPr/>
              <p:nvPr/>
            </p:nvSpPr>
            <p:spPr>
              <a:xfrm>
                <a:off x="2434628" y="3303367"/>
                <a:ext cx="435119" cy="369332"/>
              </a:xfrm>
              <a:prstGeom prst="rect">
                <a:avLst/>
              </a:prstGeom>
              <a:noFill/>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rPr>
                          </m:ctrlPr>
                        </m:sSubPr>
                        <m:e>
                          <m:acc>
                            <m:accPr>
                              <m:chr m:val="̂"/>
                              <m:ctrlPr>
                                <a:rPr lang="zh-CN" altLang="en-US" i="1">
                                  <a:latin typeface="Cambria Math" panose="02040503050406030204" pitchFamily="18" charset="0"/>
                                </a:rPr>
                              </m:ctrlPr>
                            </m:accPr>
                            <m:e>
                              <m:r>
                                <a:rPr lang="en-US" altLang="zh-CN" i="1">
                                  <a:latin typeface="Cambria Math" panose="02040503050406030204" pitchFamily="18" charset="0"/>
                                </a:rPr>
                                <m:t>𝑐</m:t>
                              </m:r>
                            </m:e>
                          </m:acc>
                        </m:e>
                        <m:sub>
                          <m:r>
                            <a:rPr lang="en-US" altLang="zh-CN" i="1">
                              <a:latin typeface="Cambria Math" panose="02040503050406030204" pitchFamily="18" charset="0"/>
                            </a:rPr>
                            <m:t>𝑡</m:t>
                          </m:r>
                        </m:sub>
                      </m:sSub>
                    </m:oMath>
                  </m:oMathPara>
                </a14:m>
                <a:endParaRPr lang="zh-CN" altLang="en-US" dirty="0"/>
              </a:p>
            </p:txBody>
          </p:sp>
        </mc:Choice>
        <mc:Fallback xmlns="">
          <p:sp>
            <p:nvSpPr>
              <p:cNvPr id="9" name="矩形 8"/>
              <p:cNvSpPr>
                <a:spLocks noRot="1" noChangeAspect="1" noMove="1" noResize="1" noEditPoints="1" noAdjustHandles="1" noChangeArrowheads="1" noChangeShapeType="1" noTextEdit="1"/>
              </p:cNvSpPr>
              <p:nvPr/>
            </p:nvSpPr>
            <p:spPr>
              <a:xfrm>
                <a:off x="2434628" y="3303367"/>
                <a:ext cx="435119" cy="369332"/>
              </a:xfrm>
              <a:prstGeom prst="rect">
                <a:avLst/>
              </a:prstGeom>
              <a:blipFill>
                <a:blip r:embed="rId10"/>
                <a:stretch>
                  <a:fillRect t="-3333" r="-29167" b="-1667"/>
                </a:stretch>
              </a:blipFill>
            </p:spPr>
            <p:txBody>
              <a:bodyPr/>
              <a:lstStyle/>
              <a:p>
                <a:r>
                  <a:rPr lang="zh-CN" altLang="en-US">
                    <a:noFill/>
                  </a:rPr>
                  <a:t> </a:t>
                </a:r>
              </a:p>
            </p:txBody>
          </p:sp>
        </mc:Fallback>
      </mc:AlternateContent>
      <p:sp>
        <p:nvSpPr>
          <p:cNvPr id="11" name="灯片编号占位符 10">
            <a:extLst>
              <a:ext uri="{FF2B5EF4-FFF2-40B4-BE49-F238E27FC236}">
                <a16:creationId xmlns:a16="http://schemas.microsoft.com/office/drawing/2014/main" id="{95532110-81B6-4523-AFA6-3EC44612CF42}"/>
              </a:ext>
            </a:extLst>
          </p:cNvPr>
          <p:cNvSpPr>
            <a:spLocks noGrp="1"/>
          </p:cNvSpPr>
          <p:nvPr>
            <p:ph type="sldNum" sz="quarter" idx="14"/>
          </p:nvPr>
        </p:nvSpPr>
        <p:spPr/>
        <p:txBody>
          <a:bodyPr/>
          <a:lstStyle/>
          <a:p>
            <a:fld id="{AF69888C-E133-43D9-A638-B5C95925B91C}" type="slidenum">
              <a:rPr lang="zh-CN" altLang="en-US" smtClean="0"/>
              <a:t>42</a:t>
            </a:fld>
            <a:endParaRPr lang="zh-CN" altLang="en-US" dirty="0"/>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77E546F1-F7EF-D827-BF75-640BD185C44A}"/>
                  </a:ext>
                </a:extLst>
              </p:cNvPr>
              <p:cNvSpPr txBox="1"/>
              <p:nvPr/>
            </p:nvSpPr>
            <p:spPr>
              <a:xfrm>
                <a:off x="1286502" y="4031037"/>
                <a:ext cx="278699"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1800" i="1" smtClean="0">
                              <a:latin typeface="Cambria Math" panose="02040503050406030204" pitchFamily="18" charset="0"/>
                            </a:rPr>
                          </m:ctrlPr>
                        </m:sSubPr>
                        <m:e>
                          <m:r>
                            <a:rPr lang="en-US" sz="1800" i="1">
                              <a:latin typeface="Cambria Math" panose="02040503050406030204" pitchFamily="18" charset="0"/>
                            </a:rPr>
                            <m:t>𝑥</m:t>
                          </m:r>
                        </m:e>
                        <m:sub>
                          <m:r>
                            <a:rPr lang="en-US" sz="1800" i="1">
                              <a:latin typeface="Cambria Math" panose="02040503050406030204" pitchFamily="18" charset="0"/>
                            </a:rPr>
                            <m:t>𝑡</m:t>
                          </m:r>
                        </m:sub>
                      </m:sSub>
                    </m:oMath>
                  </m:oMathPara>
                </a14:m>
                <a:endParaRPr lang="en-CN" dirty="0"/>
              </a:p>
            </p:txBody>
          </p:sp>
        </mc:Choice>
        <mc:Fallback xmlns="">
          <p:sp>
            <p:nvSpPr>
              <p:cNvPr id="13" name="TextBox 12">
                <a:extLst>
                  <a:ext uri="{FF2B5EF4-FFF2-40B4-BE49-F238E27FC236}">
                    <a16:creationId xmlns:a16="http://schemas.microsoft.com/office/drawing/2014/main" id="{77E546F1-F7EF-D827-BF75-640BD185C44A}"/>
                  </a:ext>
                </a:extLst>
              </p:cNvPr>
              <p:cNvSpPr txBox="1">
                <a:spLocks noRot="1" noChangeAspect="1" noMove="1" noResize="1" noEditPoints="1" noAdjustHandles="1" noChangeArrowheads="1" noChangeShapeType="1" noTextEdit="1"/>
              </p:cNvSpPr>
              <p:nvPr/>
            </p:nvSpPr>
            <p:spPr>
              <a:xfrm>
                <a:off x="1286502" y="4031037"/>
                <a:ext cx="278699" cy="369332"/>
              </a:xfrm>
              <a:prstGeom prst="rect">
                <a:avLst/>
              </a:prstGeom>
              <a:blipFill>
                <a:blip r:embed="rId11"/>
                <a:stretch>
                  <a:fillRect r="-21739" b="-3333"/>
                </a:stretch>
              </a:blipFill>
            </p:spPr>
            <p:txBody>
              <a:bodyPr/>
              <a:lstStyle/>
              <a:p>
                <a:r>
                  <a:rPr lang="en-CN">
                    <a:noFill/>
                  </a:rPr>
                  <a:t> </a:t>
                </a:r>
              </a:p>
            </p:txBody>
          </p:sp>
        </mc:Fallback>
      </mc:AlternateContent>
      <p:pic>
        <p:nvPicPr>
          <p:cNvPr id="15" name="Picture 14">
            <a:extLst>
              <a:ext uri="{FF2B5EF4-FFF2-40B4-BE49-F238E27FC236}">
                <a16:creationId xmlns:a16="http://schemas.microsoft.com/office/drawing/2014/main" id="{588FA49A-759C-7E9E-8B3D-851F3F284660}"/>
              </a:ext>
            </a:extLst>
          </p:cNvPr>
          <p:cNvPicPr>
            <a:picLocks noChangeAspect="1"/>
          </p:cNvPicPr>
          <p:nvPr/>
        </p:nvPicPr>
        <p:blipFill rotWithShape="1">
          <a:blip r:embed="rId12"/>
          <a:srcRect r="50000" b="53348"/>
          <a:stretch/>
        </p:blipFill>
        <p:spPr>
          <a:xfrm>
            <a:off x="1286502" y="3675071"/>
            <a:ext cx="311150" cy="302165"/>
          </a:xfrm>
          <a:prstGeom prst="rect">
            <a:avLst/>
          </a:prstGeom>
        </p:spPr>
      </p:pic>
    </p:spTree>
    <p:extLst>
      <p:ext uri="{BB962C8B-B14F-4D97-AF65-F5344CB8AC3E}">
        <p14:creationId xmlns:p14="http://schemas.microsoft.com/office/powerpoint/2010/main" val="13377030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r>
              <a:rPr lang="en-US" altLang="zh-CN" dirty="0"/>
              <a:t>-</a:t>
            </a:r>
            <a:r>
              <a:rPr lang="zh-CN" altLang="en-US" dirty="0"/>
              <a:t>循环函数之遗忘门</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925EA4E-2403-C345-9743-A73D41F97014}"/>
                  </a:ext>
                </a:extLst>
              </p:cNvPr>
              <p:cNvSpPr txBox="1"/>
              <p:nvPr/>
            </p:nvSpPr>
            <p:spPr>
              <a:xfrm>
                <a:off x="660400" y="1130300"/>
                <a:ext cx="10858500" cy="960648"/>
              </a:xfrm>
              <a:prstGeom prst="rect">
                <a:avLst/>
              </a:prstGeom>
              <a:noFill/>
            </p:spPr>
            <p:txBody>
              <a:bodyPr wrap="square" rtlCol="0">
                <a:spAutoFit/>
              </a:bodyPr>
              <a:lstStyle/>
              <a:p>
                <a:pPr>
                  <a:lnSpc>
                    <a:spcPct val="150000"/>
                  </a:lnSpc>
                </a:pPr>
                <a:r>
                  <a:rPr lang="zh-CN" altLang="en-US" sz="2000" dirty="0">
                    <a:solidFill>
                      <a:srgbClr val="FF0000"/>
                    </a:solidFill>
                  </a:rPr>
                  <a:t> 遗忘门</a:t>
                </a:r>
                <a14:m>
                  <m:oMath xmlns:m="http://schemas.openxmlformats.org/officeDocument/2006/math">
                    <m:sSub>
                      <m:sSubPr>
                        <m:ctrlPr>
                          <a:rPr lang="en-CN" sz="2000" i="1">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𝑓</m:t>
                        </m:r>
                      </m:e>
                      <m:sub>
                        <m:r>
                          <a:rPr lang="en-US" sz="2000" i="1">
                            <a:solidFill>
                              <a:srgbClr val="FF0000"/>
                            </a:solidFill>
                            <a:latin typeface="Cambria Math" panose="02040503050406030204" pitchFamily="18" charset="0"/>
                          </a:rPr>
                          <m:t>𝑡</m:t>
                        </m:r>
                      </m:sub>
                    </m:sSub>
                  </m:oMath>
                </a14:m>
                <a:r>
                  <a:rPr lang="zh-CN" altLang="en-US" sz="2000" dirty="0"/>
                  <a:t>，该门的作用是对上一个单元状态信息选择性的遗忘。它读取的是上一个单元的隐变量</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𝑡</m:t>
                        </m:r>
                        <m:r>
                          <a:rPr lang="en-US" sz="2000" i="1">
                            <a:latin typeface="Cambria Math" panose="02040503050406030204" pitchFamily="18" charset="0"/>
                          </a:rPr>
                          <m:t>−1</m:t>
                        </m:r>
                      </m:sub>
                    </m:sSub>
                  </m:oMath>
                </a14:m>
                <a:r>
                  <a:rPr lang="zh-CN" altLang="en-US" sz="2000" dirty="0"/>
                  <a:t>与此刻的</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𝑡</m:t>
                        </m:r>
                      </m:sub>
                    </m:sSub>
                  </m:oMath>
                </a14:m>
                <a:r>
                  <a:rPr lang="zh-CN" altLang="en-US" sz="2000" dirty="0"/>
                  <a:t>，并输出一个</a:t>
                </a:r>
                <a:r>
                  <a:rPr lang="en-US" sz="2000" dirty="0"/>
                  <a:t>0</a:t>
                </a:r>
                <a:r>
                  <a:rPr lang="zh-CN" altLang="en-US" sz="2000" dirty="0"/>
                  <a:t>到</a:t>
                </a:r>
                <a:r>
                  <a:rPr lang="en-US" sz="2000" dirty="0"/>
                  <a:t>1</a:t>
                </a:r>
                <a:r>
                  <a:rPr lang="zh-CN" altLang="en-US" sz="2000" dirty="0"/>
                  <a:t>之间的数值，具体计算公式如下：</a:t>
                </a:r>
                <a:r>
                  <a:rPr lang="en-CN" sz="2000" dirty="0">
                    <a:effectLst/>
                  </a:rPr>
                  <a:t> </a:t>
                </a:r>
                <a:endParaRPr lang="en-CN" sz="2000" dirty="0">
                  <a:latin typeface="+mn-ea"/>
                </a:endParaRPr>
              </a:p>
            </p:txBody>
          </p:sp>
        </mc:Choice>
        <mc:Fallback xmlns="">
          <p:sp>
            <p:nvSpPr>
              <p:cNvPr id="5" name="TextBox 4">
                <a:extLst>
                  <a:ext uri="{FF2B5EF4-FFF2-40B4-BE49-F238E27FC236}">
                    <a16:creationId xmlns:a16="http://schemas.microsoft.com/office/drawing/2014/main" id="{D925EA4E-2403-C345-9743-A73D41F97014}"/>
                  </a:ext>
                </a:extLst>
              </p:cNvPr>
              <p:cNvSpPr txBox="1">
                <a:spLocks noRot="1" noChangeAspect="1" noMove="1" noResize="1" noEditPoints="1" noAdjustHandles="1" noChangeArrowheads="1" noChangeShapeType="1" noTextEdit="1"/>
              </p:cNvSpPr>
              <p:nvPr/>
            </p:nvSpPr>
            <p:spPr>
              <a:xfrm>
                <a:off x="660400" y="1130300"/>
                <a:ext cx="10858500" cy="960648"/>
              </a:xfrm>
              <a:prstGeom prst="rect">
                <a:avLst/>
              </a:prstGeom>
              <a:blipFill>
                <a:blip r:embed="rId3"/>
                <a:stretch>
                  <a:fillRect l="-467" b="-10390"/>
                </a:stretch>
              </a:blipFill>
            </p:spPr>
            <p:txBody>
              <a:bodyPr/>
              <a:lstStyle/>
              <a:p>
                <a:r>
                  <a:rPr lang="en-CN">
                    <a:noFill/>
                  </a:rPr>
                  <a:t> </a:t>
                </a:r>
              </a:p>
            </p:txBody>
          </p:sp>
        </mc:Fallback>
      </mc:AlternateContent>
      <p:pic>
        <p:nvPicPr>
          <p:cNvPr id="11" name="Picture">
            <a:extLst>
              <a:ext uri="{FF2B5EF4-FFF2-40B4-BE49-F238E27FC236}">
                <a16:creationId xmlns:a16="http://schemas.microsoft.com/office/drawing/2014/main" id="{5F8DB33E-A987-E149-A73C-906336E5F49D}"/>
              </a:ext>
            </a:extLst>
          </p:cNvPr>
          <p:cNvPicPr/>
          <p:nvPr/>
        </p:nvPicPr>
        <p:blipFill rotWithShape="1">
          <a:blip r:embed="rId4" cstate="print">
            <a:extLst>
              <a:ext uri="{28A0092B-C50C-407E-A947-70E740481C1C}">
                <a14:useLocalDpi xmlns:a14="http://schemas.microsoft.com/office/drawing/2010/main" val="0"/>
              </a:ext>
            </a:extLst>
          </a:blip>
          <a:srcRect r="50210"/>
          <a:stretch/>
        </p:blipFill>
        <p:spPr bwMode="auto">
          <a:xfrm>
            <a:off x="856034" y="2937455"/>
            <a:ext cx="3560323" cy="2048186"/>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48B266F4-54F8-DE4D-85AC-31A6F432BC4F}"/>
                  </a:ext>
                </a:extLst>
              </p:cNvPr>
              <p:cNvSpPr txBox="1"/>
              <p:nvPr/>
            </p:nvSpPr>
            <p:spPr>
              <a:xfrm>
                <a:off x="4483654" y="3667268"/>
                <a:ext cx="6099242" cy="58855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2800" i="1" smtClean="0">
                              <a:solidFill>
                                <a:srgbClr val="836967"/>
                              </a:solidFill>
                              <a:latin typeface="Cambria Math" panose="02040503050406030204" pitchFamily="18" charset="0"/>
                            </a:rPr>
                          </m:ctrlPr>
                        </m:sSubPr>
                        <m:e>
                          <m:r>
                            <a:rPr lang="en-CN" sz="2800" i="1">
                              <a:latin typeface="Cambria Math" panose="02040503050406030204" pitchFamily="18" charset="0"/>
                            </a:rPr>
                            <m:t>𝑓</m:t>
                          </m:r>
                        </m:e>
                        <m:sub>
                          <m:r>
                            <a:rPr lang="en-CN" sz="2800" i="1">
                              <a:latin typeface="Cambria Math" panose="02040503050406030204" pitchFamily="18" charset="0"/>
                            </a:rPr>
                            <m:t>𝑡</m:t>
                          </m:r>
                        </m:sub>
                      </m:sSub>
                      <m:r>
                        <a:rPr lang="en-CN" sz="2800" i="0">
                          <a:latin typeface="Cambria Math" panose="02040503050406030204" pitchFamily="18" charset="0"/>
                        </a:rPr>
                        <m:t>=</m:t>
                      </m:r>
                      <m:r>
                        <a:rPr lang="en-CN" sz="2800" i="1">
                          <a:latin typeface="Cambria Math" panose="02040503050406030204" pitchFamily="18" charset="0"/>
                        </a:rPr>
                        <m:t>𝜎</m:t>
                      </m:r>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𝑊</m:t>
                              </m:r>
                            </m:e>
                            <m:sub>
                              <m:r>
                                <a:rPr lang="en-CN" sz="2800" i="1">
                                  <a:latin typeface="Cambria Math" panose="02040503050406030204" pitchFamily="18" charset="0"/>
                                </a:rPr>
                                <m:t>𝑥𝑓</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1">
                                  <a:latin typeface="Cambria Math" panose="02040503050406030204" pitchFamily="18" charset="0"/>
                                </a:rPr>
                                <m:t>𝑡</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𝑊</m:t>
                              </m:r>
                            </m:e>
                            <m:sub>
                              <m:r>
                                <a:rPr lang="en-CN" sz="2800" i="1">
                                  <a:latin typeface="Cambria Math" panose="02040503050406030204" pitchFamily="18" charset="0"/>
                                </a:rPr>
                                <m:t>h𝑓</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h</m:t>
                              </m:r>
                            </m:e>
                            <m:sub>
                              <m:r>
                                <a:rPr lang="en-CN" sz="2800" i="1">
                                  <a:latin typeface="Cambria Math" panose="02040503050406030204" pitchFamily="18" charset="0"/>
                                </a:rPr>
                                <m:t>𝑡</m:t>
                              </m:r>
                              <m:r>
                                <a:rPr lang="en-CN" sz="2800" i="0">
                                  <a:latin typeface="Cambria Math" panose="02040503050406030204" pitchFamily="18" charset="0"/>
                                </a:rPr>
                                <m:t>−1</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𝑏</m:t>
                              </m:r>
                            </m:e>
                            <m:sub>
                              <m:r>
                                <a:rPr lang="en-CN" sz="2800" i="1">
                                  <a:latin typeface="Cambria Math" panose="02040503050406030204" pitchFamily="18" charset="0"/>
                                </a:rPr>
                                <m:t>𝑓</m:t>
                              </m:r>
                            </m:sub>
                          </m:sSub>
                        </m:e>
                      </m:d>
                    </m:oMath>
                  </m:oMathPara>
                </a14:m>
                <a:endParaRPr lang="en-CN" sz="2800" dirty="0"/>
              </a:p>
            </p:txBody>
          </p:sp>
        </mc:Choice>
        <mc:Fallback xmlns="">
          <p:sp>
            <p:nvSpPr>
              <p:cNvPr id="15" name="TextBox 14">
                <a:extLst>
                  <a:ext uri="{FF2B5EF4-FFF2-40B4-BE49-F238E27FC236}">
                    <a16:creationId xmlns:a16="http://schemas.microsoft.com/office/drawing/2014/main" id="{48B266F4-54F8-DE4D-85AC-31A6F432BC4F}"/>
                  </a:ext>
                </a:extLst>
              </p:cNvPr>
              <p:cNvSpPr txBox="1">
                <a:spLocks noRot="1" noChangeAspect="1" noMove="1" noResize="1" noEditPoints="1" noAdjustHandles="1" noChangeArrowheads="1" noChangeShapeType="1" noTextEdit="1"/>
              </p:cNvSpPr>
              <p:nvPr/>
            </p:nvSpPr>
            <p:spPr>
              <a:xfrm>
                <a:off x="4483654" y="3667268"/>
                <a:ext cx="6099242" cy="588559"/>
              </a:xfrm>
              <a:prstGeom prst="rect">
                <a:avLst/>
              </a:prstGeom>
              <a:blipFill>
                <a:blip r:embed="rId5"/>
                <a:stretch>
                  <a:fillRect b="-10417"/>
                </a:stretch>
              </a:blipFill>
            </p:spPr>
            <p:txBody>
              <a:bodyPr/>
              <a:lstStyle/>
              <a:p>
                <a:r>
                  <a:rPr lang="en-CN">
                    <a:noFill/>
                  </a:rPr>
                  <a:t> </a:t>
                </a:r>
              </a:p>
            </p:txBody>
          </p:sp>
        </mc:Fallback>
      </mc:AlternateContent>
      <p:sp>
        <p:nvSpPr>
          <p:cNvPr id="2" name="灯片编号占位符 1">
            <a:extLst>
              <a:ext uri="{FF2B5EF4-FFF2-40B4-BE49-F238E27FC236}">
                <a16:creationId xmlns:a16="http://schemas.microsoft.com/office/drawing/2014/main" id="{9491A1AA-C000-4102-A631-4D9B2F13D95C}"/>
              </a:ext>
            </a:extLst>
          </p:cNvPr>
          <p:cNvSpPr>
            <a:spLocks noGrp="1"/>
          </p:cNvSpPr>
          <p:nvPr>
            <p:ph type="sldNum" sz="quarter" idx="14"/>
          </p:nvPr>
        </p:nvSpPr>
        <p:spPr/>
        <p:txBody>
          <a:bodyPr/>
          <a:lstStyle/>
          <a:p>
            <a:fld id="{AF69888C-E133-43D9-A638-B5C95925B91C}" type="slidenum">
              <a:rPr lang="zh-CN" altLang="en-US" smtClean="0"/>
              <a:t>43</a:t>
            </a:fld>
            <a:endParaRPr lang="zh-CN" altLang="en-US" dirty="0"/>
          </a:p>
        </p:txBody>
      </p:sp>
    </p:spTree>
    <p:extLst>
      <p:ext uri="{BB962C8B-B14F-4D97-AF65-F5344CB8AC3E}">
        <p14:creationId xmlns:p14="http://schemas.microsoft.com/office/powerpoint/2010/main" val="18173596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r>
              <a:rPr lang="en-US" altLang="zh-CN" dirty="0"/>
              <a:t>-</a:t>
            </a:r>
            <a:r>
              <a:rPr lang="zh-CN" altLang="en-US" dirty="0"/>
              <a:t>循环函数之输入门</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925EA4E-2403-C345-9743-A73D41F97014}"/>
                  </a:ext>
                </a:extLst>
              </p:cNvPr>
              <p:cNvSpPr txBox="1"/>
              <p:nvPr/>
            </p:nvSpPr>
            <p:spPr>
              <a:xfrm>
                <a:off x="660400" y="1130300"/>
                <a:ext cx="10858500" cy="1422890"/>
              </a:xfrm>
              <a:prstGeom prst="rect">
                <a:avLst/>
              </a:prstGeom>
              <a:noFill/>
            </p:spPr>
            <p:txBody>
              <a:bodyPr wrap="square" rtlCol="0">
                <a:spAutoFit/>
              </a:bodyPr>
              <a:lstStyle/>
              <a:p>
                <a:pPr>
                  <a:lnSpc>
                    <a:spcPct val="150000"/>
                  </a:lnSpc>
                </a:pPr>
                <a:r>
                  <a:rPr lang="zh-CN" altLang="en-US" sz="2000" dirty="0">
                    <a:solidFill>
                      <a:srgbClr val="FF0000"/>
                    </a:solidFill>
                  </a:rPr>
                  <a:t>输入门</a:t>
                </a:r>
                <a14:m>
                  <m:oMath xmlns:m="http://schemas.openxmlformats.org/officeDocument/2006/math">
                    <m:sSub>
                      <m:sSubPr>
                        <m:ctrlPr>
                          <a:rPr lang="en-CN" sz="2000" i="1">
                            <a:solidFill>
                              <a:srgbClr val="FF0000"/>
                            </a:solidFill>
                            <a:latin typeface="Cambria Math" panose="02040503050406030204" pitchFamily="18" charset="0"/>
                          </a:rPr>
                        </m:ctrlPr>
                      </m:sSubPr>
                      <m:e>
                        <m:r>
                          <a:rPr lang="en-US" altLang="zh-CN" sz="2000" b="0" i="1" smtClean="0">
                            <a:solidFill>
                              <a:srgbClr val="FF0000"/>
                            </a:solidFill>
                            <a:latin typeface="Cambria Math" panose="02040503050406030204" pitchFamily="18" charset="0"/>
                          </a:rPr>
                          <m:t>𝑖</m:t>
                        </m:r>
                      </m:e>
                      <m:sub>
                        <m:r>
                          <a:rPr lang="en-US" sz="2000" i="1">
                            <a:solidFill>
                              <a:srgbClr val="FF0000"/>
                            </a:solidFill>
                            <a:latin typeface="Cambria Math" panose="02040503050406030204" pitchFamily="18" charset="0"/>
                          </a:rPr>
                          <m:t>𝑡</m:t>
                        </m:r>
                      </m:sub>
                    </m:sSub>
                    <m:r>
                      <a:rPr lang="en-US" sz="2000" i="1">
                        <a:solidFill>
                          <a:srgbClr val="FF0000"/>
                        </a:solidFill>
                        <a:latin typeface="Cambria Math" panose="02040503050406030204" pitchFamily="18" charset="0"/>
                      </a:rPr>
                      <m:t> </m:t>
                    </m:r>
                  </m:oMath>
                </a14:m>
                <a:r>
                  <a:rPr lang="zh-CN" altLang="en-US" sz="2000" dirty="0"/>
                  <a:t>，该门的作用是决定当前时刻单元的隐变量需要更新的信息量，它将与遗忘门共同作用决定什么信息需要丢弃，什么新的信息需要保留，从而决定当前单元状态</a:t>
                </a:r>
                <a14:m>
                  <m:oMath xmlns:m="http://schemas.openxmlformats.org/officeDocument/2006/math">
                    <m:sSub>
                      <m:sSubPr>
                        <m:ctrlPr>
                          <a:rPr lang="en-CN" sz="2000" i="1">
                            <a:latin typeface="Cambria Math" panose="02040503050406030204" pitchFamily="18" charset="0"/>
                          </a:rPr>
                        </m:ctrlPr>
                      </m:sSubPr>
                      <m:e>
                        <m:r>
                          <a:rPr lang="en-US" altLang="zh-CN" sz="2000" b="0" i="1" smtClean="0">
                            <a:latin typeface="Cambria Math" panose="02040503050406030204" pitchFamily="18" charset="0"/>
                          </a:rPr>
                          <m:t>𝑐</m:t>
                        </m:r>
                      </m:e>
                      <m:sub>
                        <m:r>
                          <a:rPr lang="en-US" sz="2000" i="1">
                            <a:latin typeface="Cambria Math" panose="02040503050406030204" pitchFamily="18" charset="0"/>
                          </a:rPr>
                          <m:t>𝑡</m:t>
                        </m:r>
                      </m:sub>
                    </m:sSub>
                  </m:oMath>
                </a14:m>
                <a:r>
                  <a:rPr lang="zh-CN" altLang="en-US" sz="2000" dirty="0"/>
                  <a:t>的信息量，具体计算公式如下 ：</a:t>
                </a:r>
                <a:endParaRPr lang="en-CN" sz="2000" dirty="0">
                  <a:latin typeface="+mn-ea"/>
                </a:endParaRPr>
              </a:p>
            </p:txBody>
          </p:sp>
        </mc:Choice>
        <mc:Fallback xmlns="">
          <p:sp>
            <p:nvSpPr>
              <p:cNvPr id="5" name="TextBox 4">
                <a:extLst>
                  <a:ext uri="{FF2B5EF4-FFF2-40B4-BE49-F238E27FC236}">
                    <a16:creationId xmlns:a16="http://schemas.microsoft.com/office/drawing/2014/main" id="{D925EA4E-2403-C345-9743-A73D41F97014}"/>
                  </a:ext>
                </a:extLst>
              </p:cNvPr>
              <p:cNvSpPr txBox="1">
                <a:spLocks noRot="1" noChangeAspect="1" noMove="1" noResize="1" noEditPoints="1" noAdjustHandles="1" noChangeArrowheads="1" noChangeShapeType="1" noTextEdit="1"/>
              </p:cNvSpPr>
              <p:nvPr/>
            </p:nvSpPr>
            <p:spPr>
              <a:xfrm>
                <a:off x="660400" y="1130300"/>
                <a:ext cx="10858500" cy="1422890"/>
              </a:xfrm>
              <a:prstGeom prst="rect">
                <a:avLst/>
              </a:prstGeom>
              <a:blipFill>
                <a:blip r:embed="rId3"/>
                <a:stretch>
                  <a:fillRect l="-467" r="-233" b="-6140"/>
                </a:stretch>
              </a:blipFill>
            </p:spPr>
            <p:txBody>
              <a:bodyPr/>
              <a:lstStyle/>
              <a:p>
                <a:r>
                  <a:rPr lang="en-CN">
                    <a:noFill/>
                  </a:rPr>
                  <a:t> </a:t>
                </a:r>
              </a:p>
            </p:txBody>
          </p:sp>
        </mc:Fallback>
      </mc:AlternateContent>
      <p:pic>
        <p:nvPicPr>
          <p:cNvPr id="9" name="Picture">
            <a:extLst>
              <a:ext uri="{FF2B5EF4-FFF2-40B4-BE49-F238E27FC236}">
                <a16:creationId xmlns:a16="http://schemas.microsoft.com/office/drawing/2014/main" id="{69525D5C-6F3C-0A48-9CA3-605ACD81A9B2}"/>
              </a:ext>
            </a:extLst>
          </p:cNvPr>
          <p:cNvPicPr/>
          <p:nvPr/>
        </p:nvPicPr>
        <p:blipFill rotWithShape="1">
          <a:blip r:embed="rId4" cstate="print">
            <a:extLst>
              <a:ext uri="{28A0092B-C50C-407E-A947-70E740481C1C}">
                <a14:useLocalDpi xmlns:a14="http://schemas.microsoft.com/office/drawing/2010/main" val="0"/>
              </a:ext>
            </a:extLst>
          </a:blip>
          <a:srcRect r="49550"/>
          <a:stretch/>
        </p:blipFill>
        <p:spPr bwMode="auto">
          <a:xfrm>
            <a:off x="938693" y="2622936"/>
            <a:ext cx="3901798" cy="2677221"/>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4C378CD9-88B5-8849-8FD2-E5F3E9E5AAF5}"/>
                  </a:ext>
                </a:extLst>
              </p:cNvPr>
              <p:cNvSpPr txBox="1"/>
              <p:nvPr/>
            </p:nvSpPr>
            <p:spPr>
              <a:xfrm>
                <a:off x="5154065" y="3429000"/>
                <a:ext cx="6099242" cy="58477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3200" i="1" smtClean="0">
                              <a:solidFill>
                                <a:srgbClr val="836967"/>
                              </a:solidFill>
                              <a:latin typeface="Cambria Math" panose="02040503050406030204" pitchFamily="18" charset="0"/>
                            </a:rPr>
                          </m:ctrlPr>
                        </m:sSubPr>
                        <m:e>
                          <m:r>
                            <a:rPr lang="en-CN" sz="3200" i="1">
                              <a:latin typeface="Cambria Math" panose="02040503050406030204" pitchFamily="18" charset="0"/>
                            </a:rPr>
                            <m:t>𝑖</m:t>
                          </m:r>
                        </m:e>
                        <m:sub>
                          <m:r>
                            <a:rPr lang="en-CN" sz="3200" i="1">
                              <a:latin typeface="Cambria Math" panose="02040503050406030204" pitchFamily="18" charset="0"/>
                            </a:rPr>
                            <m:t>𝑡</m:t>
                          </m:r>
                        </m:sub>
                      </m:sSub>
                      <m:r>
                        <a:rPr lang="en-CN" sz="3200" i="0">
                          <a:latin typeface="Cambria Math" panose="02040503050406030204" pitchFamily="18" charset="0"/>
                        </a:rPr>
                        <m:t>=</m:t>
                      </m:r>
                      <m:r>
                        <a:rPr lang="en-CN" sz="3200" i="1">
                          <a:latin typeface="Cambria Math" panose="02040503050406030204" pitchFamily="18" charset="0"/>
                        </a:rPr>
                        <m:t>𝜎</m:t>
                      </m:r>
                      <m:d>
                        <m:dPr>
                          <m:ctrlPr>
                            <a:rPr lang="en-CN" sz="3200" i="1">
                              <a:latin typeface="Cambria Math" panose="02040503050406030204" pitchFamily="18" charset="0"/>
                            </a:rPr>
                          </m:ctrlPr>
                        </m:dPr>
                        <m:e>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𝑊</m:t>
                              </m:r>
                            </m:e>
                            <m:sub>
                              <m:r>
                                <a:rPr lang="en-CN" sz="3200" i="1">
                                  <a:latin typeface="Cambria Math" panose="02040503050406030204" pitchFamily="18" charset="0"/>
                                </a:rPr>
                                <m:t>𝑥𝑖</m:t>
                              </m:r>
                            </m:sub>
                          </m:sSub>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𝑥</m:t>
                              </m:r>
                            </m:e>
                            <m:sub>
                              <m:r>
                                <a:rPr lang="en-CN" sz="3200" i="1">
                                  <a:latin typeface="Cambria Math" panose="02040503050406030204" pitchFamily="18" charset="0"/>
                                </a:rPr>
                                <m:t>𝑡</m:t>
                              </m:r>
                            </m:sub>
                          </m:sSub>
                          <m:r>
                            <a:rPr lang="en-CN" sz="3200" i="0">
                              <a:latin typeface="Cambria Math" panose="02040503050406030204" pitchFamily="18" charset="0"/>
                            </a:rPr>
                            <m:t>+</m:t>
                          </m:r>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𝑊</m:t>
                              </m:r>
                            </m:e>
                            <m:sub>
                              <m:r>
                                <a:rPr lang="en-CN" sz="3200" i="1">
                                  <a:latin typeface="Cambria Math" panose="02040503050406030204" pitchFamily="18" charset="0"/>
                                </a:rPr>
                                <m:t>h𝑖</m:t>
                              </m:r>
                            </m:sub>
                          </m:sSub>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h</m:t>
                              </m:r>
                            </m:e>
                            <m:sub>
                              <m:r>
                                <a:rPr lang="en-CN" sz="3200" i="1">
                                  <a:latin typeface="Cambria Math" panose="02040503050406030204" pitchFamily="18" charset="0"/>
                                </a:rPr>
                                <m:t>𝑡</m:t>
                              </m:r>
                              <m:r>
                                <a:rPr lang="en-CN" sz="3200" i="0">
                                  <a:latin typeface="Cambria Math" panose="02040503050406030204" pitchFamily="18" charset="0"/>
                                </a:rPr>
                                <m:t>−1</m:t>
                              </m:r>
                            </m:sub>
                          </m:sSub>
                          <m:r>
                            <a:rPr lang="en-CN" sz="3200" i="0">
                              <a:latin typeface="Cambria Math" panose="02040503050406030204" pitchFamily="18" charset="0"/>
                            </a:rPr>
                            <m:t>+</m:t>
                          </m:r>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𝑏</m:t>
                              </m:r>
                            </m:e>
                            <m:sub>
                              <m:r>
                                <a:rPr lang="en-CN" sz="3200" i="1">
                                  <a:latin typeface="Cambria Math" panose="02040503050406030204" pitchFamily="18" charset="0"/>
                                </a:rPr>
                                <m:t>𝑖</m:t>
                              </m:r>
                            </m:sub>
                          </m:sSub>
                        </m:e>
                      </m:d>
                    </m:oMath>
                  </m:oMathPara>
                </a14:m>
                <a:endParaRPr lang="en-CN" sz="3200" dirty="0"/>
              </a:p>
            </p:txBody>
          </p:sp>
        </mc:Choice>
        <mc:Fallback xmlns="">
          <p:sp>
            <p:nvSpPr>
              <p:cNvPr id="12" name="TextBox 11">
                <a:extLst>
                  <a:ext uri="{FF2B5EF4-FFF2-40B4-BE49-F238E27FC236}">
                    <a16:creationId xmlns:a16="http://schemas.microsoft.com/office/drawing/2014/main" id="{4C378CD9-88B5-8849-8FD2-E5F3E9E5AAF5}"/>
                  </a:ext>
                </a:extLst>
              </p:cNvPr>
              <p:cNvSpPr txBox="1">
                <a:spLocks noRot="1" noChangeAspect="1" noMove="1" noResize="1" noEditPoints="1" noAdjustHandles="1" noChangeArrowheads="1" noChangeShapeType="1" noTextEdit="1"/>
              </p:cNvSpPr>
              <p:nvPr/>
            </p:nvSpPr>
            <p:spPr>
              <a:xfrm>
                <a:off x="5154065" y="3429000"/>
                <a:ext cx="6099242" cy="584775"/>
              </a:xfrm>
              <a:prstGeom prst="rect">
                <a:avLst/>
              </a:prstGeom>
              <a:blipFill>
                <a:blip r:embed="rId5"/>
                <a:stretch>
                  <a:fillRect b="-10870"/>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7" name="TextBox 11">
                <a:extLst>
                  <a:ext uri="{FF2B5EF4-FFF2-40B4-BE49-F238E27FC236}">
                    <a16:creationId xmlns:a16="http://schemas.microsoft.com/office/drawing/2014/main" id="{4C378CD9-88B5-8849-8FD2-E5F3E9E5AAF5}"/>
                  </a:ext>
                </a:extLst>
              </p:cNvPr>
              <p:cNvSpPr txBox="1"/>
              <p:nvPr/>
            </p:nvSpPr>
            <p:spPr>
              <a:xfrm>
                <a:off x="5154065" y="4382826"/>
                <a:ext cx="6656935" cy="59497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3200" i="1" smtClean="0">
                              <a:solidFill>
                                <a:schemeClr val="tx1"/>
                              </a:solidFill>
                              <a:latin typeface="Cambria Math" panose="02040503050406030204" pitchFamily="18" charset="0"/>
                            </a:rPr>
                          </m:ctrlPr>
                        </m:sSubPr>
                        <m:e>
                          <m:acc>
                            <m:accPr>
                              <m:chr m:val="̃"/>
                              <m:ctrlPr>
                                <a:rPr lang="en-CN" altLang="zh-CN" sz="3200" i="1" smtClean="0">
                                  <a:solidFill>
                                    <a:schemeClr val="tx1"/>
                                  </a:solidFill>
                                  <a:latin typeface="Cambria Math" panose="02040503050406030204" pitchFamily="18" charset="0"/>
                                </a:rPr>
                              </m:ctrlPr>
                            </m:accPr>
                            <m:e>
                              <m:r>
                                <a:rPr lang="en-US" altLang="zh-CN" sz="3200" b="0" i="1" smtClean="0">
                                  <a:solidFill>
                                    <a:schemeClr val="tx1"/>
                                  </a:solidFill>
                                  <a:latin typeface="Cambria Math" panose="02040503050406030204" pitchFamily="18" charset="0"/>
                                </a:rPr>
                                <m:t>𝐶</m:t>
                              </m:r>
                            </m:e>
                          </m:acc>
                        </m:e>
                        <m:sub>
                          <m:r>
                            <a:rPr lang="en-CN" sz="3200" i="1">
                              <a:solidFill>
                                <a:schemeClr val="tx1"/>
                              </a:solidFill>
                              <a:latin typeface="Cambria Math" panose="02040503050406030204" pitchFamily="18" charset="0"/>
                            </a:rPr>
                            <m:t>𝑡</m:t>
                          </m:r>
                        </m:sub>
                      </m:sSub>
                      <m:r>
                        <a:rPr lang="en-CN" sz="3200" i="0">
                          <a:latin typeface="Cambria Math" panose="02040503050406030204" pitchFamily="18" charset="0"/>
                        </a:rPr>
                        <m:t>=</m:t>
                      </m:r>
                      <m:r>
                        <a:rPr lang="en-US" sz="3200" b="0" i="1" smtClean="0">
                          <a:latin typeface="Cambria Math" panose="02040503050406030204" pitchFamily="18" charset="0"/>
                        </a:rPr>
                        <m:t>𝑡𝑎𝑛h</m:t>
                      </m:r>
                      <m:d>
                        <m:dPr>
                          <m:ctrlPr>
                            <a:rPr lang="en-CN" sz="3200" i="1">
                              <a:latin typeface="Cambria Math" panose="02040503050406030204" pitchFamily="18" charset="0"/>
                            </a:rPr>
                          </m:ctrlPr>
                        </m:dPr>
                        <m:e>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𝑊</m:t>
                              </m:r>
                            </m:e>
                            <m:sub>
                              <m:r>
                                <a:rPr lang="en-CN" sz="3200" i="1">
                                  <a:latin typeface="Cambria Math" panose="02040503050406030204" pitchFamily="18" charset="0"/>
                                </a:rPr>
                                <m:t>𝑥</m:t>
                              </m:r>
                              <m:r>
                                <a:rPr lang="en-US" sz="3200" b="0" i="1" smtClean="0">
                                  <a:latin typeface="Cambria Math" panose="02040503050406030204" pitchFamily="18" charset="0"/>
                                </a:rPr>
                                <m:t>𝑐</m:t>
                              </m:r>
                            </m:sub>
                          </m:sSub>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𝑥</m:t>
                              </m:r>
                            </m:e>
                            <m:sub>
                              <m:r>
                                <a:rPr lang="en-CN" sz="3200" i="1">
                                  <a:latin typeface="Cambria Math" panose="02040503050406030204" pitchFamily="18" charset="0"/>
                                </a:rPr>
                                <m:t>𝑡</m:t>
                              </m:r>
                            </m:sub>
                          </m:sSub>
                          <m:r>
                            <a:rPr lang="en-CN" sz="3200" i="0">
                              <a:latin typeface="Cambria Math" panose="02040503050406030204" pitchFamily="18" charset="0"/>
                            </a:rPr>
                            <m:t>+</m:t>
                          </m:r>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𝑊</m:t>
                              </m:r>
                            </m:e>
                            <m:sub>
                              <m:r>
                                <a:rPr lang="en-CN" sz="3200" i="1">
                                  <a:latin typeface="Cambria Math" panose="02040503050406030204" pitchFamily="18" charset="0"/>
                                </a:rPr>
                                <m:t>h</m:t>
                              </m:r>
                              <m:r>
                                <a:rPr lang="en-US" sz="3200" b="0" i="1" smtClean="0">
                                  <a:latin typeface="Cambria Math" panose="02040503050406030204" pitchFamily="18" charset="0"/>
                                </a:rPr>
                                <m:t>𝑐</m:t>
                              </m:r>
                            </m:sub>
                          </m:sSub>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h</m:t>
                              </m:r>
                            </m:e>
                            <m:sub>
                              <m:r>
                                <a:rPr lang="en-CN" sz="3200" i="1">
                                  <a:latin typeface="Cambria Math" panose="02040503050406030204" pitchFamily="18" charset="0"/>
                                </a:rPr>
                                <m:t>𝑡</m:t>
                              </m:r>
                              <m:r>
                                <a:rPr lang="en-CN" sz="3200" i="0">
                                  <a:latin typeface="Cambria Math" panose="02040503050406030204" pitchFamily="18" charset="0"/>
                                </a:rPr>
                                <m:t>−1</m:t>
                              </m:r>
                            </m:sub>
                          </m:sSub>
                          <m:r>
                            <a:rPr lang="en-CN" sz="3200" i="0">
                              <a:latin typeface="Cambria Math" panose="02040503050406030204" pitchFamily="18" charset="0"/>
                            </a:rPr>
                            <m:t>+</m:t>
                          </m:r>
                          <m:sSub>
                            <m:sSubPr>
                              <m:ctrlPr>
                                <a:rPr lang="en-CN" sz="3200" i="1">
                                  <a:solidFill>
                                    <a:srgbClr val="836967"/>
                                  </a:solidFill>
                                  <a:latin typeface="Cambria Math" panose="02040503050406030204" pitchFamily="18" charset="0"/>
                                </a:rPr>
                              </m:ctrlPr>
                            </m:sSubPr>
                            <m:e>
                              <m:r>
                                <a:rPr lang="en-CN" sz="3200" i="1">
                                  <a:latin typeface="Cambria Math" panose="02040503050406030204" pitchFamily="18" charset="0"/>
                                </a:rPr>
                                <m:t>𝑏</m:t>
                              </m:r>
                            </m:e>
                            <m:sub>
                              <m:r>
                                <a:rPr lang="en-US" sz="3200" b="0" i="1" smtClean="0">
                                  <a:latin typeface="Cambria Math" panose="02040503050406030204" pitchFamily="18" charset="0"/>
                                </a:rPr>
                                <m:t>𝑐</m:t>
                              </m:r>
                            </m:sub>
                          </m:sSub>
                        </m:e>
                      </m:d>
                    </m:oMath>
                  </m:oMathPara>
                </a14:m>
                <a:endParaRPr lang="en-CN" sz="3200" dirty="0"/>
              </a:p>
            </p:txBody>
          </p:sp>
        </mc:Choice>
        <mc:Fallback xmlns="">
          <p:sp>
            <p:nvSpPr>
              <p:cNvPr id="7" name="TextBox 11">
                <a:extLst>
                  <a:ext uri="{FF2B5EF4-FFF2-40B4-BE49-F238E27FC236}">
                    <a16:creationId xmlns:a16="http://schemas.microsoft.com/office/drawing/2014/main" id="{4C378CD9-88B5-8849-8FD2-E5F3E9E5AAF5}"/>
                  </a:ext>
                </a:extLst>
              </p:cNvPr>
              <p:cNvSpPr txBox="1">
                <a:spLocks noRot="1" noChangeAspect="1" noMove="1" noResize="1" noEditPoints="1" noAdjustHandles="1" noChangeArrowheads="1" noChangeShapeType="1" noTextEdit="1"/>
              </p:cNvSpPr>
              <p:nvPr/>
            </p:nvSpPr>
            <p:spPr>
              <a:xfrm>
                <a:off x="5154065" y="4382826"/>
                <a:ext cx="6656935" cy="594971"/>
              </a:xfrm>
              <a:prstGeom prst="rect">
                <a:avLst/>
              </a:prstGeom>
              <a:blipFill>
                <a:blip r:embed="rId6"/>
                <a:stretch>
                  <a:fillRect/>
                </a:stretch>
              </a:blipFill>
            </p:spPr>
            <p:txBody>
              <a:bodyPr/>
              <a:lstStyle/>
              <a:p>
                <a:r>
                  <a:rPr lang="zh-CN" altLang="en-US">
                    <a:noFill/>
                  </a:rPr>
                  <a:t> </a:t>
                </a:r>
              </a:p>
            </p:txBody>
          </p:sp>
        </mc:Fallback>
      </mc:AlternateContent>
      <p:sp>
        <p:nvSpPr>
          <p:cNvPr id="2" name="灯片编号占位符 1">
            <a:extLst>
              <a:ext uri="{FF2B5EF4-FFF2-40B4-BE49-F238E27FC236}">
                <a16:creationId xmlns:a16="http://schemas.microsoft.com/office/drawing/2014/main" id="{B3324ECF-9721-424B-8769-9F9BFE6157BB}"/>
              </a:ext>
            </a:extLst>
          </p:cNvPr>
          <p:cNvSpPr>
            <a:spLocks noGrp="1"/>
          </p:cNvSpPr>
          <p:nvPr>
            <p:ph type="sldNum" sz="quarter" idx="14"/>
          </p:nvPr>
        </p:nvSpPr>
        <p:spPr/>
        <p:txBody>
          <a:bodyPr/>
          <a:lstStyle/>
          <a:p>
            <a:fld id="{AF69888C-E133-43D9-A638-B5C95925B91C}" type="slidenum">
              <a:rPr lang="zh-CN" altLang="en-US" smtClean="0"/>
              <a:t>44</a:t>
            </a:fld>
            <a:endParaRPr lang="zh-CN" altLang="en-US" dirty="0"/>
          </a:p>
        </p:txBody>
      </p:sp>
    </p:spTree>
    <p:extLst>
      <p:ext uri="{BB962C8B-B14F-4D97-AF65-F5344CB8AC3E}">
        <p14:creationId xmlns:p14="http://schemas.microsoft.com/office/powerpoint/2010/main" val="4370527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r>
              <a:rPr lang="en-US" altLang="zh-CN" dirty="0"/>
              <a:t>-</a:t>
            </a:r>
            <a:r>
              <a:rPr lang="zh-CN" altLang="en-US" dirty="0"/>
              <a:t>循环函数之输出门</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925EA4E-2403-C345-9743-A73D41F97014}"/>
                  </a:ext>
                </a:extLst>
              </p:cNvPr>
              <p:cNvSpPr txBox="1"/>
              <p:nvPr/>
            </p:nvSpPr>
            <p:spPr>
              <a:xfrm>
                <a:off x="660400" y="1130300"/>
                <a:ext cx="10858500" cy="961225"/>
              </a:xfrm>
              <a:prstGeom prst="rect">
                <a:avLst/>
              </a:prstGeom>
              <a:noFill/>
            </p:spPr>
            <p:txBody>
              <a:bodyPr wrap="square" rtlCol="0">
                <a:spAutoFit/>
              </a:bodyPr>
              <a:lstStyle/>
              <a:p>
                <a:pPr>
                  <a:lnSpc>
                    <a:spcPct val="150000"/>
                  </a:lnSpc>
                </a:pPr>
                <a:r>
                  <a:rPr lang="zh-CN" altLang="en-US" sz="2000" dirty="0">
                    <a:solidFill>
                      <a:srgbClr val="FF0000"/>
                    </a:solidFill>
                  </a:rPr>
                  <a:t>输出门</a:t>
                </a:r>
                <a14:m>
                  <m:oMath xmlns:m="http://schemas.openxmlformats.org/officeDocument/2006/math">
                    <m:sSub>
                      <m:sSubPr>
                        <m:ctrlPr>
                          <a:rPr lang="en-CN" sz="2000" i="1">
                            <a:solidFill>
                              <a:srgbClr val="FF0000"/>
                            </a:solidFill>
                            <a:latin typeface="Cambria Math" panose="02040503050406030204" pitchFamily="18" charset="0"/>
                          </a:rPr>
                        </m:ctrlPr>
                      </m:sSubPr>
                      <m:e>
                        <m:r>
                          <a:rPr lang="en-US" altLang="zh-CN" sz="2000" b="0" i="1" smtClean="0">
                            <a:solidFill>
                              <a:srgbClr val="FF0000"/>
                            </a:solidFill>
                            <a:latin typeface="Cambria Math" panose="02040503050406030204" pitchFamily="18" charset="0"/>
                          </a:rPr>
                          <m:t>𝑜</m:t>
                        </m:r>
                      </m:e>
                      <m:sub>
                        <m:r>
                          <a:rPr lang="en-US" sz="2000" i="1">
                            <a:solidFill>
                              <a:srgbClr val="FF0000"/>
                            </a:solidFill>
                            <a:latin typeface="Cambria Math" panose="02040503050406030204" pitchFamily="18" charset="0"/>
                          </a:rPr>
                          <m:t>𝑡</m:t>
                        </m:r>
                      </m:sub>
                    </m:sSub>
                    <m:r>
                      <a:rPr lang="en-US" sz="2000" i="1">
                        <a:solidFill>
                          <a:srgbClr val="FF0000"/>
                        </a:solidFill>
                        <a:latin typeface="Cambria Math" panose="02040503050406030204" pitchFamily="18" charset="0"/>
                      </a:rPr>
                      <m:t> </m:t>
                    </m:r>
                  </m:oMath>
                </a14:m>
                <a:r>
                  <a:rPr lang="zh-CN" altLang="en-US" sz="2000" dirty="0"/>
                  <a:t>， 其目的是从记忆单元</a:t>
                </a:r>
                <a14:m>
                  <m:oMath xmlns:m="http://schemas.openxmlformats.org/officeDocument/2006/math">
                    <m:sSub>
                      <m:sSubPr>
                        <m:ctrlPr>
                          <a:rPr lang="en-US" altLang="zh-CN" sz="2000" i="1" dirty="0" smtClean="0">
                            <a:latin typeface="Cambria Math" panose="02040503050406030204" pitchFamily="18" charset="0"/>
                          </a:rPr>
                        </m:ctrlPr>
                      </m:sSubPr>
                      <m:e>
                        <m:r>
                          <a:rPr lang="en-US" altLang="zh-CN" sz="2000" b="0" i="1" dirty="0" smtClean="0">
                            <a:latin typeface="Cambria Math" panose="02040503050406030204" pitchFamily="18" charset="0"/>
                          </a:rPr>
                          <m:t>𝑐</m:t>
                        </m:r>
                      </m:e>
                      <m:sub>
                        <m:r>
                          <a:rPr lang="en-US" altLang="zh-CN" sz="2000" b="0" i="1" dirty="0" smtClean="0">
                            <a:latin typeface="Cambria Math" panose="02040503050406030204" pitchFamily="18" charset="0"/>
                          </a:rPr>
                          <m:t>𝑡</m:t>
                        </m:r>
                      </m:sub>
                    </m:sSub>
                  </m:oMath>
                </a14:m>
                <a:r>
                  <a:rPr lang="zh-CN" altLang="en-US" sz="2000" dirty="0"/>
                  <a:t>产生隐层单元</a:t>
                </a:r>
                <a14:m>
                  <m:oMath xmlns:m="http://schemas.openxmlformats.org/officeDocument/2006/math">
                    <m:sSub>
                      <m:sSubPr>
                        <m:ctrlPr>
                          <a:rPr lang="en-CN" sz="2000" i="1">
                            <a:latin typeface="Cambria Math" panose="02040503050406030204" pitchFamily="18" charset="0"/>
                          </a:rPr>
                        </m:ctrlPr>
                      </m:sSubPr>
                      <m:e>
                        <m:r>
                          <a:rPr lang="en-US" altLang="zh-CN" sz="2000" i="1">
                            <a:latin typeface="Cambria Math" panose="02040503050406030204" pitchFamily="18" charset="0"/>
                          </a:rPr>
                          <m:t>h</m:t>
                        </m:r>
                      </m:e>
                      <m:sub>
                        <m:r>
                          <a:rPr lang="en-US" sz="2000" i="1">
                            <a:latin typeface="Cambria Math" panose="02040503050406030204" pitchFamily="18" charset="0"/>
                          </a:rPr>
                          <m:t>𝑡</m:t>
                        </m:r>
                      </m:sub>
                    </m:sSub>
                    <m:r>
                      <a:rPr lang="en-US" sz="2000" i="1">
                        <a:latin typeface="Cambria Math" panose="02040503050406030204" pitchFamily="18" charset="0"/>
                      </a:rPr>
                      <m:t> </m:t>
                    </m:r>
                  </m:oMath>
                </a14:m>
                <a:r>
                  <a:rPr lang="zh-CN" altLang="en-US" sz="2000" dirty="0"/>
                  <a:t>，具体公式如下图所示：</a:t>
                </a:r>
              </a:p>
              <a:p>
                <a:pPr>
                  <a:lnSpc>
                    <a:spcPct val="150000"/>
                  </a:lnSpc>
                </a:pPr>
                <a:endParaRPr lang="en-CN" sz="2000" dirty="0">
                  <a:latin typeface="+mn-ea"/>
                </a:endParaRPr>
              </a:p>
            </p:txBody>
          </p:sp>
        </mc:Choice>
        <mc:Fallback xmlns="">
          <p:sp>
            <p:nvSpPr>
              <p:cNvPr id="5" name="TextBox 4">
                <a:extLst>
                  <a:ext uri="{FF2B5EF4-FFF2-40B4-BE49-F238E27FC236}">
                    <a16:creationId xmlns:a16="http://schemas.microsoft.com/office/drawing/2014/main" id="{D925EA4E-2403-C345-9743-A73D41F97014}"/>
                  </a:ext>
                </a:extLst>
              </p:cNvPr>
              <p:cNvSpPr txBox="1">
                <a:spLocks noRot="1" noChangeAspect="1" noMove="1" noResize="1" noEditPoints="1" noAdjustHandles="1" noChangeArrowheads="1" noChangeShapeType="1" noTextEdit="1"/>
              </p:cNvSpPr>
              <p:nvPr/>
            </p:nvSpPr>
            <p:spPr>
              <a:xfrm>
                <a:off x="660400" y="1130300"/>
                <a:ext cx="10858500" cy="961225"/>
              </a:xfrm>
              <a:prstGeom prst="rect">
                <a:avLst/>
              </a:prstGeom>
              <a:blipFill>
                <a:blip r:embed="rId3"/>
                <a:stretch>
                  <a:fillRect l="-467"/>
                </a:stretch>
              </a:blipFill>
            </p:spPr>
            <p:txBody>
              <a:bodyPr/>
              <a:lstStyle/>
              <a:p>
                <a:r>
                  <a:rPr lang="en-CN">
                    <a:noFill/>
                  </a:rPr>
                  <a:t> </a:t>
                </a:r>
              </a:p>
            </p:txBody>
          </p:sp>
        </mc:Fallback>
      </mc:AlternateContent>
      <p:pic>
        <p:nvPicPr>
          <p:cNvPr id="6" name="Picture">
            <a:extLst>
              <a:ext uri="{FF2B5EF4-FFF2-40B4-BE49-F238E27FC236}">
                <a16:creationId xmlns:a16="http://schemas.microsoft.com/office/drawing/2014/main" id="{F8EEE3BF-06B9-A441-A1AB-6661A42B918B}"/>
              </a:ext>
            </a:extLst>
          </p:cNvPr>
          <p:cNvPicPr/>
          <p:nvPr/>
        </p:nvPicPr>
        <p:blipFill rotWithShape="1">
          <a:blip r:embed="rId4" cstate="print">
            <a:extLst>
              <a:ext uri="{28A0092B-C50C-407E-A947-70E740481C1C}">
                <a14:useLocalDpi xmlns:a14="http://schemas.microsoft.com/office/drawing/2010/main" val="0"/>
              </a:ext>
            </a:extLst>
          </a:blip>
          <a:srcRect r="49550"/>
          <a:stretch/>
        </p:blipFill>
        <p:spPr bwMode="auto">
          <a:xfrm>
            <a:off x="916961" y="2804536"/>
            <a:ext cx="3923530" cy="2418477"/>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194864DE-241F-4F45-B130-2A8F7E433B88}"/>
                  </a:ext>
                </a:extLst>
              </p:cNvPr>
              <p:cNvSpPr txBox="1"/>
              <p:nvPr/>
            </p:nvSpPr>
            <p:spPr>
              <a:xfrm>
                <a:off x="5175797" y="3644442"/>
                <a:ext cx="6099242"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N" sz="2800" i="1" smtClean="0">
                              <a:solidFill>
                                <a:srgbClr val="836967"/>
                              </a:solidFill>
                              <a:latin typeface="Cambria Math" panose="02040503050406030204" pitchFamily="18" charset="0"/>
                            </a:rPr>
                          </m:ctrlPr>
                        </m:sSubPr>
                        <m:e>
                          <m:r>
                            <a:rPr lang="en-CN" sz="2800" i="1">
                              <a:latin typeface="Cambria Math" panose="02040503050406030204" pitchFamily="18" charset="0"/>
                            </a:rPr>
                            <m:t>𝑜</m:t>
                          </m:r>
                        </m:e>
                        <m:sub>
                          <m:r>
                            <a:rPr lang="en-CN" sz="2800" i="1">
                              <a:latin typeface="Cambria Math" panose="02040503050406030204" pitchFamily="18" charset="0"/>
                            </a:rPr>
                            <m:t>𝑡</m:t>
                          </m:r>
                        </m:sub>
                      </m:sSub>
                      <m:r>
                        <a:rPr lang="en-CN" sz="2800" i="0">
                          <a:latin typeface="Cambria Math" panose="02040503050406030204" pitchFamily="18" charset="0"/>
                        </a:rPr>
                        <m:t>=</m:t>
                      </m:r>
                      <m:r>
                        <a:rPr lang="en-CN" sz="2800" i="1">
                          <a:latin typeface="Cambria Math" panose="02040503050406030204" pitchFamily="18" charset="0"/>
                        </a:rPr>
                        <m:t>𝜎</m:t>
                      </m:r>
                      <m:d>
                        <m:dPr>
                          <m:ctrlPr>
                            <a:rPr lang="en-CN" sz="2800" i="1">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𝑊</m:t>
                              </m:r>
                            </m:e>
                            <m:sub>
                              <m:r>
                                <a:rPr lang="en-CN" sz="2800" i="1">
                                  <a:latin typeface="Cambria Math" panose="02040503050406030204" pitchFamily="18" charset="0"/>
                                </a:rPr>
                                <m:t>𝑥𝑜</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1">
                                  <a:latin typeface="Cambria Math" panose="02040503050406030204" pitchFamily="18" charset="0"/>
                                </a:rPr>
                                <m:t>𝑡</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𝑊</m:t>
                              </m:r>
                            </m:e>
                            <m:sub>
                              <m:r>
                                <a:rPr lang="en-CN" sz="2800" i="1">
                                  <a:latin typeface="Cambria Math" panose="02040503050406030204" pitchFamily="18" charset="0"/>
                                </a:rPr>
                                <m:t>h𝑜</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h</m:t>
                              </m:r>
                            </m:e>
                            <m:sub>
                              <m:r>
                                <a:rPr lang="en-CN" sz="2800" i="1">
                                  <a:latin typeface="Cambria Math" panose="02040503050406030204" pitchFamily="18" charset="0"/>
                                </a:rPr>
                                <m:t>𝑡</m:t>
                              </m:r>
                              <m:r>
                                <a:rPr lang="en-CN" sz="2800" i="0">
                                  <a:latin typeface="Cambria Math" panose="02040503050406030204" pitchFamily="18" charset="0"/>
                                </a:rPr>
                                <m:t>−1</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𝑏</m:t>
                              </m:r>
                            </m:e>
                            <m:sub>
                              <m:r>
                                <a:rPr lang="en-CN" sz="2800" i="1">
                                  <a:latin typeface="Cambria Math" panose="02040503050406030204" pitchFamily="18" charset="0"/>
                                </a:rPr>
                                <m:t>𝑜</m:t>
                              </m:r>
                            </m:sub>
                          </m:sSub>
                        </m:e>
                      </m:d>
                    </m:oMath>
                  </m:oMathPara>
                </a14:m>
                <a:endParaRPr lang="en-CN" sz="2800" dirty="0"/>
              </a:p>
            </p:txBody>
          </p:sp>
        </mc:Choice>
        <mc:Fallback xmlns="">
          <p:sp>
            <p:nvSpPr>
              <p:cNvPr id="8" name="TextBox 7">
                <a:extLst>
                  <a:ext uri="{FF2B5EF4-FFF2-40B4-BE49-F238E27FC236}">
                    <a16:creationId xmlns:a16="http://schemas.microsoft.com/office/drawing/2014/main" id="{194864DE-241F-4F45-B130-2A8F7E433B88}"/>
                  </a:ext>
                </a:extLst>
              </p:cNvPr>
              <p:cNvSpPr txBox="1">
                <a:spLocks noRot="1" noChangeAspect="1" noMove="1" noResize="1" noEditPoints="1" noAdjustHandles="1" noChangeArrowheads="1" noChangeShapeType="1" noTextEdit="1"/>
              </p:cNvSpPr>
              <p:nvPr/>
            </p:nvSpPr>
            <p:spPr>
              <a:xfrm>
                <a:off x="5175797" y="3644442"/>
                <a:ext cx="6099242" cy="523220"/>
              </a:xfrm>
              <a:prstGeom prst="rect">
                <a:avLst/>
              </a:prstGeom>
              <a:blipFill>
                <a:blip r:embed="rId5"/>
                <a:stretch>
                  <a:fillRect b="-4762"/>
                </a:stretch>
              </a:blipFill>
            </p:spPr>
            <p:txBody>
              <a:bodyPr/>
              <a:lstStyle/>
              <a:p>
                <a:r>
                  <a:rPr lang="en-CN">
                    <a:noFill/>
                  </a:rPr>
                  <a:t> </a:t>
                </a:r>
              </a:p>
            </p:txBody>
          </p:sp>
        </mc:Fallback>
      </mc:AlternateContent>
      <p:sp>
        <p:nvSpPr>
          <p:cNvPr id="2" name="灯片编号占位符 1">
            <a:extLst>
              <a:ext uri="{FF2B5EF4-FFF2-40B4-BE49-F238E27FC236}">
                <a16:creationId xmlns:a16="http://schemas.microsoft.com/office/drawing/2014/main" id="{6B3FDAF4-60C9-49BB-8FB3-20941CFA9A99}"/>
              </a:ext>
            </a:extLst>
          </p:cNvPr>
          <p:cNvSpPr>
            <a:spLocks noGrp="1"/>
          </p:cNvSpPr>
          <p:nvPr>
            <p:ph type="sldNum" sz="quarter" idx="14"/>
          </p:nvPr>
        </p:nvSpPr>
        <p:spPr/>
        <p:txBody>
          <a:bodyPr/>
          <a:lstStyle/>
          <a:p>
            <a:fld id="{AF69888C-E133-43D9-A638-B5C95925B91C}" type="slidenum">
              <a:rPr lang="zh-CN" altLang="en-US" smtClean="0"/>
              <a:t>45</a:t>
            </a:fld>
            <a:endParaRPr lang="zh-CN" altLang="en-US" dirty="0"/>
          </a:p>
        </p:txBody>
      </p:sp>
    </p:spTree>
    <p:extLst>
      <p:ext uri="{BB962C8B-B14F-4D97-AF65-F5344CB8AC3E}">
        <p14:creationId xmlns:p14="http://schemas.microsoft.com/office/powerpoint/2010/main" val="1150801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3.</a:t>
            </a:r>
            <a:r>
              <a:rPr lang="zh-CN" altLang="en-US" dirty="0"/>
              <a:t> 长短期记忆神经网络（</a:t>
            </a:r>
            <a:r>
              <a:rPr lang="en-US" altLang="en-US" dirty="0"/>
              <a:t>LSTM</a:t>
            </a:r>
            <a:r>
              <a:rPr lang="zh-CN" altLang="en-US" dirty="0"/>
              <a:t>）</a:t>
            </a:r>
            <a:r>
              <a:rPr lang="en-US" altLang="zh-CN" dirty="0"/>
              <a:t>-</a:t>
            </a:r>
            <a:r>
              <a:rPr lang="zh-CN" altLang="en-US" dirty="0"/>
              <a:t>总结特点</a:t>
            </a:r>
          </a:p>
        </p:txBody>
      </p:sp>
      <p:sp>
        <p:nvSpPr>
          <p:cNvPr id="5" name="TextBox 4">
            <a:extLst>
              <a:ext uri="{FF2B5EF4-FFF2-40B4-BE49-F238E27FC236}">
                <a16:creationId xmlns:a16="http://schemas.microsoft.com/office/drawing/2014/main" id="{D925EA4E-2403-C345-9743-A73D41F97014}"/>
              </a:ext>
            </a:extLst>
          </p:cNvPr>
          <p:cNvSpPr txBox="1"/>
          <p:nvPr/>
        </p:nvSpPr>
        <p:spPr>
          <a:xfrm>
            <a:off x="660400" y="1130300"/>
            <a:ext cx="10858500" cy="960648"/>
          </a:xfrm>
          <a:prstGeom prst="rect">
            <a:avLst/>
          </a:prstGeom>
          <a:noFill/>
        </p:spPr>
        <p:txBody>
          <a:bodyPr wrap="square" rtlCol="0">
            <a:spAutoFit/>
          </a:bodyPr>
          <a:lstStyle/>
          <a:p>
            <a:pPr>
              <a:lnSpc>
                <a:spcPct val="150000"/>
              </a:lnSpc>
            </a:pPr>
            <a:r>
              <a:rPr lang="en-US" altLang="zh-CN" sz="2000" b="1" dirty="0"/>
              <a:t>LSTM</a:t>
            </a:r>
            <a:r>
              <a:rPr lang="zh-CN" altLang="en-US" sz="2000" b="1" dirty="0"/>
              <a:t>通过这种复杂的循环函数在每个时间步上对当前的输入和记忆的历史信息进行重新的组合，很大程度上解决了梯度爆炸和梯度消失的问题，</a:t>
            </a:r>
            <a:r>
              <a:rPr lang="en-US" altLang="zh-CN" sz="2000" b="1" dirty="0"/>
              <a:t>LSTM</a:t>
            </a:r>
            <a:r>
              <a:rPr lang="zh-CN" altLang="en-US" sz="2000" b="1" dirty="0"/>
              <a:t>的特点可总结为如下几点</a:t>
            </a:r>
            <a:r>
              <a:rPr lang="en-US" altLang="zh-CN" sz="2000" b="1" dirty="0"/>
              <a:t>: </a:t>
            </a:r>
            <a:endParaRPr lang="en-CN" sz="2000" b="1" dirty="0">
              <a:latin typeface="+mn-ea"/>
            </a:endParaRP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8DB11DE9-FFA7-AC4B-8FD2-E7C68D93A6FD}"/>
                  </a:ext>
                </a:extLst>
              </p:cNvPr>
              <p:cNvSpPr txBox="1"/>
              <p:nvPr/>
            </p:nvSpPr>
            <p:spPr>
              <a:xfrm>
                <a:off x="1244395" y="2090948"/>
                <a:ext cx="10041041" cy="4372415"/>
              </a:xfrm>
              <a:prstGeom prst="rect">
                <a:avLst/>
              </a:prstGeom>
              <a:noFill/>
            </p:spPr>
            <p:txBody>
              <a:bodyPr wrap="square" rtlCol="0">
                <a:spAutoFit/>
              </a:bodyPr>
              <a:lstStyle/>
              <a:p>
                <a:pPr marL="285750" lvl="0" indent="-285750">
                  <a:lnSpc>
                    <a:spcPts val="2800"/>
                  </a:lnSpc>
                  <a:buFont typeface="Arial" panose="020B0604020202020204" pitchFamily="34" charset="0"/>
                  <a:buChar char="•"/>
                </a:pPr>
                <a:r>
                  <a:rPr lang="zh-CN" altLang="en-US" sz="2000" dirty="0"/>
                  <a:t>通过增加循环函数的复杂程度，引入</a:t>
                </a:r>
                <a:r>
                  <a:rPr lang="zh-CN" altLang="en-US" sz="2000" dirty="0">
                    <a:solidFill>
                      <a:srgbClr val="C00000"/>
                    </a:solidFill>
                  </a:rPr>
                  <a:t>门控单元</a:t>
                </a:r>
                <a:r>
                  <a:rPr lang="zh-CN" altLang="en-US" sz="2000" dirty="0"/>
                  <a:t>，使得网络在梯度回传的过程中经历了</a:t>
                </a:r>
                <a:r>
                  <a:rPr lang="zh-CN" altLang="en-US" sz="2000" dirty="0">
                    <a:solidFill>
                      <a:srgbClr val="C00000"/>
                    </a:solidFill>
                  </a:rPr>
                  <a:t>更多的较小的激活函数</a:t>
                </a:r>
                <a:r>
                  <a:rPr lang="zh-CN" altLang="en-US" sz="2000" dirty="0"/>
                  <a:t>，从而降低了梯度爆炸发生的可能性。</a:t>
                </a:r>
                <a:endParaRPr lang="en-CN" sz="2000" dirty="0"/>
              </a:p>
              <a:p>
                <a:pPr marL="285750" lvl="0" indent="-285750" algn="just">
                  <a:lnSpc>
                    <a:spcPts val="2800"/>
                  </a:lnSpc>
                  <a:buFont typeface="Arial" panose="020B0604020202020204" pitchFamily="34" charset="0"/>
                  <a:buChar char="•"/>
                </a:pPr>
                <a:r>
                  <a:rPr lang="zh-CN" altLang="en-US" sz="2000" dirty="0"/>
                  <a:t>通过遗忘门的使用减小梯度消失的可能性。遗忘门中的偏置项</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𝑓</m:t>
                        </m:r>
                      </m:sub>
                    </m:sSub>
                  </m:oMath>
                </a14:m>
                <a:r>
                  <a:rPr lang="zh-CN" altLang="en-US" sz="2000" dirty="0"/>
                  <a:t>在初始化时设定为一个较大的值，从而使得</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𝑓</m:t>
                        </m:r>
                      </m:e>
                      <m:sub>
                        <m:r>
                          <a:rPr lang="en-US" sz="2000" i="1">
                            <a:latin typeface="Cambria Math" panose="02040503050406030204" pitchFamily="18" charset="0"/>
                          </a:rPr>
                          <m:t>𝑡</m:t>
                        </m:r>
                      </m:sub>
                    </m:sSub>
                  </m:oMath>
                </a14:m>
                <a:r>
                  <a:rPr lang="zh-CN" altLang="en-US" sz="2000" dirty="0"/>
                  <a:t>接近于</a:t>
                </a:r>
                <a:r>
                  <a:rPr lang="en-US" sz="2000" dirty="0"/>
                  <a:t>1</a:t>
                </a:r>
                <a:r>
                  <a:rPr lang="zh-CN" altLang="en-US" sz="2000" dirty="0"/>
                  <a:t>， 即这一时刻的单元状态</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𝑐</m:t>
                        </m:r>
                      </m:e>
                      <m:sub>
                        <m:r>
                          <a:rPr lang="en-US" sz="2000" i="1">
                            <a:latin typeface="Cambria Math" panose="02040503050406030204" pitchFamily="18" charset="0"/>
                          </a:rPr>
                          <m:t>𝑡</m:t>
                        </m:r>
                      </m:sub>
                    </m:sSub>
                  </m:oMath>
                </a14:m>
                <a:r>
                  <a:rPr lang="zh-CN" altLang="en-US" sz="2000" dirty="0"/>
                  <a:t>与上一时刻尽可能接近</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𝑐</m:t>
                        </m:r>
                      </m:e>
                      <m:sub>
                        <m:r>
                          <a:rPr lang="en-US" sz="2000" i="1">
                            <a:latin typeface="Cambria Math" panose="02040503050406030204" pitchFamily="18" charset="0"/>
                          </a:rPr>
                          <m:t>𝑡</m:t>
                        </m:r>
                        <m:r>
                          <a:rPr lang="en-US" sz="2000" i="1">
                            <a:latin typeface="Cambria Math" panose="02040503050406030204" pitchFamily="18" charset="0"/>
                          </a:rPr>
                          <m:t>−1</m:t>
                        </m:r>
                      </m:sub>
                    </m:sSub>
                  </m:oMath>
                </a14:m>
                <a:r>
                  <a:rPr lang="zh-CN" altLang="en-US" sz="2000" dirty="0"/>
                  <a:t>。因此在训练时，即使其他的路径依然面临梯度消失的风险，</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𝑐</m:t>
                        </m:r>
                      </m:e>
                      <m:sub>
                        <m:r>
                          <a:rPr lang="en-US" sz="2000" i="1">
                            <a:latin typeface="Cambria Math" panose="02040503050406030204" pitchFamily="18" charset="0"/>
                          </a:rPr>
                          <m:t>𝑡</m:t>
                        </m:r>
                      </m:sub>
                    </m:sSub>
                  </m:oMath>
                </a14:m>
                <a:r>
                  <a:rPr lang="zh-CN" altLang="en-US" sz="2000" dirty="0"/>
                  <a:t>上的梯度能够通过遗忘门的引入一直回传不易消失。</a:t>
                </a:r>
                <a:endParaRPr lang="en-US" altLang="zh-CN" sz="2000" dirty="0"/>
              </a:p>
              <a:p>
                <a:pPr marL="285750" lvl="0" indent="-285750">
                  <a:lnSpc>
                    <a:spcPts val="2800"/>
                  </a:lnSpc>
                  <a:buFont typeface="Arial" panose="020B0604020202020204" pitchFamily="34" charset="0"/>
                  <a:buChar char="•"/>
                </a:pPr>
                <a:r>
                  <a:rPr lang="zh-CN" altLang="en-US" sz="2000" dirty="0"/>
                  <a:t>解决梯度消失和梯度爆炸并不是设计</a:t>
                </a:r>
                <a:r>
                  <a:rPr lang="en-US" sz="2000" dirty="0"/>
                  <a:t>LSTM</a:t>
                </a:r>
                <a:r>
                  <a:rPr lang="zh-CN" altLang="en-US" sz="2000" dirty="0"/>
                  <a:t>的初衷，</a:t>
                </a:r>
                <a:r>
                  <a:rPr lang="zh-CN" altLang="en-US" sz="2000" dirty="0">
                    <a:solidFill>
                      <a:srgbClr val="C00000"/>
                    </a:solidFill>
                  </a:rPr>
                  <a:t>通过引入门控单元更好的改善</a:t>
                </a:r>
                <a:r>
                  <a:rPr lang="en-US" sz="2000" dirty="0">
                    <a:solidFill>
                      <a:srgbClr val="C00000"/>
                    </a:solidFill>
                  </a:rPr>
                  <a:t>RNN</a:t>
                </a:r>
                <a:r>
                  <a:rPr lang="zh-CN" altLang="en-US" sz="2000" dirty="0">
                    <a:solidFill>
                      <a:srgbClr val="C00000"/>
                    </a:solidFill>
                  </a:rPr>
                  <a:t>的模型结构，能够使得模型自由的选择信息的传递</a:t>
                </a:r>
                <a:r>
                  <a:rPr lang="zh-CN" altLang="en-US" sz="2000" dirty="0"/>
                  <a:t>，是</a:t>
                </a:r>
                <a:r>
                  <a:rPr lang="en-US" sz="2000" dirty="0"/>
                  <a:t>LSTM</a:t>
                </a:r>
                <a:r>
                  <a:rPr lang="zh-CN" altLang="en-US" sz="2000" dirty="0"/>
                  <a:t>能够广泛应用和受到喜爱的重要原因。</a:t>
                </a:r>
                <a:endParaRPr lang="en-CN" sz="2000" dirty="0"/>
              </a:p>
              <a:p>
                <a:pPr marL="285750" lvl="0" indent="-285750">
                  <a:lnSpc>
                    <a:spcPts val="2800"/>
                  </a:lnSpc>
                  <a:buFont typeface="Arial" panose="020B0604020202020204" pitchFamily="34" charset="0"/>
                  <a:buChar char="•"/>
                </a:pPr>
                <a:r>
                  <a:rPr lang="zh-CN" altLang="en-US" sz="2000" dirty="0"/>
                  <a:t>研究者通过在</a:t>
                </a:r>
                <a:r>
                  <a:rPr lang="en-US" altLang="zh-CN" sz="2000" dirty="0"/>
                  <a:t>RNN</a:t>
                </a:r>
                <a:r>
                  <a:rPr lang="zh-CN" altLang="en-US" sz="2000" dirty="0"/>
                  <a:t>和</a:t>
                </a:r>
                <a:r>
                  <a:rPr lang="en-US" sz="2000" dirty="0"/>
                  <a:t>LSTM</a:t>
                </a:r>
                <a:r>
                  <a:rPr lang="zh-CN" altLang="en-US" sz="2000" dirty="0"/>
                  <a:t>的网络架构上进行改进，</a:t>
                </a:r>
                <a:r>
                  <a:rPr lang="zh-CN" altLang="en-US" sz="2000" dirty="0">
                    <a:solidFill>
                      <a:srgbClr val="C00000"/>
                    </a:solidFill>
                  </a:rPr>
                  <a:t>开发了多种</a:t>
                </a:r>
                <a:r>
                  <a:rPr lang="en-US" altLang="zh-CN" sz="2000" dirty="0">
                    <a:solidFill>
                      <a:srgbClr val="C00000"/>
                    </a:solidFill>
                  </a:rPr>
                  <a:t>RNN</a:t>
                </a:r>
                <a:r>
                  <a:rPr lang="zh-CN" altLang="en-US" sz="2000" dirty="0">
                    <a:solidFill>
                      <a:srgbClr val="C00000"/>
                    </a:solidFill>
                  </a:rPr>
                  <a:t>和</a:t>
                </a:r>
                <a:r>
                  <a:rPr lang="en-US" sz="2000" dirty="0">
                    <a:solidFill>
                      <a:srgbClr val="C00000"/>
                    </a:solidFill>
                  </a:rPr>
                  <a:t>LSTM</a:t>
                </a:r>
                <a:r>
                  <a:rPr lang="zh-CN" altLang="en-US" sz="2000" dirty="0">
                    <a:solidFill>
                      <a:srgbClr val="C00000"/>
                    </a:solidFill>
                  </a:rPr>
                  <a:t>的流行</a:t>
                </a:r>
                <a:r>
                  <a:rPr lang="zh-CN" altLang="en-US" sz="2000">
                    <a:solidFill>
                      <a:srgbClr val="C00000"/>
                    </a:solidFill>
                  </a:rPr>
                  <a:t>变体结构</a:t>
                </a:r>
                <a:r>
                  <a:rPr lang="zh-CN" altLang="en-US" sz="2000"/>
                  <a:t>。</a:t>
                </a:r>
                <a:endParaRPr lang="en-CN" sz="2000" dirty="0"/>
              </a:p>
              <a:p>
                <a:pPr marL="285750" indent="-285750" algn="l">
                  <a:lnSpc>
                    <a:spcPts val="2800"/>
                  </a:lnSpc>
                  <a:buFont typeface="Arial" panose="020B0604020202020204" pitchFamily="34" charset="0"/>
                  <a:buChar char="•"/>
                </a:pPr>
                <a:endParaRPr lang="en-CN" sz="2000" dirty="0">
                  <a:latin typeface="+mn-ea"/>
                </a:endParaRPr>
              </a:p>
            </p:txBody>
          </p:sp>
        </mc:Choice>
        <mc:Fallback>
          <p:sp>
            <p:nvSpPr>
              <p:cNvPr id="2" name="TextBox 1">
                <a:extLst>
                  <a:ext uri="{FF2B5EF4-FFF2-40B4-BE49-F238E27FC236}">
                    <a16:creationId xmlns:a16="http://schemas.microsoft.com/office/drawing/2014/main" id="{8DB11DE9-FFA7-AC4B-8FD2-E7C68D93A6FD}"/>
                  </a:ext>
                </a:extLst>
              </p:cNvPr>
              <p:cNvSpPr txBox="1">
                <a:spLocks noRot="1" noChangeAspect="1" noMove="1" noResize="1" noEditPoints="1" noAdjustHandles="1" noChangeArrowheads="1" noChangeShapeType="1" noTextEdit="1"/>
              </p:cNvSpPr>
              <p:nvPr/>
            </p:nvSpPr>
            <p:spPr>
              <a:xfrm>
                <a:off x="1244395" y="2090948"/>
                <a:ext cx="10041041" cy="4372415"/>
              </a:xfrm>
              <a:prstGeom prst="rect">
                <a:avLst/>
              </a:prstGeom>
              <a:blipFill>
                <a:blip r:embed="rId3"/>
                <a:stretch>
                  <a:fillRect l="-379" r="-631"/>
                </a:stretch>
              </a:blipFill>
            </p:spPr>
            <p:txBody>
              <a:bodyPr/>
              <a:lstStyle/>
              <a:p>
                <a:r>
                  <a:rPr lang="zh-CN" altLang="en-US">
                    <a:noFill/>
                  </a:rPr>
                  <a:t> </a:t>
                </a:r>
              </a:p>
            </p:txBody>
          </p:sp>
        </mc:Fallback>
      </mc:AlternateContent>
      <p:sp>
        <p:nvSpPr>
          <p:cNvPr id="3" name="灯片编号占位符 2">
            <a:extLst>
              <a:ext uri="{FF2B5EF4-FFF2-40B4-BE49-F238E27FC236}">
                <a16:creationId xmlns:a16="http://schemas.microsoft.com/office/drawing/2014/main" id="{DF61FDFD-EF5C-430D-B955-87039FE410F9}"/>
              </a:ext>
            </a:extLst>
          </p:cNvPr>
          <p:cNvSpPr>
            <a:spLocks noGrp="1"/>
          </p:cNvSpPr>
          <p:nvPr>
            <p:ph type="sldNum" sz="quarter" idx="14"/>
          </p:nvPr>
        </p:nvSpPr>
        <p:spPr/>
        <p:txBody>
          <a:bodyPr/>
          <a:lstStyle/>
          <a:p>
            <a:fld id="{AF69888C-E133-43D9-A638-B5C95925B91C}" type="slidenum">
              <a:rPr lang="zh-CN" altLang="en-US" smtClean="0"/>
              <a:t>46</a:t>
            </a:fld>
            <a:endParaRPr lang="zh-CN" altLang="en-US" dirty="0"/>
          </a:p>
        </p:txBody>
      </p:sp>
    </p:spTree>
    <p:extLst>
      <p:ext uri="{BB962C8B-B14F-4D97-AF65-F5344CB8AC3E}">
        <p14:creationId xmlns:p14="http://schemas.microsoft.com/office/powerpoint/2010/main" val="22350891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循环神经网络</a:t>
            </a:r>
          </a:p>
        </p:txBody>
      </p:sp>
      <p:sp>
        <p:nvSpPr>
          <p:cNvPr id="2" name="TextBox 1">
            <a:extLst>
              <a:ext uri="{FF2B5EF4-FFF2-40B4-BE49-F238E27FC236}">
                <a16:creationId xmlns:a16="http://schemas.microsoft.com/office/drawing/2014/main" id="{A00115E2-9F3B-EB47-98B4-7AD126997670}"/>
              </a:ext>
            </a:extLst>
          </p:cNvPr>
          <p:cNvSpPr txBox="1"/>
          <p:nvPr/>
        </p:nvSpPr>
        <p:spPr>
          <a:xfrm>
            <a:off x="2282957" y="1466494"/>
            <a:ext cx="9057980" cy="3901517"/>
          </a:xfrm>
          <a:prstGeom prst="rect">
            <a:avLst/>
          </a:prstGeom>
          <a:noFill/>
        </p:spPr>
        <p:txBody>
          <a:bodyPr wrap="square" rtlCol="0">
            <a:spAutoFit/>
          </a:bodyPr>
          <a:lstStyle/>
          <a:p>
            <a:pPr lvl="1">
              <a:lnSpc>
                <a:spcPct val="150000"/>
              </a:lnSpc>
            </a:pPr>
            <a:r>
              <a:rPr lang="zh-CN" altLang="en-US" sz="2800" b="1" i="0" dirty="0">
                <a:effectLst/>
                <a:latin typeface="Söhne"/>
              </a:rPr>
              <a:t>使用长短时记忆网络（</a:t>
            </a:r>
            <a:r>
              <a:rPr lang="en-US" sz="2800" b="1" i="0" dirty="0">
                <a:effectLst/>
                <a:latin typeface="Söhne"/>
              </a:rPr>
              <a:t>LSTM）</a:t>
            </a:r>
            <a:r>
              <a:rPr lang="zh-CN" altLang="en-US" sz="2800" b="1" i="0" dirty="0">
                <a:effectLst/>
                <a:latin typeface="Söhne"/>
              </a:rPr>
              <a:t>相对于简单循环神经网络（</a:t>
            </a:r>
            <a:r>
              <a:rPr lang="en-US" sz="2800" b="1" i="0" dirty="0">
                <a:effectLst/>
                <a:latin typeface="Söhne"/>
              </a:rPr>
              <a:t>RNN）</a:t>
            </a:r>
            <a:r>
              <a:rPr lang="zh-CN" altLang="en-US" sz="2800" b="1" i="0" dirty="0">
                <a:effectLst/>
                <a:latin typeface="Söhne"/>
              </a:rPr>
              <a:t>的一个主要优势是：</a:t>
            </a:r>
            <a:r>
              <a:rPr lang="zh-CN" altLang="en-US" sz="2800" b="0" i="0" dirty="0">
                <a:solidFill>
                  <a:srgbClr val="374151"/>
                </a:solidFill>
                <a:effectLst/>
                <a:latin typeface="Söhne"/>
              </a:rPr>
              <a:t> </a:t>
            </a:r>
            <a:endParaRPr lang="en-US" altLang="zh-CN" sz="2800" b="0" i="0" dirty="0">
              <a:solidFill>
                <a:srgbClr val="374151"/>
              </a:solidFill>
              <a:effectLst/>
              <a:latin typeface="Söhne"/>
            </a:endParaRPr>
          </a:p>
          <a:p>
            <a:pPr marL="971550" lvl="1" indent="-514350">
              <a:lnSpc>
                <a:spcPct val="150000"/>
              </a:lnSpc>
              <a:buAutoNum type="alphaLcPeriod"/>
            </a:pPr>
            <a:r>
              <a:rPr lang="zh-CN" altLang="en-US" sz="2800" b="0" i="0" dirty="0">
                <a:effectLst/>
                <a:latin typeface="Söhne"/>
              </a:rPr>
              <a:t>更快的训练速度</a:t>
            </a:r>
            <a:endParaRPr lang="en-US" altLang="zh-CN" sz="2800" b="0" i="0" dirty="0">
              <a:effectLst/>
              <a:latin typeface="Söhne"/>
            </a:endParaRPr>
          </a:p>
          <a:p>
            <a:pPr marL="971550" lvl="1" indent="-514350">
              <a:lnSpc>
                <a:spcPct val="150000"/>
              </a:lnSpc>
              <a:buAutoNum type="alphaLcPeriod"/>
            </a:pPr>
            <a:r>
              <a:rPr lang="zh-CN" altLang="en-US" sz="2800" b="0" i="0" dirty="0">
                <a:effectLst/>
                <a:latin typeface="Söhne"/>
              </a:rPr>
              <a:t>更简单的实现 </a:t>
            </a:r>
            <a:endParaRPr lang="en-US" altLang="zh-CN" sz="2800" b="0" i="0" dirty="0">
              <a:effectLst/>
              <a:latin typeface="Söhne"/>
            </a:endParaRPr>
          </a:p>
          <a:p>
            <a:pPr marL="971550" lvl="1" indent="-514350">
              <a:lnSpc>
                <a:spcPct val="150000"/>
              </a:lnSpc>
              <a:buAutoNum type="alphaLcPeriod"/>
            </a:pPr>
            <a:r>
              <a:rPr lang="zh-CN" altLang="en-US" sz="2800" b="0" i="0" dirty="0">
                <a:effectLst/>
                <a:latin typeface="Söhne"/>
              </a:rPr>
              <a:t>缓解梯度消失问题 </a:t>
            </a:r>
            <a:endParaRPr lang="en-US" altLang="zh-CN" sz="2800" b="0" i="0" dirty="0">
              <a:effectLst/>
              <a:latin typeface="Söhne"/>
            </a:endParaRPr>
          </a:p>
          <a:p>
            <a:pPr marL="971550" lvl="1" indent="-514350">
              <a:lnSpc>
                <a:spcPct val="150000"/>
              </a:lnSpc>
              <a:buAutoNum type="alphaLcPeriod"/>
            </a:pPr>
            <a:r>
              <a:rPr lang="zh-CN" altLang="en-US" sz="2800" b="0" i="0" dirty="0">
                <a:effectLst/>
                <a:latin typeface="Söhne"/>
              </a:rPr>
              <a:t>更小的模型体积</a:t>
            </a:r>
            <a:endParaRPr lang="en-CN" sz="2800" dirty="0">
              <a:latin typeface="+mn-ea"/>
            </a:endParaRPr>
          </a:p>
        </p:txBody>
      </p:sp>
      <p:sp>
        <p:nvSpPr>
          <p:cNvPr id="6" name="灯片编号占位符 5">
            <a:extLst>
              <a:ext uri="{FF2B5EF4-FFF2-40B4-BE49-F238E27FC236}">
                <a16:creationId xmlns:a16="http://schemas.microsoft.com/office/drawing/2014/main" id="{F9F46C83-824D-4E36-AA6E-9675B2322A13}"/>
              </a:ext>
            </a:extLst>
          </p:cNvPr>
          <p:cNvSpPr>
            <a:spLocks noGrp="1"/>
          </p:cNvSpPr>
          <p:nvPr>
            <p:ph type="sldNum" sz="quarter" idx="14"/>
          </p:nvPr>
        </p:nvSpPr>
        <p:spPr/>
        <p:txBody>
          <a:bodyPr/>
          <a:lstStyle/>
          <a:p>
            <a:fld id="{AF69888C-E133-43D9-A638-B5C95925B91C}" type="slidenum">
              <a:rPr lang="zh-CN" altLang="en-US" smtClean="0"/>
              <a:t>47</a:t>
            </a:fld>
            <a:endParaRPr lang="zh-CN" altLang="en-US" dirty="0"/>
          </a:p>
        </p:txBody>
      </p:sp>
      <p:sp>
        <p:nvSpPr>
          <p:cNvPr id="7" name="Text Box 314">
            <a:extLst>
              <a:ext uri="{FF2B5EF4-FFF2-40B4-BE49-F238E27FC236}">
                <a16:creationId xmlns:a16="http://schemas.microsoft.com/office/drawing/2014/main" id="{0F6B80FA-5092-9A35-8B0C-ADB413F63BD0}"/>
              </a:ext>
            </a:extLst>
          </p:cNvPr>
          <p:cNvSpPr txBox="1">
            <a:spLocks noChangeArrowheads="1"/>
          </p:cNvSpPr>
          <p:nvPr/>
        </p:nvSpPr>
        <p:spPr bwMode="auto">
          <a:xfrm>
            <a:off x="1928150" y="4001223"/>
            <a:ext cx="70961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spcBef>
                <a:spcPct val="50000"/>
              </a:spcBef>
            </a:pPr>
            <a:r>
              <a:rPr lang="en-US" altLang="zh-CN" sz="5400" dirty="0">
                <a:solidFill>
                  <a:srgbClr val="FF3300"/>
                </a:solidFill>
                <a:sym typeface="Wingdings" panose="05000000000000000000" pitchFamily="2" charset="2"/>
              </a:rPr>
              <a:t></a:t>
            </a:r>
            <a:endParaRPr lang="en-US" altLang="zh-CN" sz="5400" dirty="0">
              <a:solidFill>
                <a:srgbClr val="FF3300"/>
              </a:solidFill>
            </a:endParaRPr>
          </a:p>
        </p:txBody>
      </p:sp>
      <p:sp>
        <p:nvSpPr>
          <p:cNvPr id="8" name="TextBox 7">
            <a:extLst>
              <a:ext uri="{FF2B5EF4-FFF2-40B4-BE49-F238E27FC236}">
                <a16:creationId xmlns:a16="http://schemas.microsoft.com/office/drawing/2014/main" id="{331C8BE4-5E5E-9992-9B0B-CCE0AE8F9A8E}"/>
              </a:ext>
            </a:extLst>
          </p:cNvPr>
          <p:cNvSpPr txBox="1"/>
          <p:nvPr/>
        </p:nvSpPr>
        <p:spPr>
          <a:xfrm>
            <a:off x="939635" y="1484016"/>
            <a:ext cx="2164778" cy="661720"/>
          </a:xfrm>
          <a:prstGeom prst="rect">
            <a:avLst/>
          </a:prstGeom>
          <a:noFill/>
        </p:spPr>
        <p:txBody>
          <a:bodyPr wrap="square" rtlCol="0">
            <a:spAutoFit/>
          </a:bodyPr>
          <a:lstStyle/>
          <a:p>
            <a:pPr lvl="1">
              <a:lnSpc>
                <a:spcPct val="150000"/>
              </a:lnSpc>
            </a:pPr>
            <a:r>
              <a:rPr lang="zh-CN" altLang="en-CN" sz="2800" dirty="0">
                <a:solidFill>
                  <a:schemeClr val="accent1"/>
                </a:solidFill>
              </a:rPr>
              <a:t>测验</a:t>
            </a:r>
            <a:r>
              <a:rPr lang="zh-CN" altLang="en-US" sz="2800" dirty="0">
                <a:solidFill>
                  <a:schemeClr val="accent1"/>
                </a:solidFill>
              </a:rPr>
              <a:t>：</a:t>
            </a:r>
            <a:endParaRPr lang="en-CN" sz="2800" dirty="0">
              <a:solidFill>
                <a:schemeClr val="accent1"/>
              </a:solidFill>
              <a:latin typeface="+mn-ea"/>
            </a:endParaRPr>
          </a:p>
        </p:txBody>
      </p:sp>
    </p:spTree>
    <p:extLst>
      <p:ext uri="{BB962C8B-B14F-4D97-AF65-F5344CB8AC3E}">
        <p14:creationId xmlns:p14="http://schemas.microsoft.com/office/powerpoint/2010/main" val="734561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strVal val="#ppt_w*0.70"/>
                                          </p:val>
                                        </p:tav>
                                        <p:tav tm="100000">
                                          <p:val>
                                            <p:strVal val="#ppt_w"/>
                                          </p:val>
                                        </p:tav>
                                      </p:tavLst>
                                    </p:anim>
                                    <p:anim calcmode="lin" valueType="num">
                                      <p:cBhvr>
                                        <p:cTn id="8" dur="1000" fill="hold"/>
                                        <p:tgtEl>
                                          <p:spTgt spid="7"/>
                                        </p:tgtEl>
                                        <p:attrNameLst>
                                          <p:attrName>ppt_h</p:attrName>
                                        </p:attrNameLst>
                                      </p:cBhvr>
                                      <p:tavLst>
                                        <p:tav tm="0">
                                          <p:val>
                                            <p:strVal val="#ppt_h"/>
                                          </p:val>
                                        </p:tav>
                                        <p:tav tm="100000">
                                          <p:val>
                                            <p:strVal val="#ppt_h"/>
                                          </p:val>
                                        </p:tav>
                                      </p:tavLst>
                                    </p:anim>
                                    <p:animEffect transition="in" filter="fade">
                                      <p:cBhvr>
                                        <p:cTn id="9" dur="10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1"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blinds(horizontal)">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4.</a:t>
            </a:r>
            <a:r>
              <a:rPr lang="zh-CN" altLang="en-US" dirty="0"/>
              <a:t> </a:t>
            </a:r>
            <a:r>
              <a:rPr lang="en-US" altLang="en-US" dirty="0"/>
              <a:t>RNN</a:t>
            </a:r>
            <a:r>
              <a:rPr lang="zh-CN" altLang="en-US" dirty="0"/>
              <a:t>和</a:t>
            </a:r>
            <a:r>
              <a:rPr lang="en-US" altLang="en-US" dirty="0"/>
              <a:t>LSTM</a:t>
            </a:r>
            <a:r>
              <a:rPr lang="zh-CN" altLang="en-US" dirty="0"/>
              <a:t>的其他架构变体</a:t>
            </a:r>
            <a:r>
              <a:rPr lang="en-CN" dirty="0"/>
              <a:t> </a:t>
            </a:r>
            <a:r>
              <a:rPr lang="en-US" altLang="zh-CN" dirty="0"/>
              <a:t>–Peephole</a:t>
            </a:r>
            <a:r>
              <a:rPr lang="zh-CN" altLang="en-US" dirty="0"/>
              <a:t>连接</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925EA4E-2403-C345-9743-A73D41F97014}"/>
                  </a:ext>
                </a:extLst>
              </p:cNvPr>
              <p:cNvSpPr txBox="1"/>
              <p:nvPr/>
            </p:nvSpPr>
            <p:spPr>
              <a:xfrm>
                <a:off x="660400" y="1130300"/>
                <a:ext cx="10858500" cy="1477328"/>
              </a:xfrm>
              <a:prstGeom prst="rect">
                <a:avLst/>
              </a:prstGeom>
              <a:noFill/>
            </p:spPr>
            <p:txBody>
              <a:bodyPr wrap="square" rtlCol="0">
                <a:spAutoFit/>
              </a:bodyPr>
              <a:lstStyle/>
              <a:p>
                <a:pPr>
                  <a:lnSpc>
                    <a:spcPct val="150000"/>
                  </a:lnSpc>
                </a:pPr>
                <a:r>
                  <a:rPr lang="en-US" altLang="zh-CN" sz="2000" dirty="0"/>
                  <a:t>Gers &amp; </a:t>
                </a:r>
                <a:r>
                  <a:rPr lang="en-US" altLang="zh-CN" sz="2000" dirty="0" err="1"/>
                  <a:t>Schmidhuber</a:t>
                </a:r>
                <a:r>
                  <a:rPr lang="en-US" altLang="zh-CN" sz="2000" dirty="0"/>
                  <a:t> (2000) </a:t>
                </a:r>
                <a:r>
                  <a:rPr lang="zh-CN" altLang="en-US" sz="2000" dirty="0"/>
                  <a:t>提出在</a:t>
                </a:r>
                <a:r>
                  <a:rPr lang="en-US" altLang="zh-CN" sz="2000" dirty="0"/>
                  <a:t>LSTM</a:t>
                </a:r>
                <a:r>
                  <a:rPr lang="zh-CN" altLang="en-US" sz="2000" dirty="0"/>
                  <a:t>中增加 “</a:t>
                </a:r>
                <a:r>
                  <a:rPr lang="en-US" altLang="zh-CN" sz="2000" dirty="0"/>
                  <a:t>peephole connections”</a:t>
                </a:r>
                <a:r>
                  <a:rPr lang="zh-CN" altLang="en-US" sz="2000" dirty="0"/>
                  <a:t> 。具体来讲，通过</a:t>
                </a:r>
                <a:r>
                  <a:rPr lang="en-US" altLang="zh-CN" sz="2000" dirty="0"/>
                  <a:t>peephole connections</a:t>
                </a:r>
                <a:r>
                  <a:rPr lang="zh-CN" altLang="en-US" sz="2000" dirty="0"/>
                  <a:t>使得隐状态不但受到</a:t>
                </a:r>
                <a14:m>
                  <m:oMath xmlns:m="http://schemas.openxmlformats.org/officeDocument/2006/math">
                    <m:sSub>
                      <m:sSubPr>
                        <m:ctrlPr>
                          <a:rPr lang="en-CN" i="1">
                            <a:latin typeface="Cambria Math" panose="02040503050406030204" pitchFamily="18" charset="0"/>
                          </a:rPr>
                        </m:ctrlPr>
                      </m:sSubPr>
                      <m:e>
                        <m:r>
                          <a:rPr lang="en-US" i="1">
                            <a:latin typeface="Cambria Math" panose="02040503050406030204" pitchFamily="18" charset="0"/>
                          </a:rPr>
                          <m:t>h</m:t>
                        </m:r>
                      </m:e>
                      <m:sub>
                        <m:r>
                          <a:rPr lang="en-US" i="1">
                            <a:latin typeface="Cambria Math" panose="02040503050406030204" pitchFamily="18" charset="0"/>
                          </a:rPr>
                          <m:t>𝑡</m:t>
                        </m:r>
                        <m:r>
                          <a:rPr lang="en-US" i="1">
                            <a:latin typeface="Cambria Math" panose="02040503050406030204" pitchFamily="18" charset="0"/>
                          </a:rPr>
                          <m:t>−1</m:t>
                        </m:r>
                      </m:sub>
                    </m:sSub>
                  </m:oMath>
                </a14:m>
                <a:r>
                  <a:rPr lang="zh-CN" altLang="en-US" sz="2000" dirty="0"/>
                  <a:t>的影响，也会受上个单元状态</a:t>
                </a:r>
                <a14:m>
                  <m:oMath xmlns:m="http://schemas.openxmlformats.org/officeDocument/2006/math">
                    <m:sSub>
                      <m:sSubPr>
                        <m:ctrlPr>
                          <a:rPr lang="en-CN"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𝑡</m:t>
                        </m:r>
                        <m:r>
                          <a:rPr lang="en-US" i="1">
                            <a:latin typeface="Cambria Math" panose="02040503050406030204" pitchFamily="18" charset="0"/>
                          </a:rPr>
                          <m:t>−1</m:t>
                        </m:r>
                      </m:sub>
                    </m:sSub>
                  </m:oMath>
                </a14:m>
                <a:r>
                  <a:rPr lang="zh-CN" altLang="en-US" sz="2000" dirty="0"/>
                  <a:t>的影响。在实际应用中，可以根据需求选择加入适当位置的</a:t>
                </a:r>
                <a:r>
                  <a:rPr lang="en-US" altLang="zh-CN" sz="2000" dirty="0"/>
                  <a:t>connections.</a:t>
                </a:r>
              </a:p>
            </p:txBody>
          </p:sp>
        </mc:Choice>
        <mc:Fallback xmlns="">
          <p:sp>
            <p:nvSpPr>
              <p:cNvPr id="5" name="TextBox 4">
                <a:extLst>
                  <a:ext uri="{FF2B5EF4-FFF2-40B4-BE49-F238E27FC236}">
                    <a16:creationId xmlns:a16="http://schemas.microsoft.com/office/drawing/2014/main" id="{D925EA4E-2403-C345-9743-A73D41F97014}"/>
                  </a:ext>
                </a:extLst>
              </p:cNvPr>
              <p:cNvSpPr txBox="1">
                <a:spLocks noRot="1" noChangeAspect="1" noMove="1" noResize="1" noEditPoints="1" noAdjustHandles="1" noChangeArrowheads="1" noChangeShapeType="1" noTextEdit="1"/>
              </p:cNvSpPr>
              <p:nvPr/>
            </p:nvSpPr>
            <p:spPr>
              <a:xfrm>
                <a:off x="660400" y="1130300"/>
                <a:ext cx="10858500" cy="1477328"/>
              </a:xfrm>
              <a:prstGeom prst="rect">
                <a:avLst/>
              </a:prstGeom>
              <a:blipFill>
                <a:blip r:embed="rId3"/>
                <a:stretch>
                  <a:fillRect l="-561" b="-2469"/>
                </a:stretch>
              </a:blipFill>
            </p:spPr>
            <p:txBody>
              <a:bodyPr/>
              <a:lstStyle/>
              <a:p>
                <a:r>
                  <a:rPr lang="zh-CN" altLang="en-US">
                    <a:noFill/>
                  </a:rPr>
                  <a:t> </a:t>
                </a:r>
              </a:p>
            </p:txBody>
          </p:sp>
        </mc:Fallback>
      </mc:AlternateContent>
      <p:pic>
        <p:nvPicPr>
          <p:cNvPr id="6" name="Picture">
            <a:extLst>
              <a:ext uri="{FF2B5EF4-FFF2-40B4-BE49-F238E27FC236}">
                <a16:creationId xmlns:a16="http://schemas.microsoft.com/office/drawing/2014/main" id="{40E2C892-56C2-804B-8D99-A3A7AF25111C}"/>
              </a:ext>
            </a:extLst>
          </p:cNvPr>
          <p:cNvPicPr/>
          <p:nvPr/>
        </p:nvPicPr>
        <p:blipFill rotWithShape="1">
          <a:blip r:embed="rId4">
            <a:extLst>
              <a:ext uri="{28A0092B-C50C-407E-A947-70E740481C1C}">
                <a14:useLocalDpi xmlns:a14="http://schemas.microsoft.com/office/drawing/2010/main" val="0"/>
              </a:ext>
            </a:extLst>
          </a:blip>
          <a:srcRect r="49386"/>
          <a:stretch/>
        </p:blipFill>
        <p:spPr bwMode="auto">
          <a:xfrm>
            <a:off x="6089650" y="2692236"/>
            <a:ext cx="5131043" cy="2965044"/>
          </a:xfrm>
          <a:prstGeom prst="rect">
            <a:avLst/>
          </a:prstGeom>
          <a:noFill/>
          <a:ln>
            <a:noFill/>
          </a:ln>
          <a:extLst>
            <a:ext uri="{53640926-AAD7-44D8-BBD7-CCE9431645EC}">
              <a14:shadowObscured xmlns:a14="http://schemas.microsoft.com/office/drawing/2010/main"/>
            </a:ext>
          </a:extLst>
        </p:spPr>
      </p:pic>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88443" y="2783914"/>
            <a:ext cx="2553056" cy="2781688"/>
          </a:xfrm>
          <a:prstGeom prst="rect">
            <a:avLst/>
          </a:prstGeom>
        </p:spPr>
      </p:pic>
      <p:sp>
        <p:nvSpPr>
          <p:cNvPr id="7" name="右箭头 6"/>
          <p:cNvSpPr/>
          <p:nvPr/>
        </p:nvSpPr>
        <p:spPr>
          <a:xfrm>
            <a:off x="4931229" y="3907971"/>
            <a:ext cx="903514" cy="1034143"/>
          </a:xfrm>
          <a:prstGeom prst="rightArrow">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29B49187-6B55-473E-BC21-65CBF45F2CAD}"/>
              </a:ext>
            </a:extLst>
          </p:cNvPr>
          <p:cNvSpPr>
            <a:spLocks noGrp="1"/>
          </p:cNvSpPr>
          <p:nvPr>
            <p:ph type="sldNum" sz="quarter" idx="14"/>
          </p:nvPr>
        </p:nvSpPr>
        <p:spPr/>
        <p:txBody>
          <a:bodyPr/>
          <a:lstStyle/>
          <a:p>
            <a:fld id="{AF69888C-E133-43D9-A638-B5C95925B91C}" type="slidenum">
              <a:rPr lang="zh-CN" altLang="en-US" smtClean="0"/>
              <a:t>48</a:t>
            </a:fld>
            <a:endParaRPr lang="zh-CN" altLang="en-US" dirty="0"/>
          </a:p>
        </p:txBody>
      </p:sp>
    </p:spTree>
    <p:extLst>
      <p:ext uri="{BB962C8B-B14F-4D97-AF65-F5344CB8AC3E}">
        <p14:creationId xmlns:p14="http://schemas.microsoft.com/office/powerpoint/2010/main" val="31736826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11625038" cy="594244"/>
          </a:xfrm>
        </p:spPr>
        <p:txBody>
          <a:bodyPr/>
          <a:lstStyle/>
          <a:p>
            <a:pPr marL="0" indent="0">
              <a:buNone/>
            </a:pPr>
            <a:r>
              <a:rPr lang="en-US" altLang="zh-CN" dirty="0"/>
              <a:t>4.</a:t>
            </a:r>
            <a:r>
              <a:rPr lang="zh-CN" altLang="en-US" dirty="0"/>
              <a:t> </a:t>
            </a:r>
            <a:r>
              <a:rPr lang="en-US" altLang="en-US" dirty="0"/>
              <a:t>RNN</a:t>
            </a:r>
            <a:r>
              <a:rPr lang="zh-CN" altLang="en-US" dirty="0"/>
              <a:t>和</a:t>
            </a:r>
            <a:r>
              <a:rPr lang="en-US" altLang="en-US" dirty="0"/>
              <a:t>LSTM</a:t>
            </a:r>
            <a:r>
              <a:rPr lang="zh-CN" altLang="en-US" dirty="0"/>
              <a:t>的其他架构变体</a:t>
            </a:r>
            <a:r>
              <a:rPr lang="en-CN" dirty="0"/>
              <a:t> </a:t>
            </a:r>
            <a:r>
              <a:rPr lang="en-US" altLang="zh-CN" dirty="0"/>
              <a:t>–</a:t>
            </a:r>
            <a:r>
              <a:rPr lang="zh-CN" altLang="en-US" dirty="0"/>
              <a:t>门控循环单元（</a:t>
            </a:r>
            <a:r>
              <a:rPr lang="en-US" altLang="en-US" dirty="0"/>
              <a:t>Gated Recurrent Unit</a:t>
            </a:r>
            <a:r>
              <a:rPr lang="zh-CN" altLang="en-US" dirty="0"/>
              <a:t>）</a:t>
            </a:r>
            <a:r>
              <a:rPr lang="en-CN" dirty="0"/>
              <a:t> </a:t>
            </a:r>
            <a:endParaRPr lang="zh-CN" altLang="en-US"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925EA4E-2403-C345-9743-A73D41F97014}"/>
                  </a:ext>
                </a:extLst>
              </p:cNvPr>
              <p:cNvSpPr txBox="1"/>
              <p:nvPr/>
            </p:nvSpPr>
            <p:spPr>
              <a:xfrm>
                <a:off x="660400" y="1130300"/>
                <a:ext cx="10858500" cy="1289392"/>
              </a:xfrm>
              <a:prstGeom prst="rect">
                <a:avLst/>
              </a:prstGeom>
              <a:noFill/>
            </p:spPr>
            <p:txBody>
              <a:bodyPr wrap="square" rtlCol="0">
                <a:spAutoFit/>
              </a:bodyPr>
              <a:lstStyle/>
              <a:p>
                <a:pPr>
                  <a:lnSpc>
                    <a:spcPct val="150000"/>
                  </a:lnSpc>
                </a:pPr>
                <a:r>
                  <a:rPr lang="zh-CN" altLang="en-US" dirty="0"/>
                  <a:t>门控循环单元（</a:t>
                </a:r>
                <a:r>
                  <a:rPr lang="en-US" dirty="0"/>
                  <a:t>Gated Recurrent Unit</a:t>
                </a:r>
                <a:r>
                  <a:rPr lang="zh-CN" altLang="en-US" dirty="0"/>
                  <a:t>，</a:t>
                </a:r>
                <a:r>
                  <a:rPr lang="en-US" dirty="0"/>
                  <a:t>GRU</a:t>
                </a:r>
                <a:r>
                  <a:rPr lang="zh-CN" altLang="en-US" dirty="0"/>
                  <a:t>）通过简化</a:t>
                </a:r>
                <a:r>
                  <a:rPr lang="en-US" dirty="0"/>
                  <a:t>LSTM</a:t>
                </a:r>
                <a:r>
                  <a:rPr lang="zh-CN" altLang="en-US" dirty="0"/>
                  <a:t>神经网络循环函数达到了类似的效果并节省了计算成本。在</a:t>
                </a:r>
                <a:r>
                  <a:rPr lang="en-US" dirty="0"/>
                  <a:t>GRU</a:t>
                </a:r>
                <a:r>
                  <a:rPr lang="zh-CN" altLang="en-US" dirty="0"/>
                  <a:t>中，遗忘门和输入门合并成了一个新的重置门</a:t>
                </a:r>
                <a14:m>
                  <m:oMath xmlns:m="http://schemas.openxmlformats.org/officeDocument/2006/math">
                    <m:sSub>
                      <m:sSubPr>
                        <m:ctrlPr>
                          <a:rPr lang="en-CN" i="1">
                            <a:latin typeface="Cambria Math" panose="02040503050406030204" pitchFamily="18" charset="0"/>
                          </a:rPr>
                        </m:ctrlPr>
                      </m:sSubPr>
                      <m:e>
                        <m:r>
                          <a:rPr lang="en-US" i="1">
                            <a:latin typeface="Cambria Math" panose="02040503050406030204" pitchFamily="18" charset="0"/>
                          </a:rPr>
                          <m:t>𝑧</m:t>
                        </m:r>
                      </m:e>
                      <m:sub>
                        <m:r>
                          <a:rPr lang="en-US" i="1">
                            <a:latin typeface="Cambria Math" panose="02040503050406030204" pitchFamily="18" charset="0"/>
                          </a:rPr>
                          <m:t>𝑡</m:t>
                        </m:r>
                      </m:sub>
                    </m:sSub>
                  </m:oMath>
                </a14:m>
                <a:r>
                  <a:rPr lang="zh-CN" altLang="en-US" dirty="0"/>
                  <a:t>，且加入了一个更新门</a:t>
                </a:r>
                <a14:m>
                  <m:oMath xmlns:m="http://schemas.openxmlformats.org/officeDocument/2006/math">
                    <m:sSub>
                      <m:sSubPr>
                        <m:ctrlPr>
                          <a:rPr lang="en-CN"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𝑡</m:t>
                        </m:r>
                      </m:sub>
                    </m:sSub>
                  </m:oMath>
                </a14:m>
                <a:r>
                  <a:rPr lang="zh-CN" altLang="en-US" dirty="0"/>
                  <a:t>，具体更新方式如下</a:t>
                </a:r>
                <a:r>
                  <a:rPr lang="en-US" dirty="0"/>
                  <a:t>:</a:t>
                </a:r>
                <a:endParaRPr lang="en-US" altLang="zh-CN" sz="2000" dirty="0"/>
              </a:p>
            </p:txBody>
          </p:sp>
        </mc:Choice>
        <mc:Fallback xmlns="">
          <p:sp>
            <p:nvSpPr>
              <p:cNvPr id="5" name="TextBox 4">
                <a:extLst>
                  <a:ext uri="{FF2B5EF4-FFF2-40B4-BE49-F238E27FC236}">
                    <a16:creationId xmlns:a16="http://schemas.microsoft.com/office/drawing/2014/main" id="{D925EA4E-2403-C345-9743-A73D41F97014}"/>
                  </a:ext>
                </a:extLst>
              </p:cNvPr>
              <p:cNvSpPr txBox="1">
                <a:spLocks noRot="1" noChangeAspect="1" noMove="1" noResize="1" noEditPoints="1" noAdjustHandles="1" noChangeArrowheads="1" noChangeShapeType="1" noTextEdit="1"/>
              </p:cNvSpPr>
              <p:nvPr/>
            </p:nvSpPr>
            <p:spPr>
              <a:xfrm>
                <a:off x="660400" y="1130300"/>
                <a:ext cx="10858500" cy="1289392"/>
              </a:xfrm>
              <a:prstGeom prst="rect">
                <a:avLst/>
              </a:prstGeom>
              <a:blipFill>
                <a:blip r:embed="rId3"/>
                <a:stretch>
                  <a:fillRect l="-350" r="-233" b="-5825"/>
                </a:stretch>
              </a:blipFill>
            </p:spPr>
            <p:txBody>
              <a:bodyPr/>
              <a:lstStyle/>
              <a:p>
                <a:r>
                  <a:rPr lang="en-CN">
                    <a:noFill/>
                  </a:rPr>
                  <a:t> </a:t>
                </a:r>
              </a:p>
            </p:txBody>
          </p:sp>
        </mc:Fallback>
      </mc:AlternateContent>
      <p:pic>
        <p:nvPicPr>
          <p:cNvPr id="7" name="Picture">
            <a:extLst>
              <a:ext uri="{FF2B5EF4-FFF2-40B4-BE49-F238E27FC236}">
                <a16:creationId xmlns:a16="http://schemas.microsoft.com/office/drawing/2014/main" id="{45CC9101-1C9C-874E-B1F4-D77A7A6A680F}"/>
              </a:ext>
            </a:extLst>
          </p:cNvPr>
          <p:cNvPicPr/>
          <p:nvPr/>
        </p:nvPicPr>
        <p:blipFill rotWithShape="1">
          <a:blip r:embed="rId4" cstate="print">
            <a:extLst>
              <a:ext uri="{28A0092B-C50C-407E-A947-70E740481C1C}">
                <a14:useLocalDpi xmlns:a14="http://schemas.microsoft.com/office/drawing/2010/main" val="0"/>
              </a:ext>
            </a:extLst>
          </a:blip>
          <a:srcRect r="52683"/>
          <a:stretch/>
        </p:blipFill>
        <p:spPr bwMode="auto">
          <a:xfrm>
            <a:off x="4192496" y="2580619"/>
            <a:ext cx="3541949" cy="2446259"/>
          </a:xfrm>
          <a:prstGeom prst="rect">
            <a:avLst/>
          </a:prstGeom>
          <a:noFill/>
          <a:ln>
            <a:noFill/>
          </a:ln>
          <a:extLst>
            <a:ext uri="{53640926-AAD7-44D8-BBD7-CCE9431645EC}">
              <a14:shadowObscured xmlns:a14="http://schemas.microsoft.com/office/drawing/2010/main"/>
            </a:ext>
          </a:extLst>
        </p:spPr>
      </p:pic>
      <p:sp>
        <p:nvSpPr>
          <p:cNvPr id="2" name="TextBox 1">
            <a:extLst>
              <a:ext uri="{FF2B5EF4-FFF2-40B4-BE49-F238E27FC236}">
                <a16:creationId xmlns:a16="http://schemas.microsoft.com/office/drawing/2014/main" id="{A38139FE-0396-B34B-BC04-4B5D81C345E5}"/>
              </a:ext>
            </a:extLst>
          </p:cNvPr>
          <p:cNvSpPr txBox="1"/>
          <p:nvPr/>
        </p:nvSpPr>
        <p:spPr>
          <a:xfrm>
            <a:off x="932775" y="5485646"/>
            <a:ext cx="10894329" cy="646331"/>
          </a:xfrm>
          <a:prstGeom prst="rect">
            <a:avLst/>
          </a:prstGeom>
          <a:noFill/>
        </p:spPr>
        <p:txBody>
          <a:bodyPr wrap="none" rtlCol="0">
            <a:spAutoFit/>
          </a:bodyPr>
          <a:lstStyle/>
          <a:p>
            <a:r>
              <a:rPr lang="zh-CN" altLang="en-US" dirty="0"/>
              <a:t>通过以上的简化，</a:t>
            </a:r>
            <a:r>
              <a:rPr lang="en-US" dirty="0"/>
              <a:t>GRU</a:t>
            </a:r>
            <a:r>
              <a:rPr lang="zh-CN" altLang="en-US" dirty="0"/>
              <a:t>可以达到和</a:t>
            </a:r>
            <a:r>
              <a:rPr lang="en-US" dirty="0"/>
              <a:t>LSTM</a:t>
            </a:r>
            <a:r>
              <a:rPr lang="zh-CN" altLang="en-US" dirty="0"/>
              <a:t>类似的训练效果，同时提高了网络运算的效率，降低了计算成本。</a:t>
            </a:r>
            <a:endParaRPr lang="en-CN" dirty="0"/>
          </a:p>
          <a:p>
            <a:pPr algn="l"/>
            <a:endParaRPr lang="en-CN" dirty="0">
              <a:latin typeface="+mn-ea"/>
            </a:endParaRP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153F152C-D00D-4B4A-BFCD-F6CCD82BECE2}"/>
                  </a:ext>
                </a:extLst>
              </p:cNvPr>
              <p:cNvSpPr txBox="1"/>
              <p:nvPr/>
            </p:nvSpPr>
            <p:spPr>
              <a:xfrm>
                <a:off x="7734445" y="2689945"/>
                <a:ext cx="3651512" cy="41658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𝑡</m:t>
                          </m:r>
                        </m:sub>
                      </m:sSub>
                      <m:r>
                        <a:rPr lang="en-US" sz="2000" i="1">
                          <a:latin typeface="Cambria Math" panose="02040503050406030204" pitchFamily="18" charset="0"/>
                        </a:rPr>
                        <m:t>=</m:t>
                      </m:r>
                      <m:d>
                        <m:dPr>
                          <m:ctrlPr>
                            <a:rPr lang="en-CN" sz="2000" i="1">
                              <a:latin typeface="Cambria Math" panose="02040503050406030204" pitchFamily="18" charset="0"/>
                            </a:rPr>
                          </m:ctrlPr>
                        </m:dPr>
                        <m:e>
                          <m:r>
                            <a:rPr lang="en-US" sz="2000" i="1">
                              <a:latin typeface="Cambria Math" panose="02040503050406030204" pitchFamily="18" charset="0"/>
                            </a:rPr>
                            <m:t>1−</m:t>
                          </m:r>
                          <m:sSub>
                            <m:sSubPr>
                              <m:ctrlPr>
                                <a:rPr lang="en-CN" sz="2000" i="1">
                                  <a:latin typeface="Cambria Math" panose="02040503050406030204" pitchFamily="18" charset="0"/>
                                </a:rPr>
                              </m:ctrlPr>
                            </m:sSubPr>
                            <m:e>
                              <m:r>
                                <a:rPr lang="en-US" sz="2000" i="1">
                                  <a:latin typeface="Cambria Math" panose="02040503050406030204" pitchFamily="18" charset="0"/>
                                </a:rPr>
                                <m:t>𝑧</m:t>
                              </m:r>
                            </m:e>
                            <m:sub>
                              <m:r>
                                <a:rPr lang="en-US" sz="2000" i="1">
                                  <a:latin typeface="Cambria Math" panose="02040503050406030204" pitchFamily="18" charset="0"/>
                                </a:rPr>
                                <m:t>𝑡</m:t>
                              </m:r>
                            </m:sub>
                          </m:sSub>
                        </m:e>
                      </m:d>
                      <m:r>
                        <a:rPr lang="en-US" sz="2000" i="1">
                          <a:latin typeface="Cambria Math" panose="02040503050406030204" pitchFamily="18" charset="0"/>
                        </a:rPr>
                        <m:t>⊗</m:t>
                      </m:r>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𝑡</m:t>
                          </m:r>
                          <m:r>
                            <a:rPr lang="en-US" sz="2000" i="1">
                              <a:latin typeface="Cambria Math" panose="02040503050406030204" pitchFamily="18" charset="0"/>
                            </a:rPr>
                            <m:t>−1</m:t>
                          </m:r>
                        </m:sub>
                      </m:sSub>
                      <m:r>
                        <a:rPr lang="en-US" sz="2000" i="1">
                          <a:latin typeface="Cambria Math" panose="02040503050406030204" pitchFamily="18" charset="0"/>
                        </a:rPr>
                        <m:t>+</m:t>
                      </m:r>
                      <m:sSub>
                        <m:sSubPr>
                          <m:ctrlPr>
                            <a:rPr lang="en-CN" sz="2000" i="1">
                              <a:latin typeface="Cambria Math" panose="02040503050406030204" pitchFamily="18" charset="0"/>
                            </a:rPr>
                          </m:ctrlPr>
                        </m:sSubPr>
                        <m:e>
                          <m:r>
                            <a:rPr lang="en-US" sz="2000" i="1">
                              <a:latin typeface="Cambria Math" panose="02040503050406030204" pitchFamily="18" charset="0"/>
                            </a:rPr>
                            <m:t>𝑧</m:t>
                          </m:r>
                        </m:e>
                        <m:sub>
                          <m:r>
                            <a:rPr lang="en-US" sz="2000" i="1">
                              <a:latin typeface="Cambria Math" panose="02040503050406030204" pitchFamily="18" charset="0"/>
                            </a:rPr>
                            <m:t>𝑡</m:t>
                          </m:r>
                        </m:sub>
                      </m:sSub>
                      <m:r>
                        <a:rPr lang="en-US" sz="2000" i="1">
                          <a:latin typeface="Cambria Math" panose="02040503050406030204" pitchFamily="18" charset="0"/>
                        </a:rPr>
                        <m:t>⊗</m:t>
                      </m:r>
                      <m:sSub>
                        <m:sSubPr>
                          <m:ctrlPr>
                            <a:rPr lang="en-CN" sz="2000" i="1">
                              <a:latin typeface="Cambria Math" panose="02040503050406030204" pitchFamily="18" charset="0"/>
                            </a:rPr>
                          </m:ctrlPr>
                        </m:sSubPr>
                        <m:e>
                          <m:acc>
                            <m:accPr>
                              <m:chr m:val="̂"/>
                              <m:ctrlPr>
                                <a:rPr lang="en-CN" sz="2000" i="1">
                                  <a:latin typeface="Cambria Math" panose="02040503050406030204" pitchFamily="18" charset="0"/>
                                </a:rPr>
                              </m:ctrlPr>
                            </m:accPr>
                            <m:e>
                              <m:r>
                                <a:rPr lang="en-US" sz="2000" i="1">
                                  <a:latin typeface="Cambria Math" panose="02040503050406030204" pitchFamily="18" charset="0"/>
                                </a:rPr>
                                <m:t>h</m:t>
                              </m:r>
                            </m:e>
                          </m:acc>
                        </m:e>
                        <m:sub>
                          <m:r>
                            <a:rPr lang="en-US" sz="2000" i="1">
                              <a:latin typeface="Cambria Math" panose="02040503050406030204" pitchFamily="18" charset="0"/>
                            </a:rPr>
                            <m:t>𝑡</m:t>
                          </m:r>
                        </m:sub>
                      </m:sSub>
                    </m:oMath>
                  </m:oMathPara>
                </a14:m>
                <a:endParaRPr lang="en-CN" sz="2000" dirty="0">
                  <a:latin typeface="+mn-ea"/>
                </a:endParaRPr>
              </a:p>
            </p:txBody>
          </p:sp>
        </mc:Choice>
        <mc:Fallback xmlns="">
          <p:sp>
            <p:nvSpPr>
              <p:cNvPr id="3" name="TextBox 2">
                <a:extLst>
                  <a:ext uri="{FF2B5EF4-FFF2-40B4-BE49-F238E27FC236}">
                    <a16:creationId xmlns:a16="http://schemas.microsoft.com/office/drawing/2014/main" id="{153F152C-D00D-4B4A-BFCD-F6CCD82BECE2}"/>
                  </a:ext>
                </a:extLst>
              </p:cNvPr>
              <p:cNvSpPr txBox="1">
                <a:spLocks noRot="1" noChangeAspect="1" noMove="1" noResize="1" noEditPoints="1" noAdjustHandles="1" noChangeArrowheads="1" noChangeShapeType="1" noTextEdit="1"/>
              </p:cNvSpPr>
              <p:nvPr/>
            </p:nvSpPr>
            <p:spPr>
              <a:xfrm>
                <a:off x="7734445" y="2689945"/>
                <a:ext cx="3651512" cy="416589"/>
              </a:xfrm>
              <a:prstGeom prst="rect">
                <a:avLst/>
              </a:prstGeom>
              <a:blipFill>
                <a:blip r:embed="rId5"/>
                <a:stretch>
                  <a:fillRect t="-7246" r="-4508" b="-869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E4FC986A-104D-B54E-BD63-9AEC3634FCBE}"/>
                  </a:ext>
                </a:extLst>
              </p:cNvPr>
              <p:cNvSpPr txBox="1"/>
              <p:nvPr/>
            </p:nvSpPr>
            <p:spPr>
              <a:xfrm>
                <a:off x="7734445" y="3241968"/>
                <a:ext cx="4092659" cy="44121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CN" sz="2000" i="1">
                              <a:latin typeface="Cambria Math" panose="02040503050406030204" pitchFamily="18" charset="0"/>
                            </a:rPr>
                          </m:ctrlPr>
                        </m:sSubPr>
                        <m:e>
                          <m:acc>
                            <m:accPr>
                              <m:chr m:val="̂"/>
                              <m:ctrlPr>
                                <a:rPr lang="en-CN" sz="2000" i="1">
                                  <a:latin typeface="Cambria Math" panose="02040503050406030204" pitchFamily="18" charset="0"/>
                                </a:rPr>
                              </m:ctrlPr>
                            </m:accPr>
                            <m:e>
                              <m:r>
                                <a:rPr lang="en-US" sz="2000" i="1">
                                  <a:latin typeface="Cambria Math" panose="02040503050406030204" pitchFamily="18" charset="0"/>
                                </a:rPr>
                                <m:t>h</m:t>
                              </m:r>
                            </m:e>
                          </m:acc>
                        </m:e>
                        <m:sub>
                          <m:r>
                            <a:rPr lang="en-US" sz="2000" i="1">
                              <a:latin typeface="Cambria Math" panose="02040503050406030204" pitchFamily="18" charset="0"/>
                            </a:rPr>
                            <m:t>𝑡</m:t>
                          </m:r>
                        </m:sub>
                      </m:sSub>
                      <m:r>
                        <a:rPr lang="en-US" sz="2000" i="1">
                          <a:latin typeface="Cambria Math" panose="02040503050406030204" pitchFamily="18" charset="0"/>
                        </a:rPr>
                        <m:t>=</m:t>
                      </m:r>
                      <m:func>
                        <m:funcPr>
                          <m:ctrlPr>
                            <a:rPr lang="en-CN" sz="2000" i="1">
                              <a:latin typeface="Cambria Math" panose="02040503050406030204" pitchFamily="18" charset="0"/>
                            </a:rPr>
                          </m:ctrlPr>
                        </m:funcPr>
                        <m:fName>
                          <m:r>
                            <m:rPr>
                              <m:sty m:val="p"/>
                            </m:rPr>
                            <a:rPr lang="en-US" sz="2000">
                              <a:latin typeface="Cambria Math" panose="02040503050406030204" pitchFamily="18" charset="0"/>
                            </a:rPr>
                            <m:t>tanh</m:t>
                          </m:r>
                        </m:fName>
                        <m:e>
                          <m:d>
                            <m:dPr>
                              <m:ctrlPr>
                                <a:rPr lang="en-CN" sz="2000" i="1">
                                  <a:latin typeface="Cambria Math" panose="02040503050406030204" pitchFamily="18" charset="0"/>
                                </a:rPr>
                              </m:ctrlPr>
                            </m:dPr>
                            <m:e>
                              <m:sSub>
                                <m:sSubPr>
                                  <m:ctrlPr>
                                    <a:rPr lang="en-CN" sz="2000" i="1">
                                      <a:latin typeface="Cambria Math" panose="02040503050406030204" pitchFamily="18" charset="0"/>
                                    </a:rPr>
                                  </m:ctrlPr>
                                </m:sSubPr>
                                <m:e>
                                  <m:r>
                                    <a:rPr lang="en-US" sz="2000" i="1">
                                      <a:latin typeface="Cambria Math" panose="02040503050406030204" pitchFamily="18" charset="0"/>
                                    </a:rPr>
                                    <m:t>𝑊</m:t>
                                  </m:r>
                                </m:e>
                                <m:sub>
                                  <m:r>
                                    <a:rPr lang="en-US" sz="2000" i="1">
                                      <a:latin typeface="Cambria Math" panose="02040503050406030204" pitchFamily="18" charset="0"/>
                                    </a:rPr>
                                    <m:t>𝑥</m:t>
                                  </m:r>
                                  <m:acc>
                                    <m:accPr>
                                      <m:chr m:val="̂"/>
                                      <m:ctrlPr>
                                        <a:rPr lang="en-CN" sz="2000" i="1">
                                          <a:latin typeface="Cambria Math" panose="02040503050406030204" pitchFamily="18" charset="0"/>
                                        </a:rPr>
                                      </m:ctrlPr>
                                    </m:accPr>
                                    <m:e>
                                      <m:r>
                                        <a:rPr lang="en-US" sz="2000" i="1">
                                          <a:latin typeface="Cambria Math" panose="02040503050406030204" pitchFamily="18" charset="0"/>
                                        </a:rPr>
                                        <m:t>h</m:t>
                                      </m:r>
                                    </m:e>
                                  </m:acc>
                                </m:sub>
                              </m:sSub>
                              <m:sSub>
                                <m:sSubPr>
                                  <m:ctrlPr>
                                    <a:rPr lang="en-CN"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𝑡</m:t>
                                  </m:r>
                                </m:sub>
                              </m:sSub>
                              <m:r>
                                <a:rPr lang="en-US" sz="2000" i="1">
                                  <a:latin typeface="Cambria Math" panose="02040503050406030204" pitchFamily="18" charset="0"/>
                                </a:rPr>
                                <m:t>+</m:t>
                              </m:r>
                              <m:sSub>
                                <m:sSubPr>
                                  <m:ctrlPr>
                                    <a:rPr lang="en-CN" sz="2000" i="1">
                                      <a:latin typeface="Cambria Math" panose="02040503050406030204" pitchFamily="18" charset="0"/>
                                    </a:rPr>
                                  </m:ctrlPr>
                                </m:sSubPr>
                                <m:e>
                                  <m:r>
                                    <a:rPr lang="en-US" sz="2000" i="1">
                                      <a:latin typeface="Cambria Math" panose="02040503050406030204" pitchFamily="18" charset="0"/>
                                    </a:rPr>
                                    <m:t>𝑊</m:t>
                                  </m:r>
                                </m:e>
                                <m:sub>
                                  <m:r>
                                    <a:rPr lang="en-US" sz="2000" i="1">
                                      <a:latin typeface="Cambria Math" panose="02040503050406030204" pitchFamily="18" charset="0"/>
                                    </a:rPr>
                                    <m:t>h</m:t>
                                  </m:r>
                                  <m:acc>
                                    <m:accPr>
                                      <m:chr m:val="̂"/>
                                      <m:ctrlPr>
                                        <a:rPr lang="en-CN" sz="2000" i="1">
                                          <a:latin typeface="Cambria Math" panose="02040503050406030204" pitchFamily="18" charset="0"/>
                                        </a:rPr>
                                      </m:ctrlPr>
                                    </m:accPr>
                                    <m:e>
                                      <m:r>
                                        <a:rPr lang="en-US" sz="2000" i="1">
                                          <a:latin typeface="Cambria Math" panose="02040503050406030204" pitchFamily="18" charset="0"/>
                                        </a:rPr>
                                        <m:t>h</m:t>
                                      </m:r>
                                    </m:e>
                                  </m:acc>
                                </m:sub>
                              </m:sSub>
                              <m:sSub>
                                <m:sSubPr>
                                  <m:ctrlPr>
                                    <a:rPr lang="en-CN" sz="2000" i="1">
                                      <a:latin typeface="Cambria Math" panose="02040503050406030204" pitchFamily="18" charset="0"/>
                                    </a:rPr>
                                  </m:ctrlPr>
                                </m:sSubPr>
                                <m:e>
                                  <m:r>
                                    <a:rPr lang="en-US" sz="2000" i="1">
                                      <a:latin typeface="Cambria Math" panose="02040503050406030204" pitchFamily="18" charset="0"/>
                                    </a:rPr>
                                    <m:t>(</m:t>
                                  </m:r>
                                  <m:r>
                                    <a:rPr lang="en-US" sz="2000" i="1">
                                      <a:latin typeface="Cambria Math" panose="02040503050406030204" pitchFamily="18" charset="0"/>
                                    </a:rPr>
                                    <m:t>𝑟</m:t>
                                  </m:r>
                                </m:e>
                                <m:sub>
                                  <m:r>
                                    <a:rPr lang="en-US" sz="2000" i="1">
                                      <a:latin typeface="Cambria Math" panose="02040503050406030204" pitchFamily="18" charset="0"/>
                                    </a:rPr>
                                    <m:t>𝑡</m:t>
                                  </m:r>
                                </m:sub>
                              </m:sSub>
                              <m:r>
                                <a:rPr lang="en-US" sz="2000" i="1">
                                  <a:latin typeface="Cambria Math" panose="02040503050406030204" pitchFamily="18" charset="0"/>
                                </a:rPr>
                                <m:t>⊗</m:t>
                              </m:r>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𝑡</m:t>
                                  </m:r>
                                  <m:r>
                                    <a:rPr lang="en-US" sz="2000" i="1">
                                      <a:latin typeface="Cambria Math" panose="02040503050406030204" pitchFamily="18" charset="0"/>
                                    </a:rPr>
                                    <m:t>−1</m:t>
                                  </m:r>
                                </m:sub>
                              </m:sSub>
                            </m:e>
                          </m:d>
                        </m:e>
                      </m:func>
                    </m:oMath>
                  </m:oMathPara>
                </a14:m>
                <a:endParaRPr lang="en-CN" sz="2000" dirty="0">
                  <a:latin typeface="+mn-ea"/>
                </a:endParaRPr>
              </a:p>
            </p:txBody>
          </p:sp>
        </mc:Choice>
        <mc:Fallback xmlns="">
          <p:sp>
            <p:nvSpPr>
              <p:cNvPr id="8" name="TextBox 7">
                <a:extLst>
                  <a:ext uri="{FF2B5EF4-FFF2-40B4-BE49-F238E27FC236}">
                    <a16:creationId xmlns:a16="http://schemas.microsoft.com/office/drawing/2014/main" id="{E4FC986A-104D-B54E-BD63-9AEC3634FCBE}"/>
                  </a:ext>
                </a:extLst>
              </p:cNvPr>
              <p:cNvSpPr txBox="1">
                <a:spLocks noRot="1" noChangeAspect="1" noMove="1" noResize="1" noEditPoints="1" noAdjustHandles="1" noChangeArrowheads="1" noChangeShapeType="1" noTextEdit="1"/>
              </p:cNvSpPr>
              <p:nvPr/>
            </p:nvSpPr>
            <p:spPr>
              <a:xfrm>
                <a:off x="7734445" y="3241968"/>
                <a:ext cx="4092659" cy="441211"/>
              </a:xfrm>
              <a:prstGeom prst="rect">
                <a:avLst/>
              </a:prstGeom>
              <a:blipFill>
                <a:blip r:embed="rId6"/>
                <a:stretch>
                  <a:fillRect t="-6944" b="-972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59F4BDA6-834B-0348-8718-11669AAB2693}"/>
                  </a:ext>
                </a:extLst>
              </p:cNvPr>
              <p:cNvSpPr txBox="1"/>
              <p:nvPr/>
            </p:nvSpPr>
            <p:spPr>
              <a:xfrm>
                <a:off x="7734445" y="3511362"/>
                <a:ext cx="3235822" cy="584775"/>
              </a:xfrm>
              <a:prstGeom prst="rect">
                <a:avLst/>
              </a:prstGeom>
              <a:noFill/>
            </p:spPr>
            <p:txBody>
              <a:bodyPr wrap="none" rtlCol="0">
                <a:spAutoFit/>
              </a:bodyPr>
              <a:lstStyle/>
              <a:p>
                <a14:m>
                  <m:oMath xmlns:m="http://schemas.openxmlformats.org/officeDocument/2006/math">
                    <m:sSub>
                      <m:sSubPr>
                        <m:ctrlPr>
                          <a:rPr lang="en-CN" sz="3200" i="1" baseline="-25000" smtClean="0">
                            <a:solidFill>
                              <a:srgbClr val="C00000"/>
                            </a:solidFill>
                            <a:latin typeface="Cambria Math" panose="02040503050406030204" pitchFamily="18" charset="0"/>
                          </a:rPr>
                        </m:ctrlPr>
                      </m:sSubPr>
                      <m:e>
                        <m:r>
                          <a:rPr lang="en-US" sz="3200" i="1" baseline="-25000">
                            <a:solidFill>
                              <a:srgbClr val="C00000"/>
                            </a:solidFill>
                            <a:latin typeface="Cambria Math" panose="02040503050406030204" pitchFamily="18" charset="0"/>
                          </a:rPr>
                          <m:t>𝑟</m:t>
                        </m:r>
                      </m:e>
                      <m:sub>
                        <m:r>
                          <a:rPr lang="en-US" sz="3200" i="1" baseline="-25000">
                            <a:solidFill>
                              <a:srgbClr val="C00000"/>
                            </a:solidFill>
                            <a:latin typeface="Cambria Math" panose="02040503050406030204" pitchFamily="18" charset="0"/>
                          </a:rPr>
                          <m:t>𝑡</m:t>
                        </m:r>
                      </m:sub>
                    </m:sSub>
                    <m:r>
                      <a:rPr lang="en-US" sz="3200" i="1" baseline="-25000">
                        <a:solidFill>
                          <a:srgbClr val="C00000"/>
                        </a:solidFill>
                        <a:latin typeface="Cambria Math" panose="02040503050406030204" pitchFamily="18" charset="0"/>
                      </a:rPr>
                      <m:t>=</m:t>
                    </m:r>
                    <m:r>
                      <a:rPr lang="en-US" sz="3200" i="1" baseline="-25000">
                        <a:solidFill>
                          <a:srgbClr val="C00000"/>
                        </a:solidFill>
                        <a:latin typeface="Cambria Math" panose="02040503050406030204" pitchFamily="18" charset="0"/>
                      </a:rPr>
                      <m:t>𝜎</m:t>
                    </m:r>
                    <m:r>
                      <a:rPr lang="en-US" sz="3200" i="1" baseline="-25000">
                        <a:solidFill>
                          <a:srgbClr val="C00000"/>
                        </a:solidFill>
                        <a:latin typeface="Cambria Math" panose="02040503050406030204" pitchFamily="18" charset="0"/>
                      </a:rPr>
                      <m:t>(</m:t>
                    </m:r>
                    <m:sSub>
                      <m:sSubPr>
                        <m:ctrlPr>
                          <a:rPr lang="en-CN" sz="3200" i="1" baseline="-25000">
                            <a:solidFill>
                              <a:srgbClr val="C00000"/>
                            </a:solidFill>
                            <a:latin typeface="Cambria Math" panose="02040503050406030204" pitchFamily="18" charset="0"/>
                          </a:rPr>
                        </m:ctrlPr>
                      </m:sSubPr>
                      <m:e>
                        <m:r>
                          <a:rPr lang="en-US" sz="3200" i="1" baseline="-25000">
                            <a:solidFill>
                              <a:srgbClr val="C00000"/>
                            </a:solidFill>
                            <a:latin typeface="Cambria Math" panose="02040503050406030204" pitchFamily="18" charset="0"/>
                          </a:rPr>
                          <m:t>𝑊</m:t>
                        </m:r>
                      </m:e>
                      <m:sub>
                        <m:r>
                          <a:rPr lang="en-US" sz="3200" i="1" baseline="-25000">
                            <a:solidFill>
                              <a:srgbClr val="C00000"/>
                            </a:solidFill>
                            <a:latin typeface="Cambria Math" panose="02040503050406030204" pitchFamily="18" charset="0"/>
                          </a:rPr>
                          <m:t>𝑥𝑟</m:t>
                        </m:r>
                      </m:sub>
                    </m:sSub>
                    <m:sSub>
                      <m:sSubPr>
                        <m:ctrlPr>
                          <a:rPr lang="en-CN" sz="3200" i="1" baseline="-25000">
                            <a:solidFill>
                              <a:srgbClr val="C00000"/>
                            </a:solidFill>
                            <a:latin typeface="Cambria Math" panose="02040503050406030204" pitchFamily="18" charset="0"/>
                          </a:rPr>
                        </m:ctrlPr>
                      </m:sSubPr>
                      <m:e>
                        <m:r>
                          <a:rPr lang="en-US" sz="3200" i="1" baseline="-25000">
                            <a:solidFill>
                              <a:srgbClr val="C00000"/>
                            </a:solidFill>
                            <a:latin typeface="Cambria Math" panose="02040503050406030204" pitchFamily="18" charset="0"/>
                          </a:rPr>
                          <m:t>𝑥</m:t>
                        </m:r>
                      </m:e>
                      <m:sub>
                        <m:r>
                          <a:rPr lang="en-US" sz="3200" i="1" baseline="-25000">
                            <a:solidFill>
                              <a:srgbClr val="C00000"/>
                            </a:solidFill>
                            <a:latin typeface="Cambria Math" panose="02040503050406030204" pitchFamily="18" charset="0"/>
                          </a:rPr>
                          <m:t>𝑡</m:t>
                        </m:r>
                      </m:sub>
                    </m:sSub>
                    <m:r>
                      <a:rPr lang="en-US" sz="3200" i="1" baseline="-25000">
                        <a:solidFill>
                          <a:srgbClr val="C00000"/>
                        </a:solidFill>
                        <a:latin typeface="Cambria Math" panose="02040503050406030204" pitchFamily="18" charset="0"/>
                      </a:rPr>
                      <m:t>+</m:t>
                    </m:r>
                    <m:sSub>
                      <m:sSubPr>
                        <m:ctrlPr>
                          <a:rPr lang="en-CN" sz="3200" i="1" baseline="-25000">
                            <a:solidFill>
                              <a:srgbClr val="C00000"/>
                            </a:solidFill>
                            <a:latin typeface="Cambria Math" panose="02040503050406030204" pitchFamily="18" charset="0"/>
                          </a:rPr>
                        </m:ctrlPr>
                      </m:sSubPr>
                      <m:e>
                        <m:r>
                          <a:rPr lang="en-US" sz="3200" i="1" baseline="-25000">
                            <a:solidFill>
                              <a:srgbClr val="C00000"/>
                            </a:solidFill>
                            <a:latin typeface="Cambria Math" panose="02040503050406030204" pitchFamily="18" charset="0"/>
                          </a:rPr>
                          <m:t>𝑊</m:t>
                        </m:r>
                      </m:e>
                      <m:sub>
                        <m:r>
                          <a:rPr lang="en-US" sz="3200" i="1" baseline="-25000">
                            <a:solidFill>
                              <a:srgbClr val="C00000"/>
                            </a:solidFill>
                            <a:latin typeface="Cambria Math" panose="02040503050406030204" pitchFamily="18" charset="0"/>
                          </a:rPr>
                          <m:t>h𝑟</m:t>
                        </m:r>
                      </m:sub>
                    </m:sSub>
                    <m:sSub>
                      <m:sSubPr>
                        <m:ctrlPr>
                          <a:rPr lang="en-CN" sz="3200" i="1" baseline="-25000">
                            <a:solidFill>
                              <a:srgbClr val="C00000"/>
                            </a:solidFill>
                            <a:latin typeface="Cambria Math" panose="02040503050406030204" pitchFamily="18" charset="0"/>
                          </a:rPr>
                        </m:ctrlPr>
                      </m:sSubPr>
                      <m:e>
                        <m:r>
                          <a:rPr lang="en-US" sz="3200" i="1" baseline="-25000">
                            <a:solidFill>
                              <a:srgbClr val="C00000"/>
                            </a:solidFill>
                            <a:latin typeface="Cambria Math" panose="02040503050406030204" pitchFamily="18" charset="0"/>
                          </a:rPr>
                          <m:t>h</m:t>
                        </m:r>
                      </m:e>
                      <m:sub>
                        <m:r>
                          <a:rPr lang="en-US" sz="3200" i="1" baseline="-25000">
                            <a:solidFill>
                              <a:srgbClr val="C00000"/>
                            </a:solidFill>
                            <a:latin typeface="Cambria Math" panose="02040503050406030204" pitchFamily="18" charset="0"/>
                          </a:rPr>
                          <m:t>𝑡</m:t>
                        </m:r>
                        <m:r>
                          <a:rPr lang="en-US" altLang="zh-CN" sz="3200" i="1" baseline="-25000">
                            <a:solidFill>
                              <a:srgbClr val="C00000"/>
                            </a:solidFill>
                            <a:latin typeface="Cambria Math" panose="02040503050406030204" pitchFamily="18" charset="0"/>
                          </a:rPr>
                          <m:t>−</m:t>
                        </m:r>
                        <m:r>
                          <a:rPr lang="en-US" sz="3200" i="1" baseline="-25000">
                            <a:solidFill>
                              <a:srgbClr val="C00000"/>
                            </a:solidFill>
                            <a:latin typeface="Cambria Math" panose="02040503050406030204" pitchFamily="18" charset="0"/>
                          </a:rPr>
                          <m:t>1</m:t>
                        </m:r>
                      </m:sub>
                    </m:sSub>
                    <m:r>
                      <a:rPr lang="en-US" sz="3200" i="1" baseline="-25000">
                        <a:solidFill>
                          <a:srgbClr val="C00000"/>
                        </a:solidFill>
                        <a:latin typeface="Cambria Math" panose="02040503050406030204" pitchFamily="18" charset="0"/>
                      </a:rPr>
                      <m:t>)</m:t>
                    </m:r>
                  </m:oMath>
                </a14:m>
                <a:r>
                  <a:rPr lang="en-CN" sz="3200" dirty="0">
                    <a:solidFill>
                      <a:srgbClr val="C00000"/>
                    </a:solidFill>
                    <a:effectLst/>
                  </a:rPr>
                  <a:t> </a:t>
                </a:r>
                <a:endParaRPr lang="en-CN" sz="3200" dirty="0">
                  <a:solidFill>
                    <a:srgbClr val="C00000"/>
                  </a:solidFill>
                  <a:latin typeface="+mn-ea"/>
                </a:endParaRPr>
              </a:p>
            </p:txBody>
          </p:sp>
        </mc:Choice>
        <mc:Fallback xmlns="">
          <p:sp>
            <p:nvSpPr>
              <p:cNvPr id="10" name="TextBox 9">
                <a:extLst>
                  <a:ext uri="{FF2B5EF4-FFF2-40B4-BE49-F238E27FC236}">
                    <a16:creationId xmlns:a16="http://schemas.microsoft.com/office/drawing/2014/main" id="{59F4BDA6-834B-0348-8718-11669AAB2693}"/>
                  </a:ext>
                </a:extLst>
              </p:cNvPr>
              <p:cNvSpPr txBox="1">
                <a:spLocks noRot="1" noChangeAspect="1" noMove="1" noResize="1" noEditPoints="1" noAdjustHandles="1" noChangeArrowheads="1" noChangeShapeType="1" noTextEdit="1"/>
              </p:cNvSpPr>
              <p:nvPr/>
            </p:nvSpPr>
            <p:spPr>
              <a:xfrm>
                <a:off x="7734445" y="3511362"/>
                <a:ext cx="3235822" cy="584775"/>
              </a:xfrm>
              <a:prstGeom prst="rect">
                <a:avLst/>
              </a:prstGeom>
              <a:blipFill>
                <a:blip r:embed="rId7"/>
                <a:stretch>
                  <a:fillRect b="-2291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3DF3F4D7-DBAA-0446-BF3F-ABAFAE29CE51}"/>
                  </a:ext>
                </a:extLst>
              </p:cNvPr>
              <p:cNvSpPr txBox="1"/>
              <p:nvPr/>
            </p:nvSpPr>
            <p:spPr>
              <a:xfrm>
                <a:off x="7737965" y="4480411"/>
                <a:ext cx="2700804" cy="369332"/>
              </a:xfrm>
              <a:prstGeom prst="rect">
                <a:avLst/>
              </a:prstGeom>
              <a:noFill/>
            </p:spPr>
            <p:txBody>
              <a:bodyPr wrap="none" rtlCol="0">
                <a:spAutoFit/>
              </a:bodyPr>
              <a:lstStyle/>
              <a:p>
                <a14:m>
                  <m:oMath xmlns:m="http://schemas.openxmlformats.org/officeDocument/2006/math">
                    <m:sSub>
                      <m:sSubPr>
                        <m:ctrlPr>
                          <a:rPr lang="en-CN" i="1" smtClean="0">
                            <a:solidFill>
                              <a:srgbClr val="C00000"/>
                            </a:solidFill>
                            <a:latin typeface="Cambria Math" panose="02040503050406030204" pitchFamily="18" charset="0"/>
                          </a:rPr>
                        </m:ctrlPr>
                      </m:sSubPr>
                      <m:e>
                        <m:r>
                          <a:rPr lang="en-US" i="1">
                            <a:solidFill>
                              <a:srgbClr val="C00000"/>
                            </a:solidFill>
                            <a:latin typeface="Cambria Math" panose="02040503050406030204" pitchFamily="18" charset="0"/>
                          </a:rPr>
                          <m:t>𝑧</m:t>
                        </m:r>
                      </m:e>
                      <m:sub>
                        <m:r>
                          <a:rPr lang="en-US" i="1">
                            <a:solidFill>
                              <a:srgbClr val="C00000"/>
                            </a:solidFill>
                            <a:latin typeface="Cambria Math" panose="02040503050406030204" pitchFamily="18" charset="0"/>
                          </a:rPr>
                          <m:t>𝑡</m:t>
                        </m:r>
                      </m:sub>
                    </m:sSub>
                    <m:r>
                      <a:rPr lang="en-US" i="1">
                        <a:solidFill>
                          <a:srgbClr val="C00000"/>
                        </a:solidFill>
                        <a:latin typeface="Cambria Math" panose="02040503050406030204" pitchFamily="18" charset="0"/>
                      </a:rPr>
                      <m:t>=</m:t>
                    </m:r>
                    <m:r>
                      <a:rPr lang="en-US" i="1">
                        <a:solidFill>
                          <a:srgbClr val="C00000"/>
                        </a:solidFill>
                        <a:latin typeface="Cambria Math" panose="02040503050406030204" pitchFamily="18" charset="0"/>
                      </a:rPr>
                      <m:t>𝜎</m:t>
                    </m:r>
                    <m:r>
                      <a:rPr lang="en-US" i="1">
                        <a:solidFill>
                          <a:srgbClr val="C00000"/>
                        </a:solidFill>
                        <a:latin typeface="Cambria Math" panose="02040503050406030204" pitchFamily="18" charset="0"/>
                      </a:rPr>
                      <m:t>(</m:t>
                    </m:r>
                    <m:sSub>
                      <m:sSubPr>
                        <m:ctrlPr>
                          <a:rPr lang="en-CN" i="1">
                            <a:solidFill>
                              <a:srgbClr val="C00000"/>
                            </a:solidFill>
                            <a:latin typeface="Cambria Math" panose="02040503050406030204" pitchFamily="18" charset="0"/>
                          </a:rPr>
                        </m:ctrlPr>
                      </m:sSubPr>
                      <m:e>
                        <m:r>
                          <a:rPr lang="en-US" i="1">
                            <a:solidFill>
                              <a:srgbClr val="C00000"/>
                            </a:solidFill>
                            <a:latin typeface="Cambria Math" panose="02040503050406030204" pitchFamily="18" charset="0"/>
                          </a:rPr>
                          <m:t>𝑊</m:t>
                        </m:r>
                      </m:e>
                      <m:sub>
                        <m:r>
                          <a:rPr lang="en-US" i="1">
                            <a:solidFill>
                              <a:srgbClr val="C00000"/>
                            </a:solidFill>
                            <a:latin typeface="Cambria Math" panose="02040503050406030204" pitchFamily="18" charset="0"/>
                          </a:rPr>
                          <m:t>𝑥𝑧</m:t>
                        </m:r>
                      </m:sub>
                    </m:sSub>
                    <m:sSub>
                      <m:sSubPr>
                        <m:ctrlPr>
                          <a:rPr lang="en-CN" i="1">
                            <a:solidFill>
                              <a:srgbClr val="C00000"/>
                            </a:solidFill>
                            <a:latin typeface="Cambria Math" panose="02040503050406030204" pitchFamily="18" charset="0"/>
                          </a:rPr>
                        </m:ctrlPr>
                      </m:sSubPr>
                      <m:e>
                        <m:r>
                          <a:rPr lang="en-US" i="1">
                            <a:solidFill>
                              <a:srgbClr val="C00000"/>
                            </a:solidFill>
                            <a:latin typeface="Cambria Math" panose="02040503050406030204" pitchFamily="18" charset="0"/>
                          </a:rPr>
                          <m:t>𝑥</m:t>
                        </m:r>
                      </m:e>
                      <m:sub>
                        <m:r>
                          <a:rPr lang="en-US" i="1">
                            <a:solidFill>
                              <a:srgbClr val="C00000"/>
                            </a:solidFill>
                            <a:latin typeface="Cambria Math" panose="02040503050406030204" pitchFamily="18" charset="0"/>
                          </a:rPr>
                          <m:t>𝑡</m:t>
                        </m:r>
                      </m:sub>
                    </m:sSub>
                    <m:r>
                      <a:rPr lang="en-US" i="1">
                        <a:solidFill>
                          <a:srgbClr val="C00000"/>
                        </a:solidFill>
                        <a:latin typeface="Cambria Math" panose="02040503050406030204" pitchFamily="18" charset="0"/>
                      </a:rPr>
                      <m:t>+</m:t>
                    </m:r>
                    <m:sSub>
                      <m:sSubPr>
                        <m:ctrlPr>
                          <a:rPr lang="en-CN" i="1">
                            <a:solidFill>
                              <a:srgbClr val="C00000"/>
                            </a:solidFill>
                            <a:latin typeface="Cambria Math" panose="02040503050406030204" pitchFamily="18" charset="0"/>
                          </a:rPr>
                        </m:ctrlPr>
                      </m:sSubPr>
                      <m:e>
                        <m:r>
                          <a:rPr lang="en-US" i="1">
                            <a:solidFill>
                              <a:srgbClr val="C00000"/>
                            </a:solidFill>
                            <a:latin typeface="Cambria Math" panose="02040503050406030204" pitchFamily="18" charset="0"/>
                          </a:rPr>
                          <m:t>𝑊</m:t>
                        </m:r>
                      </m:e>
                      <m:sub>
                        <m:r>
                          <a:rPr lang="en-US" i="1">
                            <a:solidFill>
                              <a:srgbClr val="C00000"/>
                            </a:solidFill>
                            <a:latin typeface="Cambria Math" panose="02040503050406030204" pitchFamily="18" charset="0"/>
                          </a:rPr>
                          <m:t>h𝑧</m:t>
                        </m:r>
                      </m:sub>
                    </m:sSub>
                    <m:sSub>
                      <m:sSubPr>
                        <m:ctrlPr>
                          <a:rPr lang="en-CN" i="1">
                            <a:solidFill>
                              <a:srgbClr val="C00000"/>
                            </a:solidFill>
                            <a:latin typeface="Cambria Math" panose="02040503050406030204" pitchFamily="18" charset="0"/>
                          </a:rPr>
                        </m:ctrlPr>
                      </m:sSubPr>
                      <m:e>
                        <m:r>
                          <a:rPr lang="en-US" i="1">
                            <a:solidFill>
                              <a:srgbClr val="C00000"/>
                            </a:solidFill>
                            <a:latin typeface="Cambria Math" panose="02040503050406030204" pitchFamily="18" charset="0"/>
                          </a:rPr>
                          <m:t>h</m:t>
                        </m:r>
                      </m:e>
                      <m:sub>
                        <m:r>
                          <a:rPr lang="en-US" i="1">
                            <a:solidFill>
                              <a:srgbClr val="C00000"/>
                            </a:solidFill>
                            <a:latin typeface="Cambria Math" panose="02040503050406030204" pitchFamily="18" charset="0"/>
                          </a:rPr>
                          <m:t>𝑡</m:t>
                        </m:r>
                        <m:r>
                          <a:rPr lang="en-US" i="1">
                            <a:solidFill>
                              <a:srgbClr val="C00000"/>
                            </a:solidFill>
                            <a:latin typeface="Cambria Math" panose="02040503050406030204" pitchFamily="18" charset="0"/>
                          </a:rPr>
                          <m:t>−1</m:t>
                        </m:r>
                      </m:sub>
                    </m:sSub>
                    <m:r>
                      <a:rPr lang="en-US" i="1">
                        <a:solidFill>
                          <a:srgbClr val="C00000"/>
                        </a:solidFill>
                        <a:latin typeface="Cambria Math" panose="02040503050406030204" pitchFamily="18" charset="0"/>
                      </a:rPr>
                      <m:t>)</m:t>
                    </m:r>
                  </m:oMath>
                </a14:m>
                <a:r>
                  <a:rPr lang="en-CN" dirty="0">
                    <a:solidFill>
                      <a:srgbClr val="C00000"/>
                    </a:solidFill>
                    <a:effectLst/>
                  </a:rPr>
                  <a:t> </a:t>
                </a:r>
                <a:endParaRPr lang="en-CN" dirty="0">
                  <a:solidFill>
                    <a:srgbClr val="C00000"/>
                  </a:solidFill>
                  <a:latin typeface="+mn-ea"/>
                </a:endParaRPr>
              </a:p>
            </p:txBody>
          </p:sp>
        </mc:Choice>
        <mc:Fallback xmlns="">
          <p:sp>
            <p:nvSpPr>
              <p:cNvPr id="12" name="TextBox 11">
                <a:extLst>
                  <a:ext uri="{FF2B5EF4-FFF2-40B4-BE49-F238E27FC236}">
                    <a16:creationId xmlns:a16="http://schemas.microsoft.com/office/drawing/2014/main" id="{3DF3F4D7-DBAA-0446-BF3F-ABAFAE29CE51}"/>
                  </a:ext>
                </a:extLst>
              </p:cNvPr>
              <p:cNvSpPr txBox="1">
                <a:spLocks noRot="1" noChangeAspect="1" noMove="1" noResize="1" noEditPoints="1" noAdjustHandles="1" noChangeArrowheads="1" noChangeShapeType="1" noTextEdit="1"/>
              </p:cNvSpPr>
              <p:nvPr/>
            </p:nvSpPr>
            <p:spPr>
              <a:xfrm>
                <a:off x="7737965" y="4480411"/>
                <a:ext cx="2700804" cy="369332"/>
              </a:xfrm>
              <a:prstGeom prst="rect">
                <a:avLst/>
              </a:prstGeom>
              <a:blipFill>
                <a:blip r:embed="rId8"/>
                <a:stretch>
                  <a:fillRect b="-13115"/>
                </a:stretch>
              </a:blipFill>
            </p:spPr>
            <p:txBody>
              <a:bodyPr/>
              <a:lstStyle/>
              <a:p>
                <a:r>
                  <a:rPr lang="zh-CN" altLang="en-US">
                    <a:noFill/>
                  </a:rPr>
                  <a:t> </a:t>
                </a:r>
              </a:p>
            </p:txBody>
          </p:sp>
        </mc:Fallback>
      </mc:AlternateContent>
      <p:pic>
        <p:nvPicPr>
          <p:cNvPr id="11" name="图片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8372" y="2474574"/>
            <a:ext cx="2553056" cy="2781688"/>
          </a:xfrm>
          <a:prstGeom prst="rect">
            <a:avLst/>
          </a:prstGeom>
        </p:spPr>
      </p:pic>
      <p:sp>
        <p:nvSpPr>
          <p:cNvPr id="13" name="右箭头 12"/>
          <p:cNvSpPr/>
          <p:nvPr/>
        </p:nvSpPr>
        <p:spPr>
          <a:xfrm>
            <a:off x="3335659" y="3550269"/>
            <a:ext cx="903514" cy="1034143"/>
          </a:xfrm>
          <a:prstGeom prst="rightArrow">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灯片编号占位符 5">
            <a:extLst>
              <a:ext uri="{FF2B5EF4-FFF2-40B4-BE49-F238E27FC236}">
                <a16:creationId xmlns:a16="http://schemas.microsoft.com/office/drawing/2014/main" id="{2E41B208-241B-413A-A40C-9D584F7A5725}"/>
              </a:ext>
            </a:extLst>
          </p:cNvPr>
          <p:cNvSpPr>
            <a:spLocks noGrp="1"/>
          </p:cNvSpPr>
          <p:nvPr>
            <p:ph type="sldNum" sz="quarter" idx="14"/>
          </p:nvPr>
        </p:nvSpPr>
        <p:spPr/>
        <p:txBody>
          <a:bodyPr/>
          <a:lstStyle/>
          <a:p>
            <a:fld id="{AF69888C-E133-43D9-A638-B5C95925B91C}" type="slidenum">
              <a:rPr lang="zh-CN" altLang="en-US" smtClean="0"/>
              <a:t>49</a:t>
            </a:fld>
            <a:endParaRPr lang="zh-CN" altLang="en-US" dirty="0"/>
          </a:p>
        </p:txBody>
      </p:sp>
    </p:spTree>
    <p:extLst>
      <p:ext uri="{BB962C8B-B14F-4D97-AF65-F5344CB8AC3E}">
        <p14:creationId xmlns:p14="http://schemas.microsoft.com/office/powerpoint/2010/main" val="1116189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zh-CN" altLang="en-CN" dirty="0"/>
              <a:t>词性标注</a:t>
            </a:r>
            <a:r>
              <a:rPr lang="zh-CN" altLang="en-US" dirty="0"/>
              <a:t>（</a:t>
            </a:r>
            <a:r>
              <a:rPr lang="en-US" altLang="zh-CN" dirty="0"/>
              <a:t>Parts of Speech</a:t>
            </a:r>
            <a:r>
              <a:rPr lang="zh-CN" altLang="en-US" dirty="0"/>
              <a:t>）</a:t>
            </a:r>
          </a:p>
        </p:txBody>
      </p:sp>
      <p:sp>
        <p:nvSpPr>
          <p:cNvPr id="3" name="TextBox 2">
            <a:extLst>
              <a:ext uri="{FF2B5EF4-FFF2-40B4-BE49-F238E27FC236}">
                <a16:creationId xmlns:a16="http://schemas.microsoft.com/office/drawing/2014/main" id="{92B62257-A0B9-14F8-D34F-9003B5506B49}"/>
              </a:ext>
            </a:extLst>
          </p:cNvPr>
          <p:cNvSpPr txBox="1"/>
          <p:nvPr/>
        </p:nvSpPr>
        <p:spPr>
          <a:xfrm>
            <a:off x="136022" y="680485"/>
            <a:ext cx="9131300" cy="581057"/>
          </a:xfrm>
          <a:prstGeom prst="rect">
            <a:avLst/>
          </a:prstGeom>
          <a:noFill/>
        </p:spPr>
        <p:txBody>
          <a:bodyPr wrap="square" rtlCol="0">
            <a:spAutoFit/>
          </a:bodyPr>
          <a:lstStyle/>
          <a:p>
            <a:pPr marL="800100" lvl="1" indent="-342900">
              <a:lnSpc>
                <a:spcPct val="150000"/>
              </a:lnSpc>
              <a:buFont typeface="Wingdings" pitchFamily="2" charset="2"/>
              <a:buChar char="Ø"/>
            </a:pPr>
            <a:r>
              <a:rPr lang="en-CN" sz="2400" dirty="0">
                <a:latin typeface="+mn-ea"/>
              </a:rPr>
              <a:t>用全连接神经网络来建模</a:t>
            </a:r>
          </a:p>
        </p:txBody>
      </p:sp>
      <p:cxnSp>
        <p:nvCxnSpPr>
          <p:cNvPr id="11" name="直線單箭頭接點 3">
            <a:extLst>
              <a:ext uri="{FF2B5EF4-FFF2-40B4-BE49-F238E27FC236}">
                <a16:creationId xmlns:a16="http://schemas.microsoft.com/office/drawing/2014/main" id="{3026F777-ECC5-90FC-B3E6-96001FF259E1}"/>
              </a:ext>
            </a:extLst>
          </p:cNvPr>
          <p:cNvCxnSpPr>
            <a:cxnSpLocks/>
          </p:cNvCxnSpPr>
          <p:nvPr/>
        </p:nvCxnSpPr>
        <p:spPr>
          <a:xfrm>
            <a:off x="4281953" y="2152230"/>
            <a:ext cx="253572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4">
            <a:extLst>
              <a:ext uri="{FF2B5EF4-FFF2-40B4-BE49-F238E27FC236}">
                <a16:creationId xmlns:a16="http://schemas.microsoft.com/office/drawing/2014/main" id="{EA6A50F9-C3DC-2B1A-8B34-95D2C9B14D30}"/>
              </a:ext>
            </a:extLst>
          </p:cNvPr>
          <p:cNvCxnSpPr>
            <a:cxnSpLocks/>
            <a:endCxn id="31" idx="2"/>
          </p:cNvCxnSpPr>
          <p:nvPr/>
        </p:nvCxnSpPr>
        <p:spPr>
          <a:xfrm flipV="1">
            <a:off x="4281952" y="2178104"/>
            <a:ext cx="2535723" cy="14879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單箭頭接點 5">
            <a:extLst>
              <a:ext uri="{FF2B5EF4-FFF2-40B4-BE49-F238E27FC236}">
                <a16:creationId xmlns:a16="http://schemas.microsoft.com/office/drawing/2014/main" id="{76DE02CC-D393-5428-8AF9-96BB05ACF0E8}"/>
              </a:ext>
            </a:extLst>
          </p:cNvPr>
          <p:cNvCxnSpPr>
            <a:cxnSpLocks/>
            <a:endCxn id="31" idx="2"/>
          </p:cNvCxnSpPr>
          <p:nvPr/>
        </p:nvCxnSpPr>
        <p:spPr>
          <a:xfrm flipV="1">
            <a:off x="4281952" y="2178104"/>
            <a:ext cx="2535723" cy="30512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4" name="群組 6">
            <a:extLst>
              <a:ext uri="{FF2B5EF4-FFF2-40B4-BE49-F238E27FC236}">
                <a16:creationId xmlns:a16="http://schemas.microsoft.com/office/drawing/2014/main" id="{A2AC43B6-E07E-9F9A-6D96-D86176FC42B5}"/>
              </a:ext>
            </a:extLst>
          </p:cNvPr>
          <p:cNvGrpSpPr/>
          <p:nvPr/>
        </p:nvGrpSpPr>
        <p:grpSpPr>
          <a:xfrm>
            <a:off x="3896921" y="1908330"/>
            <a:ext cx="369332" cy="394455"/>
            <a:chOff x="674398" y="1660770"/>
            <a:chExt cx="369332" cy="394455"/>
          </a:xfrm>
        </p:grpSpPr>
        <p:sp>
          <p:nvSpPr>
            <p:cNvPr id="15" name="矩形 7">
              <a:extLst>
                <a:ext uri="{FF2B5EF4-FFF2-40B4-BE49-F238E27FC236}">
                  <a16:creationId xmlns:a16="http://schemas.microsoft.com/office/drawing/2014/main" id="{0F7B12E7-F8F6-0ED0-53CA-233957AFFF0D}"/>
                </a:ext>
              </a:extLst>
            </p:cNvPr>
            <p:cNvSpPr/>
            <p:nvPr/>
          </p:nvSpPr>
          <p:spPr>
            <a:xfrm>
              <a:off x="674398" y="1685893"/>
              <a:ext cx="369332" cy="36933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zh-TW" altLang="en-US"/>
            </a:p>
          </p:txBody>
        </p:sp>
        <mc:AlternateContent xmlns:mc="http://schemas.openxmlformats.org/markup-compatibility/2006" xmlns:a14="http://schemas.microsoft.com/office/drawing/2010/main">
          <mc:Choice Requires="a14">
            <p:sp>
              <p:nvSpPr>
                <p:cNvPr id="16" name="文字方塊 8">
                  <a:extLst>
                    <a:ext uri="{FF2B5EF4-FFF2-40B4-BE49-F238E27FC236}">
                      <a16:creationId xmlns:a16="http://schemas.microsoft.com/office/drawing/2014/main" id="{266B51EB-FF23-A36F-3145-47B9C9644910}"/>
                    </a:ext>
                  </a:extLst>
                </p:cNvPr>
                <p:cNvSpPr txBox="1"/>
                <p:nvPr/>
              </p:nvSpPr>
              <p:spPr>
                <a:xfrm>
                  <a:off x="749516" y="1660770"/>
                  <a:ext cx="241733"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sz="2400" b="0" i="1" smtClean="0">
                                <a:latin typeface="Cambria Math" panose="02040503050406030204" pitchFamily="18" charset="0"/>
                              </a:rPr>
                            </m:ctrlPr>
                          </m:sSubPr>
                          <m:e>
                            <m:r>
                              <a:rPr lang="en-US" altLang="zh-TW" sz="2400" b="0" i="1" smtClean="0">
                                <a:latin typeface="Cambria Math" panose="02040503050406030204" pitchFamily="18" charset="0"/>
                              </a:rPr>
                              <m:t>𝑥</m:t>
                            </m:r>
                          </m:e>
                          <m:sub>
                            <m:r>
                              <a:rPr lang="en-US" altLang="zh-TW" sz="2400" b="0" i="1" smtClean="0">
                                <a:latin typeface="Cambria Math" panose="02040503050406030204" pitchFamily="18" charset="0"/>
                              </a:rPr>
                              <m:t>𝑖</m:t>
                            </m:r>
                          </m:sub>
                        </m:sSub>
                      </m:oMath>
                    </m:oMathPara>
                  </a14:m>
                  <a:endParaRPr lang="zh-TW" altLang="en-US" sz="2400" dirty="0"/>
                </a:p>
              </p:txBody>
            </p:sp>
          </mc:Choice>
          <mc:Fallback xmlns="">
            <p:sp>
              <p:nvSpPr>
                <p:cNvPr id="9" name="文字方塊 8">
                  <a:extLst>
                    <a:ext uri="{FF2B5EF4-FFF2-40B4-BE49-F238E27FC236}">
                      <a16:creationId xmlns:a16="http://schemas.microsoft.com/office/drawing/2014/main" id="{583B91E6-31B2-4466-AEF3-4CB4F00C1F55}"/>
                    </a:ext>
                  </a:extLst>
                </p:cNvPr>
                <p:cNvSpPr txBox="1">
                  <a:spLocks noRot="1" noChangeAspect="1" noMove="1" noResize="1" noEditPoints="1" noAdjustHandles="1" noChangeArrowheads="1" noChangeShapeType="1" noTextEdit="1"/>
                </p:cNvSpPr>
                <p:nvPr/>
              </p:nvSpPr>
              <p:spPr>
                <a:xfrm>
                  <a:off x="749516" y="1660770"/>
                  <a:ext cx="241733" cy="369332"/>
                </a:xfrm>
                <a:prstGeom prst="rect">
                  <a:avLst/>
                </a:prstGeom>
                <a:blipFill>
                  <a:blip r:embed="rId3"/>
                  <a:stretch>
                    <a:fillRect l="-30000" r="-32500" b="-16667"/>
                  </a:stretch>
                </a:blipFill>
              </p:spPr>
              <p:txBody>
                <a:bodyPr/>
                <a:lstStyle/>
                <a:p>
                  <a:r>
                    <a:rPr lang="zh-TW" altLang="en-US">
                      <a:noFill/>
                    </a:rPr>
                    <a:t> </a:t>
                  </a:r>
                </a:p>
              </p:txBody>
            </p:sp>
          </mc:Fallback>
        </mc:AlternateContent>
      </p:grpSp>
      <p:grpSp>
        <p:nvGrpSpPr>
          <p:cNvPr id="17" name="群組 9">
            <a:extLst>
              <a:ext uri="{FF2B5EF4-FFF2-40B4-BE49-F238E27FC236}">
                <a16:creationId xmlns:a16="http://schemas.microsoft.com/office/drawing/2014/main" id="{A7D66D9C-48A2-1A5E-C127-FAAAAEEF15BA}"/>
              </a:ext>
            </a:extLst>
          </p:cNvPr>
          <p:cNvGrpSpPr/>
          <p:nvPr/>
        </p:nvGrpSpPr>
        <p:grpSpPr>
          <a:xfrm>
            <a:off x="3881627" y="3531192"/>
            <a:ext cx="369332" cy="399084"/>
            <a:chOff x="674398" y="1660770"/>
            <a:chExt cx="369332" cy="399084"/>
          </a:xfrm>
        </p:grpSpPr>
        <p:sp>
          <p:nvSpPr>
            <p:cNvPr id="18" name="矩形 10">
              <a:extLst>
                <a:ext uri="{FF2B5EF4-FFF2-40B4-BE49-F238E27FC236}">
                  <a16:creationId xmlns:a16="http://schemas.microsoft.com/office/drawing/2014/main" id="{81D7E5E2-80D8-51E0-12AE-F13F226BC503}"/>
                </a:ext>
              </a:extLst>
            </p:cNvPr>
            <p:cNvSpPr/>
            <p:nvPr/>
          </p:nvSpPr>
          <p:spPr>
            <a:xfrm>
              <a:off x="674398" y="1685893"/>
              <a:ext cx="369332" cy="36933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zh-TW" altLang="en-US"/>
            </a:p>
          </p:txBody>
        </p:sp>
        <mc:AlternateContent xmlns:mc="http://schemas.openxmlformats.org/markup-compatibility/2006" xmlns:a14="http://schemas.microsoft.com/office/drawing/2010/main">
          <mc:Choice Requires="a14">
            <p:sp>
              <p:nvSpPr>
                <p:cNvPr id="19" name="文字方塊 11">
                  <a:extLst>
                    <a:ext uri="{FF2B5EF4-FFF2-40B4-BE49-F238E27FC236}">
                      <a16:creationId xmlns:a16="http://schemas.microsoft.com/office/drawing/2014/main" id="{68517A84-4958-659E-B3D8-1801FEC91B71}"/>
                    </a:ext>
                  </a:extLst>
                </p:cNvPr>
                <p:cNvSpPr txBox="1"/>
                <p:nvPr/>
              </p:nvSpPr>
              <p:spPr>
                <a:xfrm>
                  <a:off x="749516" y="1660770"/>
                  <a:ext cx="241733" cy="39908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sz="2400" b="0" i="1" smtClean="0">
                                <a:latin typeface="Cambria Math" panose="02040503050406030204" pitchFamily="18" charset="0"/>
                              </a:rPr>
                            </m:ctrlPr>
                          </m:sSubPr>
                          <m:e>
                            <m:r>
                              <a:rPr lang="en-US" altLang="zh-TW" sz="2400" b="0" i="1" smtClean="0">
                                <a:latin typeface="Cambria Math" panose="02040503050406030204" pitchFamily="18" charset="0"/>
                              </a:rPr>
                              <m:t>𝑥</m:t>
                            </m:r>
                          </m:e>
                          <m:sub>
                            <m:r>
                              <a:rPr lang="en-US" altLang="zh-TW" sz="2400" b="0" i="1" smtClean="0">
                                <a:latin typeface="Cambria Math" panose="02040503050406030204" pitchFamily="18" charset="0"/>
                              </a:rPr>
                              <m:t>𝑗</m:t>
                            </m:r>
                          </m:sub>
                        </m:sSub>
                      </m:oMath>
                    </m:oMathPara>
                  </a14:m>
                  <a:endParaRPr lang="zh-TW" altLang="en-US" sz="2400" dirty="0"/>
                </a:p>
              </p:txBody>
            </p:sp>
          </mc:Choice>
          <mc:Fallback xmlns="">
            <p:sp>
              <p:nvSpPr>
                <p:cNvPr id="12" name="文字方塊 11">
                  <a:extLst>
                    <a:ext uri="{FF2B5EF4-FFF2-40B4-BE49-F238E27FC236}">
                      <a16:creationId xmlns:a16="http://schemas.microsoft.com/office/drawing/2014/main" id="{B7B63219-7760-47DA-A69C-A4849A54534C}"/>
                    </a:ext>
                  </a:extLst>
                </p:cNvPr>
                <p:cNvSpPr txBox="1">
                  <a:spLocks noRot="1" noChangeAspect="1" noMove="1" noResize="1" noEditPoints="1" noAdjustHandles="1" noChangeArrowheads="1" noChangeShapeType="1" noTextEdit="1"/>
                </p:cNvSpPr>
                <p:nvPr/>
              </p:nvSpPr>
              <p:spPr>
                <a:xfrm>
                  <a:off x="749516" y="1660770"/>
                  <a:ext cx="241733" cy="399084"/>
                </a:xfrm>
                <a:prstGeom prst="rect">
                  <a:avLst/>
                </a:prstGeom>
                <a:blipFill>
                  <a:blip r:embed="rId4"/>
                  <a:stretch>
                    <a:fillRect l="-33333" r="-43590" b="-24242"/>
                  </a:stretch>
                </a:blipFill>
              </p:spPr>
              <p:txBody>
                <a:bodyPr/>
                <a:lstStyle/>
                <a:p>
                  <a:r>
                    <a:rPr lang="zh-TW" altLang="en-US">
                      <a:noFill/>
                    </a:rPr>
                    <a:t> </a:t>
                  </a:r>
                </a:p>
              </p:txBody>
            </p:sp>
          </mc:Fallback>
        </mc:AlternateContent>
      </p:grpSp>
      <p:grpSp>
        <p:nvGrpSpPr>
          <p:cNvPr id="20" name="群組 12">
            <a:extLst>
              <a:ext uri="{FF2B5EF4-FFF2-40B4-BE49-F238E27FC236}">
                <a16:creationId xmlns:a16="http://schemas.microsoft.com/office/drawing/2014/main" id="{6EBDACFC-0E6D-D1CC-9DF8-807D666C4AFA}"/>
              </a:ext>
            </a:extLst>
          </p:cNvPr>
          <p:cNvGrpSpPr/>
          <p:nvPr/>
        </p:nvGrpSpPr>
        <p:grpSpPr>
          <a:xfrm>
            <a:off x="3890693" y="5135748"/>
            <a:ext cx="369332" cy="394455"/>
            <a:chOff x="674398" y="1660770"/>
            <a:chExt cx="369332" cy="394455"/>
          </a:xfrm>
        </p:grpSpPr>
        <p:sp>
          <p:nvSpPr>
            <p:cNvPr id="21" name="矩形 13">
              <a:extLst>
                <a:ext uri="{FF2B5EF4-FFF2-40B4-BE49-F238E27FC236}">
                  <a16:creationId xmlns:a16="http://schemas.microsoft.com/office/drawing/2014/main" id="{5B6352C7-F53E-6DE8-F5AE-989744E15AA0}"/>
                </a:ext>
              </a:extLst>
            </p:cNvPr>
            <p:cNvSpPr/>
            <p:nvPr/>
          </p:nvSpPr>
          <p:spPr>
            <a:xfrm>
              <a:off x="674398" y="1685893"/>
              <a:ext cx="369332" cy="36933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zh-TW" altLang="en-US"/>
            </a:p>
          </p:txBody>
        </p:sp>
        <mc:AlternateContent xmlns:mc="http://schemas.openxmlformats.org/markup-compatibility/2006" xmlns:a14="http://schemas.microsoft.com/office/drawing/2010/main">
          <mc:Choice Requires="a14">
            <p:sp>
              <p:nvSpPr>
                <p:cNvPr id="23" name="文字方塊 14">
                  <a:extLst>
                    <a:ext uri="{FF2B5EF4-FFF2-40B4-BE49-F238E27FC236}">
                      <a16:creationId xmlns:a16="http://schemas.microsoft.com/office/drawing/2014/main" id="{09C992C8-0660-6834-C868-39BF3C1B8773}"/>
                    </a:ext>
                  </a:extLst>
                </p:cNvPr>
                <p:cNvSpPr txBox="1"/>
                <p:nvPr/>
              </p:nvSpPr>
              <p:spPr>
                <a:xfrm>
                  <a:off x="749516" y="1660770"/>
                  <a:ext cx="241733"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TW" sz="2400" b="0" i="1" smtClean="0">
                                <a:latin typeface="Cambria Math" panose="02040503050406030204" pitchFamily="18" charset="0"/>
                              </a:rPr>
                            </m:ctrlPr>
                          </m:sSubPr>
                          <m:e>
                            <m:r>
                              <a:rPr lang="en-US" altLang="zh-TW" sz="2400" b="0" i="1" smtClean="0">
                                <a:latin typeface="Cambria Math" panose="02040503050406030204" pitchFamily="18" charset="0"/>
                              </a:rPr>
                              <m:t>𝑥</m:t>
                            </m:r>
                          </m:e>
                          <m:sub>
                            <m:r>
                              <a:rPr lang="en-US" altLang="zh-TW" sz="2400" b="0" i="1" smtClean="0">
                                <a:latin typeface="Cambria Math" panose="02040503050406030204" pitchFamily="18" charset="0"/>
                              </a:rPr>
                              <m:t>𝑘</m:t>
                            </m:r>
                          </m:sub>
                        </m:sSub>
                      </m:oMath>
                    </m:oMathPara>
                  </a14:m>
                  <a:endParaRPr lang="zh-TW" altLang="en-US" sz="2400" dirty="0"/>
                </a:p>
              </p:txBody>
            </p:sp>
          </mc:Choice>
          <mc:Fallback xmlns="">
            <p:sp>
              <p:nvSpPr>
                <p:cNvPr id="15" name="文字方塊 14">
                  <a:extLst>
                    <a:ext uri="{FF2B5EF4-FFF2-40B4-BE49-F238E27FC236}">
                      <a16:creationId xmlns:a16="http://schemas.microsoft.com/office/drawing/2014/main" id="{BF738567-62AC-4A1D-AD29-5467F0884AA4}"/>
                    </a:ext>
                  </a:extLst>
                </p:cNvPr>
                <p:cNvSpPr txBox="1">
                  <a:spLocks noRot="1" noChangeAspect="1" noMove="1" noResize="1" noEditPoints="1" noAdjustHandles="1" noChangeArrowheads="1" noChangeShapeType="1" noTextEdit="1"/>
                </p:cNvSpPr>
                <p:nvPr/>
              </p:nvSpPr>
              <p:spPr>
                <a:xfrm>
                  <a:off x="749516" y="1660770"/>
                  <a:ext cx="241733" cy="369332"/>
                </a:xfrm>
                <a:prstGeom prst="rect">
                  <a:avLst/>
                </a:prstGeom>
                <a:blipFill>
                  <a:blip r:embed="rId5"/>
                  <a:stretch>
                    <a:fillRect l="-30000" r="-55000" b="-14754"/>
                  </a:stretch>
                </a:blipFill>
              </p:spPr>
              <p:txBody>
                <a:bodyPr/>
                <a:lstStyle/>
                <a:p>
                  <a:r>
                    <a:rPr lang="zh-TW" altLang="en-US">
                      <a:noFill/>
                    </a:rPr>
                    <a:t> </a:t>
                  </a:r>
                </a:p>
              </p:txBody>
            </p:sp>
          </mc:Fallback>
        </mc:AlternateContent>
      </p:grpSp>
      <p:cxnSp>
        <p:nvCxnSpPr>
          <p:cNvPr id="24" name="直線單箭頭接點 15">
            <a:extLst>
              <a:ext uri="{FF2B5EF4-FFF2-40B4-BE49-F238E27FC236}">
                <a16:creationId xmlns:a16="http://schemas.microsoft.com/office/drawing/2014/main" id="{D73EB31A-AFF5-20F6-B06D-856290C71314}"/>
              </a:ext>
            </a:extLst>
          </p:cNvPr>
          <p:cNvCxnSpPr>
            <a:cxnSpLocks/>
            <a:endCxn id="34" idx="2"/>
          </p:cNvCxnSpPr>
          <p:nvPr/>
        </p:nvCxnSpPr>
        <p:spPr>
          <a:xfrm>
            <a:off x="4281951" y="2117751"/>
            <a:ext cx="2543317" cy="16260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線單箭頭接點 16">
            <a:extLst>
              <a:ext uri="{FF2B5EF4-FFF2-40B4-BE49-F238E27FC236}">
                <a16:creationId xmlns:a16="http://schemas.microsoft.com/office/drawing/2014/main" id="{37017FC6-EC32-563C-FCA2-01DDF4E7F22B}"/>
              </a:ext>
            </a:extLst>
          </p:cNvPr>
          <p:cNvCxnSpPr>
            <a:cxnSpLocks/>
            <a:endCxn id="34" idx="2"/>
          </p:cNvCxnSpPr>
          <p:nvPr/>
        </p:nvCxnSpPr>
        <p:spPr>
          <a:xfrm>
            <a:off x="4281952" y="3724172"/>
            <a:ext cx="2543316" cy="1964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線單箭頭接點 17">
            <a:extLst>
              <a:ext uri="{FF2B5EF4-FFF2-40B4-BE49-F238E27FC236}">
                <a16:creationId xmlns:a16="http://schemas.microsoft.com/office/drawing/2014/main" id="{4FAB3B1A-1C81-56B0-5398-6C8C0BB0124B}"/>
              </a:ext>
            </a:extLst>
          </p:cNvPr>
          <p:cNvCxnSpPr>
            <a:cxnSpLocks/>
            <a:endCxn id="34" idx="2"/>
          </p:cNvCxnSpPr>
          <p:nvPr/>
        </p:nvCxnSpPr>
        <p:spPr>
          <a:xfrm flipV="1">
            <a:off x="4253796" y="3743820"/>
            <a:ext cx="2571472" cy="151852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18">
            <a:extLst>
              <a:ext uri="{FF2B5EF4-FFF2-40B4-BE49-F238E27FC236}">
                <a16:creationId xmlns:a16="http://schemas.microsoft.com/office/drawing/2014/main" id="{99340C9E-AE04-EBDC-0CBB-8A3908F78DBB}"/>
              </a:ext>
            </a:extLst>
          </p:cNvPr>
          <p:cNvCxnSpPr>
            <a:cxnSpLocks/>
            <a:endCxn id="37" idx="2"/>
          </p:cNvCxnSpPr>
          <p:nvPr/>
        </p:nvCxnSpPr>
        <p:spPr>
          <a:xfrm>
            <a:off x="4266253" y="2162788"/>
            <a:ext cx="2526296" cy="315878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單箭頭接點 19">
            <a:extLst>
              <a:ext uri="{FF2B5EF4-FFF2-40B4-BE49-F238E27FC236}">
                <a16:creationId xmlns:a16="http://schemas.microsoft.com/office/drawing/2014/main" id="{190EFC55-81C1-A949-4448-8E5B797E1716}"/>
              </a:ext>
            </a:extLst>
          </p:cNvPr>
          <p:cNvCxnSpPr>
            <a:cxnSpLocks/>
            <a:endCxn id="37" idx="2"/>
          </p:cNvCxnSpPr>
          <p:nvPr/>
        </p:nvCxnSpPr>
        <p:spPr>
          <a:xfrm>
            <a:off x="4266252" y="3769209"/>
            <a:ext cx="2526297" cy="15523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單箭頭接點 20">
            <a:extLst>
              <a:ext uri="{FF2B5EF4-FFF2-40B4-BE49-F238E27FC236}">
                <a16:creationId xmlns:a16="http://schemas.microsoft.com/office/drawing/2014/main" id="{7F23E35E-90D8-F465-319B-E722F329A270}"/>
              </a:ext>
            </a:extLst>
          </p:cNvPr>
          <p:cNvCxnSpPr>
            <a:cxnSpLocks/>
          </p:cNvCxnSpPr>
          <p:nvPr/>
        </p:nvCxnSpPr>
        <p:spPr>
          <a:xfrm flipV="1">
            <a:off x="4281953" y="5336085"/>
            <a:ext cx="251059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0" name="群組 27">
            <a:extLst>
              <a:ext uri="{FF2B5EF4-FFF2-40B4-BE49-F238E27FC236}">
                <a16:creationId xmlns:a16="http://schemas.microsoft.com/office/drawing/2014/main" id="{F09C83F9-9CA1-BFB5-0087-E6A0835D1091}"/>
              </a:ext>
            </a:extLst>
          </p:cNvPr>
          <p:cNvGrpSpPr/>
          <p:nvPr/>
        </p:nvGrpSpPr>
        <p:grpSpPr>
          <a:xfrm>
            <a:off x="6817675" y="1859016"/>
            <a:ext cx="638175" cy="638175"/>
            <a:chOff x="8370546" y="1983114"/>
            <a:chExt cx="638175" cy="638175"/>
          </a:xfrm>
        </p:grpSpPr>
        <p:sp>
          <p:nvSpPr>
            <p:cNvPr id="31" name="橢圓 21">
              <a:extLst>
                <a:ext uri="{FF2B5EF4-FFF2-40B4-BE49-F238E27FC236}">
                  <a16:creationId xmlns:a16="http://schemas.microsoft.com/office/drawing/2014/main" id="{D945C74C-A856-A7D0-1ABD-6D8B114B092A}"/>
                </a:ext>
              </a:extLst>
            </p:cNvPr>
            <p:cNvSpPr/>
            <p:nvPr/>
          </p:nvSpPr>
          <p:spPr>
            <a:xfrm>
              <a:off x="8370546" y="1983114"/>
              <a:ext cx="638175" cy="638175"/>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TW" altLang="en-US"/>
            </a:p>
          </p:txBody>
        </p:sp>
        <p:sp>
          <p:nvSpPr>
            <p:cNvPr id="32" name="手繪多邊形 108">
              <a:extLst>
                <a:ext uri="{FF2B5EF4-FFF2-40B4-BE49-F238E27FC236}">
                  <a16:creationId xmlns:a16="http://schemas.microsoft.com/office/drawing/2014/main" id="{B08B29A3-0E7D-ED22-08EE-4217013B91F6}"/>
                </a:ext>
              </a:extLst>
            </p:cNvPr>
            <p:cNvSpPr/>
            <p:nvPr/>
          </p:nvSpPr>
          <p:spPr>
            <a:xfrm>
              <a:off x="8447407" y="2115472"/>
              <a:ext cx="469900" cy="354083"/>
            </a:xfrm>
            <a:custGeom>
              <a:avLst/>
              <a:gdLst>
                <a:gd name="connsiteX0" fmla="*/ 469900 w 469900"/>
                <a:gd name="connsiteY0" fmla="*/ 5192 h 354083"/>
                <a:gd name="connsiteX1" fmla="*/ 254000 w 469900"/>
                <a:gd name="connsiteY1" fmla="*/ 43292 h 354083"/>
                <a:gd name="connsiteX2" fmla="*/ 139700 w 469900"/>
                <a:gd name="connsiteY2" fmla="*/ 322692 h 354083"/>
                <a:gd name="connsiteX3" fmla="*/ 0 w 469900"/>
                <a:gd name="connsiteY3" fmla="*/ 335392 h 354083"/>
              </a:gdLst>
              <a:ahLst/>
              <a:cxnLst>
                <a:cxn ang="0">
                  <a:pos x="connsiteX0" y="connsiteY0"/>
                </a:cxn>
                <a:cxn ang="0">
                  <a:pos x="connsiteX1" y="connsiteY1"/>
                </a:cxn>
                <a:cxn ang="0">
                  <a:pos x="connsiteX2" y="connsiteY2"/>
                </a:cxn>
                <a:cxn ang="0">
                  <a:pos x="connsiteX3" y="connsiteY3"/>
                </a:cxn>
              </a:cxnLst>
              <a:rect l="l" t="t" r="r" b="b"/>
              <a:pathLst>
                <a:path w="469900" h="354083">
                  <a:moveTo>
                    <a:pt x="469900" y="5192"/>
                  </a:moveTo>
                  <a:cubicBezTo>
                    <a:pt x="389466" y="-2217"/>
                    <a:pt x="309033" y="-9625"/>
                    <a:pt x="254000" y="43292"/>
                  </a:cubicBezTo>
                  <a:cubicBezTo>
                    <a:pt x="198967" y="96209"/>
                    <a:pt x="182033" y="274009"/>
                    <a:pt x="139700" y="322692"/>
                  </a:cubicBezTo>
                  <a:cubicBezTo>
                    <a:pt x="97367" y="371375"/>
                    <a:pt x="48683" y="353383"/>
                    <a:pt x="0" y="335392"/>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33" name="群組 28">
            <a:extLst>
              <a:ext uri="{FF2B5EF4-FFF2-40B4-BE49-F238E27FC236}">
                <a16:creationId xmlns:a16="http://schemas.microsoft.com/office/drawing/2014/main" id="{206BCAD9-BE91-AAB3-A6B0-D38E2627BAEE}"/>
              </a:ext>
            </a:extLst>
          </p:cNvPr>
          <p:cNvGrpSpPr/>
          <p:nvPr/>
        </p:nvGrpSpPr>
        <p:grpSpPr>
          <a:xfrm>
            <a:off x="6825268" y="3424732"/>
            <a:ext cx="638175" cy="638175"/>
            <a:chOff x="8378140" y="3515828"/>
            <a:chExt cx="638175" cy="638175"/>
          </a:xfrm>
        </p:grpSpPr>
        <p:sp>
          <p:nvSpPr>
            <p:cNvPr id="34" name="橢圓 22">
              <a:extLst>
                <a:ext uri="{FF2B5EF4-FFF2-40B4-BE49-F238E27FC236}">
                  <a16:creationId xmlns:a16="http://schemas.microsoft.com/office/drawing/2014/main" id="{EB2D2BD4-3AEF-E520-CA58-EE1AEA82FFB5}"/>
                </a:ext>
              </a:extLst>
            </p:cNvPr>
            <p:cNvSpPr/>
            <p:nvPr/>
          </p:nvSpPr>
          <p:spPr>
            <a:xfrm>
              <a:off x="8378140" y="3515828"/>
              <a:ext cx="638175" cy="638175"/>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TW" altLang="en-US"/>
            </a:p>
          </p:txBody>
        </p:sp>
        <p:sp>
          <p:nvSpPr>
            <p:cNvPr id="35" name="手繪多邊形 108">
              <a:extLst>
                <a:ext uri="{FF2B5EF4-FFF2-40B4-BE49-F238E27FC236}">
                  <a16:creationId xmlns:a16="http://schemas.microsoft.com/office/drawing/2014/main" id="{69B5AA09-C754-C375-706A-EA4670042C93}"/>
                </a:ext>
              </a:extLst>
            </p:cNvPr>
            <p:cNvSpPr/>
            <p:nvPr/>
          </p:nvSpPr>
          <p:spPr>
            <a:xfrm>
              <a:off x="8458600" y="3669023"/>
              <a:ext cx="469900" cy="354083"/>
            </a:xfrm>
            <a:custGeom>
              <a:avLst/>
              <a:gdLst>
                <a:gd name="connsiteX0" fmla="*/ 469900 w 469900"/>
                <a:gd name="connsiteY0" fmla="*/ 5192 h 354083"/>
                <a:gd name="connsiteX1" fmla="*/ 254000 w 469900"/>
                <a:gd name="connsiteY1" fmla="*/ 43292 h 354083"/>
                <a:gd name="connsiteX2" fmla="*/ 139700 w 469900"/>
                <a:gd name="connsiteY2" fmla="*/ 322692 h 354083"/>
                <a:gd name="connsiteX3" fmla="*/ 0 w 469900"/>
                <a:gd name="connsiteY3" fmla="*/ 335392 h 354083"/>
              </a:gdLst>
              <a:ahLst/>
              <a:cxnLst>
                <a:cxn ang="0">
                  <a:pos x="connsiteX0" y="connsiteY0"/>
                </a:cxn>
                <a:cxn ang="0">
                  <a:pos x="connsiteX1" y="connsiteY1"/>
                </a:cxn>
                <a:cxn ang="0">
                  <a:pos x="connsiteX2" y="connsiteY2"/>
                </a:cxn>
                <a:cxn ang="0">
                  <a:pos x="connsiteX3" y="connsiteY3"/>
                </a:cxn>
              </a:cxnLst>
              <a:rect l="l" t="t" r="r" b="b"/>
              <a:pathLst>
                <a:path w="469900" h="354083">
                  <a:moveTo>
                    <a:pt x="469900" y="5192"/>
                  </a:moveTo>
                  <a:cubicBezTo>
                    <a:pt x="389466" y="-2217"/>
                    <a:pt x="309033" y="-9625"/>
                    <a:pt x="254000" y="43292"/>
                  </a:cubicBezTo>
                  <a:cubicBezTo>
                    <a:pt x="198967" y="96209"/>
                    <a:pt x="182033" y="274009"/>
                    <a:pt x="139700" y="322692"/>
                  </a:cubicBezTo>
                  <a:cubicBezTo>
                    <a:pt x="97367" y="371375"/>
                    <a:pt x="48683" y="353383"/>
                    <a:pt x="0" y="335392"/>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36" name="群組 29">
            <a:extLst>
              <a:ext uri="{FF2B5EF4-FFF2-40B4-BE49-F238E27FC236}">
                <a16:creationId xmlns:a16="http://schemas.microsoft.com/office/drawing/2014/main" id="{0EC3A048-F431-4AB9-7175-06A17E2A7DAE}"/>
              </a:ext>
            </a:extLst>
          </p:cNvPr>
          <p:cNvGrpSpPr/>
          <p:nvPr/>
        </p:nvGrpSpPr>
        <p:grpSpPr>
          <a:xfrm>
            <a:off x="6792549" y="5002483"/>
            <a:ext cx="638175" cy="638175"/>
            <a:chOff x="8345419" y="5048542"/>
            <a:chExt cx="638175" cy="638175"/>
          </a:xfrm>
        </p:grpSpPr>
        <p:sp>
          <p:nvSpPr>
            <p:cNvPr id="37" name="橢圓 23">
              <a:extLst>
                <a:ext uri="{FF2B5EF4-FFF2-40B4-BE49-F238E27FC236}">
                  <a16:creationId xmlns:a16="http://schemas.microsoft.com/office/drawing/2014/main" id="{68B11705-1C49-08CA-7F49-7241A3ABB8FE}"/>
                </a:ext>
              </a:extLst>
            </p:cNvPr>
            <p:cNvSpPr/>
            <p:nvPr/>
          </p:nvSpPr>
          <p:spPr>
            <a:xfrm>
              <a:off x="8345419" y="5048542"/>
              <a:ext cx="638175" cy="638175"/>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TW" altLang="en-US"/>
            </a:p>
          </p:txBody>
        </p:sp>
        <p:sp>
          <p:nvSpPr>
            <p:cNvPr id="38" name="手繪多邊形 108">
              <a:extLst>
                <a:ext uri="{FF2B5EF4-FFF2-40B4-BE49-F238E27FC236}">
                  <a16:creationId xmlns:a16="http://schemas.microsoft.com/office/drawing/2014/main" id="{A32E0E86-D141-AF55-C4F8-8D38447B9ECE}"/>
                </a:ext>
              </a:extLst>
            </p:cNvPr>
            <p:cNvSpPr/>
            <p:nvPr/>
          </p:nvSpPr>
          <p:spPr>
            <a:xfrm>
              <a:off x="8454683" y="5215710"/>
              <a:ext cx="469900" cy="354083"/>
            </a:xfrm>
            <a:custGeom>
              <a:avLst/>
              <a:gdLst>
                <a:gd name="connsiteX0" fmla="*/ 469900 w 469900"/>
                <a:gd name="connsiteY0" fmla="*/ 5192 h 354083"/>
                <a:gd name="connsiteX1" fmla="*/ 254000 w 469900"/>
                <a:gd name="connsiteY1" fmla="*/ 43292 h 354083"/>
                <a:gd name="connsiteX2" fmla="*/ 139700 w 469900"/>
                <a:gd name="connsiteY2" fmla="*/ 322692 h 354083"/>
                <a:gd name="connsiteX3" fmla="*/ 0 w 469900"/>
                <a:gd name="connsiteY3" fmla="*/ 335392 h 354083"/>
              </a:gdLst>
              <a:ahLst/>
              <a:cxnLst>
                <a:cxn ang="0">
                  <a:pos x="connsiteX0" y="connsiteY0"/>
                </a:cxn>
                <a:cxn ang="0">
                  <a:pos x="connsiteX1" y="connsiteY1"/>
                </a:cxn>
                <a:cxn ang="0">
                  <a:pos x="connsiteX2" y="connsiteY2"/>
                </a:cxn>
                <a:cxn ang="0">
                  <a:pos x="connsiteX3" y="connsiteY3"/>
                </a:cxn>
              </a:cxnLst>
              <a:rect l="l" t="t" r="r" b="b"/>
              <a:pathLst>
                <a:path w="469900" h="354083">
                  <a:moveTo>
                    <a:pt x="469900" y="5192"/>
                  </a:moveTo>
                  <a:cubicBezTo>
                    <a:pt x="389466" y="-2217"/>
                    <a:pt x="309033" y="-9625"/>
                    <a:pt x="254000" y="43292"/>
                  </a:cubicBezTo>
                  <a:cubicBezTo>
                    <a:pt x="198967" y="96209"/>
                    <a:pt x="182033" y="274009"/>
                    <a:pt x="139700" y="322692"/>
                  </a:cubicBezTo>
                  <a:cubicBezTo>
                    <a:pt x="97367" y="371375"/>
                    <a:pt x="48683" y="353383"/>
                    <a:pt x="0" y="335392"/>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aphicFrame>
        <p:nvGraphicFramePr>
          <p:cNvPr id="39" name="表格 23">
            <a:extLst>
              <a:ext uri="{FF2B5EF4-FFF2-40B4-BE49-F238E27FC236}">
                <a16:creationId xmlns:a16="http://schemas.microsoft.com/office/drawing/2014/main" id="{4536D2B2-D952-0DE7-7CE7-E2C14137BF26}"/>
              </a:ext>
            </a:extLst>
          </p:cNvPr>
          <p:cNvGraphicFramePr>
            <a:graphicFrameLocks noGrp="1"/>
          </p:cNvGraphicFramePr>
          <p:nvPr/>
        </p:nvGraphicFramePr>
        <p:xfrm>
          <a:off x="1588505" y="1521496"/>
          <a:ext cx="421389" cy="1143000"/>
        </p:xfrm>
        <a:graphic>
          <a:graphicData uri="http://schemas.openxmlformats.org/drawingml/2006/table">
            <a:tbl>
              <a:tblPr firstRow="1" bandRow="1">
                <a:tableStyleId>{5C22544A-7EE6-4342-B048-85BDC9FD1C3A}</a:tableStyleId>
              </a:tblPr>
              <a:tblGrid>
                <a:gridCol w="421389">
                  <a:extLst>
                    <a:ext uri="{9D8B030D-6E8A-4147-A177-3AD203B41FA5}">
                      <a16:colId xmlns:a16="http://schemas.microsoft.com/office/drawing/2014/main" val="3109085422"/>
                    </a:ext>
                  </a:extLst>
                </a:gridCol>
              </a:tblGrid>
              <a:tr h="184630">
                <a:tc>
                  <a:txBody>
                    <a:bodyPr/>
                    <a:lstStyle/>
                    <a:p>
                      <a:endParaRPr lang="zh-TW" altLang="en-US" sz="900"/>
                    </a:p>
                  </a:txBody>
                  <a:tcPr>
                    <a:solidFill>
                      <a:schemeClr val="accent1">
                        <a:lumMod val="40000"/>
                        <a:lumOff val="60000"/>
                      </a:schemeClr>
                    </a:solidFill>
                  </a:tcPr>
                </a:tc>
                <a:extLst>
                  <a:ext uri="{0D108BD9-81ED-4DB2-BD59-A6C34878D82A}">
                    <a16:rowId xmlns:a16="http://schemas.microsoft.com/office/drawing/2014/main" val="1717292625"/>
                  </a:ext>
                </a:extLst>
              </a:tr>
              <a:tr h="184630">
                <a:tc>
                  <a:txBody>
                    <a:bodyPr/>
                    <a:lstStyle/>
                    <a:p>
                      <a:endParaRPr lang="zh-TW" altLang="en-US" sz="900" dirty="0"/>
                    </a:p>
                  </a:txBody>
                  <a:tcPr>
                    <a:solidFill>
                      <a:schemeClr val="accent1">
                        <a:lumMod val="40000"/>
                        <a:lumOff val="60000"/>
                      </a:schemeClr>
                    </a:solidFill>
                  </a:tcPr>
                </a:tc>
                <a:extLst>
                  <a:ext uri="{0D108BD9-81ED-4DB2-BD59-A6C34878D82A}">
                    <a16:rowId xmlns:a16="http://schemas.microsoft.com/office/drawing/2014/main" val="2722787459"/>
                  </a:ext>
                </a:extLst>
              </a:tr>
              <a:tr h="184630">
                <a:tc>
                  <a:txBody>
                    <a:bodyPr/>
                    <a:lstStyle/>
                    <a:p>
                      <a:endParaRPr lang="zh-TW" altLang="en-US" sz="900" dirty="0"/>
                    </a:p>
                  </a:txBody>
                  <a:tcPr>
                    <a:solidFill>
                      <a:schemeClr val="accent1">
                        <a:lumMod val="40000"/>
                        <a:lumOff val="60000"/>
                      </a:schemeClr>
                    </a:solidFill>
                  </a:tcPr>
                </a:tc>
                <a:extLst>
                  <a:ext uri="{0D108BD9-81ED-4DB2-BD59-A6C34878D82A}">
                    <a16:rowId xmlns:a16="http://schemas.microsoft.com/office/drawing/2014/main" val="2756491554"/>
                  </a:ext>
                </a:extLst>
              </a:tr>
              <a:tr h="184630">
                <a:tc>
                  <a:txBody>
                    <a:bodyPr/>
                    <a:lstStyle/>
                    <a:p>
                      <a:endParaRPr lang="zh-TW" altLang="en-US" sz="900" dirty="0"/>
                    </a:p>
                  </a:txBody>
                  <a:tcPr>
                    <a:solidFill>
                      <a:schemeClr val="accent1">
                        <a:lumMod val="40000"/>
                        <a:lumOff val="60000"/>
                      </a:schemeClr>
                    </a:solidFill>
                  </a:tcPr>
                </a:tc>
                <a:extLst>
                  <a:ext uri="{0D108BD9-81ED-4DB2-BD59-A6C34878D82A}">
                    <a16:rowId xmlns:a16="http://schemas.microsoft.com/office/drawing/2014/main" val="414211929"/>
                  </a:ext>
                </a:extLst>
              </a:tr>
              <a:tr h="184630">
                <a:tc>
                  <a:txBody>
                    <a:bodyPr/>
                    <a:lstStyle/>
                    <a:p>
                      <a:endParaRPr lang="zh-TW" altLang="en-US" sz="900" dirty="0"/>
                    </a:p>
                  </a:txBody>
                  <a:tcPr>
                    <a:solidFill>
                      <a:schemeClr val="accent1">
                        <a:lumMod val="40000"/>
                        <a:lumOff val="60000"/>
                      </a:schemeClr>
                    </a:solidFill>
                  </a:tcPr>
                </a:tc>
                <a:extLst>
                  <a:ext uri="{0D108BD9-81ED-4DB2-BD59-A6C34878D82A}">
                    <a16:rowId xmlns:a16="http://schemas.microsoft.com/office/drawing/2014/main" val="1825862684"/>
                  </a:ext>
                </a:extLst>
              </a:tr>
            </a:tbl>
          </a:graphicData>
        </a:graphic>
      </p:graphicFrame>
      <p:graphicFrame>
        <p:nvGraphicFramePr>
          <p:cNvPr id="41" name="表格 32">
            <a:extLst>
              <a:ext uri="{FF2B5EF4-FFF2-40B4-BE49-F238E27FC236}">
                <a16:creationId xmlns:a16="http://schemas.microsoft.com/office/drawing/2014/main" id="{7D612EA3-BC24-FC4F-23B7-2655F098953A}"/>
              </a:ext>
            </a:extLst>
          </p:cNvPr>
          <p:cNvGraphicFramePr>
            <a:graphicFrameLocks noGrp="1"/>
          </p:cNvGraphicFramePr>
          <p:nvPr/>
        </p:nvGraphicFramePr>
        <p:xfrm>
          <a:off x="1588512" y="2694892"/>
          <a:ext cx="421389" cy="1143000"/>
        </p:xfrm>
        <a:graphic>
          <a:graphicData uri="http://schemas.openxmlformats.org/drawingml/2006/table">
            <a:tbl>
              <a:tblPr firstRow="1" bandRow="1">
                <a:tableStyleId>{5C22544A-7EE6-4342-B048-85BDC9FD1C3A}</a:tableStyleId>
              </a:tblPr>
              <a:tblGrid>
                <a:gridCol w="421389">
                  <a:extLst>
                    <a:ext uri="{9D8B030D-6E8A-4147-A177-3AD203B41FA5}">
                      <a16:colId xmlns:a16="http://schemas.microsoft.com/office/drawing/2014/main" val="3109085422"/>
                    </a:ext>
                  </a:extLst>
                </a:gridCol>
              </a:tblGrid>
              <a:tr h="227913">
                <a:tc>
                  <a:txBody>
                    <a:bodyPr/>
                    <a:lstStyle/>
                    <a:p>
                      <a:endParaRPr lang="zh-TW" altLang="en-US" sz="900"/>
                    </a:p>
                  </a:txBody>
                  <a:tcPr>
                    <a:solidFill>
                      <a:schemeClr val="accent6">
                        <a:lumMod val="40000"/>
                        <a:lumOff val="60000"/>
                      </a:schemeClr>
                    </a:solidFill>
                  </a:tcPr>
                </a:tc>
                <a:extLst>
                  <a:ext uri="{0D108BD9-81ED-4DB2-BD59-A6C34878D82A}">
                    <a16:rowId xmlns:a16="http://schemas.microsoft.com/office/drawing/2014/main" val="1717292625"/>
                  </a:ext>
                </a:extLst>
              </a:tr>
              <a:tr h="227913">
                <a:tc>
                  <a:txBody>
                    <a:bodyPr/>
                    <a:lstStyle/>
                    <a:p>
                      <a:endParaRPr lang="zh-TW" altLang="en-US" sz="900"/>
                    </a:p>
                  </a:txBody>
                  <a:tcPr>
                    <a:solidFill>
                      <a:schemeClr val="accent6">
                        <a:lumMod val="40000"/>
                        <a:lumOff val="60000"/>
                      </a:schemeClr>
                    </a:solidFill>
                  </a:tcPr>
                </a:tc>
                <a:extLst>
                  <a:ext uri="{0D108BD9-81ED-4DB2-BD59-A6C34878D82A}">
                    <a16:rowId xmlns:a16="http://schemas.microsoft.com/office/drawing/2014/main" val="2722787459"/>
                  </a:ext>
                </a:extLst>
              </a:tr>
              <a:tr h="227913">
                <a:tc>
                  <a:txBody>
                    <a:bodyPr/>
                    <a:lstStyle/>
                    <a:p>
                      <a:endParaRPr lang="zh-TW" altLang="en-US" sz="900"/>
                    </a:p>
                  </a:txBody>
                  <a:tcPr>
                    <a:solidFill>
                      <a:schemeClr val="accent6">
                        <a:lumMod val="40000"/>
                        <a:lumOff val="60000"/>
                      </a:schemeClr>
                    </a:solidFill>
                  </a:tcPr>
                </a:tc>
                <a:extLst>
                  <a:ext uri="{0D108BD9-81ED-4DB2-BD59-A6C34878D82A}">
                    <a16:rowId xmlns:a16="http://schemas.microsoft.com/office/drawing/2014/main" val="2756491554"/>
                  </a:ext>
                </a:extLst>
              </a:tr>
              <a:tr h="227913">
                <a:tc>
                  <a:txBody>
                    <a:bodyPr/>
                    <a:lstStyle/>
                    <a:p>
                      <a:endParaRPr lang="zh-TW" altLang="en-US" sz="900" dirty="0"/>
                    </a:p>
                  </a:txBody>
                  <a:tcPr>
                    <a:solidFill>
                      <a:schemeClr val="accent6">
                        <a:lumMod val="40000"/>
                        <a:lumOff val="60000"/>
                      </a:schemeClr>
                    </a:solidFill>
                  </a:tcPr>
                </a:tc>
                <a:extLst>
                  <a:ext uri="{0D108BD9-81ED-4DB2-BD59-A6C34878D82A}">
                    <a16:rowId xmlns:a16="http://schemas.microsoft.com/office/drawing/2014/main" val="414211929"/>
                  </a:ext>
                </a:extLst>
              </a:tr>
              <a:tr h="227913">
                <a:tc>
                  <a:txBody>
                    <a:bodyPr/>
                    <a:lstStyle/>
                    <a:p>
                      <a:endParaRPr lang="zh-TW" altLang="en-US" sz="900" dirty="0"/>
                    </a:p>
                  </a:txBody>
                  <a:tcPr>
                    <a:solidFill>
                      <a:schemeClr val="accent6">
                        <a:lumMod val="40000"/>
                        <a:lumOff val="60000"/>
                      </a:schemeClr>
                    </a:solidFill>
                  </a:tcPr>
                </a:tc>
                <a:extLst>
                  <a:ext uri="{0D108BD9-81ED-4DB2-BD59-A6C34878D82A}">
                    <a16:rowId xmlns:a16="http://schemas.microsoft.com/office/drawing/2014/main" val="1825862684"/>
                  </a:ext>
                </a:extLst>
              </a:tr>
            </a:tbl>
          </a:graphicData>
        </a:graphic>
      </p:graphicFrame>
      <p:sp>
        <p:nvSpPr>
          <p:cNvPr id="42" name="文字方塊 33">
            <a:extLst>
              <a:ext uri="{FF2B5EF4-FFF2-40B4-BE49-F238E27FC236}">
                <a16:creationId xmlns:a16="http://schemas.microsoft.com/office/drawing/2014/main" id="{9A835718-CB67-5852-CCE4-E8C173D1448D}"/>
              </a:ext>
            </a:extLst>
          </p:cNvPr>
          <p:cNvSpPr txBox="1"/>
          <p:nvPr/>
        </p:nvSpPr>
        <p:spPr>
          <a:xfrm>
            <a:off x="2027128" y="1875477"/>
            <a:ext cx="1284258" cy="369332"/>
          </a:xfrm>
          <a:prstGeom prst="rect">
            <a:avLst/>
          </a:prstGeom>
          <a:noFill/>
        </p:spPr>
        <p:txBody>
          <a:bodyPr wrap="square" rtlCol="0">
            <a:spAutoFit/>
          </a:bodyPr>
          <a:lstStyle/>
          <a:p>
            <a:r>
              <a:rPr lang="en-US" altLang="zh-TW" dirty="0"/>
              <a:t>10000</a:t>
            </a:r>
            <a:endParaRPr lang="zh-TW" altLang="en-US" dirty="0"/>
          </a:p>
        </p:txBody>
      </p:sp>
      <p:cxnSp>
        <p:nvCxnSpPr>
          <p:cNvPr id="45" name="直線單箭頭接點 38">
            <a:extLst>
              <a:ext uri="{FF2B5EF4-FFF2-40B4-BE49-F238E27FC236}">
                <a16:creationId xmlns:a16="http://schemas.microsoft.com/office/drawing/2014/main" id="{AE86D860-E47E-81D8-F88E-2549BCF2BB58}"/>
              </a:ext>
            </a:extLst>
          </p:cNvPr>
          <p:cNvCxnSpPr>
            <a:cxnSpLocks/>
          </p:cNvCxnSpPr>
          <p:nvPr/>
        </p:nvCxnSpPr>
        <p:spPr>
          <a:xfrm>
            <a:off x="7469933" y="2162788"/>
            <a:ext cx="65890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文字方塊 40">
            <a:extLst>
              <a:ext uri="{FF2B5EF4-FFF2-40B4-BE49-F238E27FC236}">
                <a16:creationId xmlns:a16="http://schemas.microsoft.com/office/drawing/2014/main" id="{12CEF844-86AA-8094-A903-07D36E850F16}"/>
              </a:ext>
            </a:extLst>
          </p:cNvPr>
          <p:cNvSpPr txBox="1"/>
          <p:nvPr/>
        </p:nvSpPr>
        <p:spPr>
          <a:xfrm>
            <a:off x="3020922" y="5578043"/>
            <a:ext cx="2027055" cy="46166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TW" sz="2400" b="0" i="0" u="none" strike="noStrike" kern="1200" cap="none" spc="0" normalizeH="0" baseline="0" noProof="0" dirty="0">
                <a:ln>
                  <a:noFill/>
                </a:ln>
                <a:solidFill>
                  <a:srgbClr val="0000FF"/>
                </a:solidFill>
                <a:effectLst/>
                <a:uLnTx/>
                <a:uFillTx/>
                <a:latin typeface="Calibri" panose="020F0502020204030204"/>
                <a:ea typeface="新細明體" panose="02020500000000000000" pitchFamily="18" charset="-120"/>
                <a:cs typeface="+mn-cs"/>
              </a:rPr>
              <a:t>10000 x </a:t>
            </a:r>
            <a:r>
              <a:rPr kumimoji="0" lang="en-US" altLang="zh-CN" sz="2400" b="0" i="0" u="none" strike="noStrike" kern="1200" cap="none" spc="0" normalizeH="0" baseline="0" noProof="0" dirty="0">
                <a:ln>
                  <a:noFill/>
                </a:ln>
                <a:solidFill>
                  <a:srgbClr val="0000FF"/>
                </a:solidFill>
                <a:effectLst/>
                <a:uLnTx/>
                <a:uFillTx/>
                <a:latin typeface="Calibri" panose="020F0502020204030204"/>
                <a:ea typeface="新細明體" panose="02020500000000000000" pitchFamily="18" charset="-120"/>
                <a:cs typeface="+mn-cs"/>
              </a:rPr>
              <a:t>4</a:t>
            </a:r>
            <a:endParaRPr kumimoji="0" lang="zh-TW" altLang="en-US" sz="2400" b="0" i="0" u="none" strike="noStrike" kern="1200" cap="none" spc="0" normalizeH="0" baseline="0" noProof="0" dirty="0">
              <a:ln>
                <a:noFill/>
              </a:ln>
              <a:solidFill>
                <a:srgbClr val="0000FF"/>
              </a:solidFill>
              <a:effectLst/>
              <a:uLnTx/>
              <a:uFillTx/>
              <a:latin typeface="Calibri" panose="020F0502020204030204"/>
              <a:ea typeface="新細明體" panose="02020500000000000000" pitchFamily="18" charset="-120"/>
              <a:cs typeface="+mn-cs"/>
            </a:endParaRPr>
          </a:p>
        </p:txBody>
      </p:sp>
      <p:sp>
        <p:nvSpPr>
          <p:cNvPr id="47" name="文字方塊 41">
            <a:extLst>
              <a:ext uri="{FF2B5EF4-FFF2-40B4-BE49-F238E27FC236}">
                <a16:creationId xmlns:a16="http://schemas.microsoft.com/office/drawing/2014/main" id="{3D799358-99D4-8889-EC64-DA27214620B8}"/>
              </a:ext>
            </a:extLst>
          </p:cNvPr>
          <p:cNvSpPr txBox="1"/>
          <p:nvPr/>
        </p:nvSpPr>
        <p:spPr>
          <a:xfrm>
            <a:off x="6690619" y="5640658"/>
            <a:ext cx="907475" cy="46166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TW" sz="2400" b="0" i="0" u="none" strike="noStrike" kern="1200" cap="none" spc="0" normalizeH="0" baseline="0" noProof="0" dirty="0">
                <a:ln>
                  <a:noFill/>
                </a:ln>
                <a:solidFill>
                  <a:srgbClr val="0000FF"/>
                </a:solidFill>
                <a:effectLst/>
                <a:uLnTx/>
                <a:uFillTx/>
                <a:latin typeface="Calibri" panose="020F0502020204030204"/>
                <a:ea typeface="新細明體" panose="02020500000000000000" pitchFamily="18" charset="-120"/>
                <a:cs typeface="+mn-cs"/>
              </a:rPr>
              <a:t>1000</a:t>
            </a:r>
            <a:endParaRPr kumimoji="0" lang="zh-TW" altLang="en-US" sz="2400" b="0" i="0" u="none" strike="noStrike" kern="1200" cap="none" spc="0" normalizeH="0" baseline="0" noProof="0" dirty="0">
              <a:ln>
                <a:noFill/>
              </a:ln>
              <a:solidFill>
                <a:srgbClr val="0000FF"/>
              </a:solidFill>
              <a:effectLst/>
              <a:uLnTx/>
              <a:uFillTx/>
              <a:latin typeface="Calibri" panose="020F0502020204030204"/>
              <a:ea typeface="新細明體" panose="02020500000000000000" pitchFamily="18" charset="-120"/>
              <a:cs typeface="+mn-cs"/>
            </a:endParaRPr>
          </a:p>
        </p:txBody>
      </p:sp>
      <p:sp>
        <p:nvSpPr>
          <p:cNvPr id="48" name="文字方塊 42">
            <a:extLst>
              <a:ext uri="{FF2B5EF4-FFF2-40B4-BE49-F238E27FC236}">
                <a16:creationId xmlns:a16="http://schemas.microsoft.com/office/drawing/2014/main" id="{5C5B54CE-88D7-05A0-CE89-FA8B7B3968E7}"/>
              </a:ext>
            </a:extLst>
          </p:cNvPr>
          <p:cNvSpPr txBox="1"/>
          <p:nvPr/>
        </p:nvSpPr>
        <p:spPr>
          <a:xfrm>
            <a:off x="4842159" y="3449225"/>
            <a:ext cx="1477154" cy="523220"/>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rPr>
              <a:t>4</a:t>
            </a:r>
            <a:r>
              <a:rPr kumimoji="0" lang="en-US" altLang="zh-TW" sz="28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rPr>
              <a:t> x 10</a:t>
            </a:r>
            <a:r>
              <a:rPr kumimoji="0" lang="en-US" altLang="zh-TW" sz="2800" b="0" i="0" u="none" strike="noStrike" kern="1200" cap="none" spc="0" normalizeH="0" baseline="30000" noProof="0" dirty="0">
                <a:ln>
                  <a:noFill/>
                </a:ln>
                <a:solidFill>
                  <a:prstClr val="white"/>
                </a:solidFill>
                <a:effectLst/>
                <a:uLnTx/>
                <a:uFillTx/>
                <a:latin typeface="Calibri" panose="020F0502020204030204"/>
                <a:ea typeface="新細明體" panose="02020500000000000000" pitchFamily="18" charset="-120"/>
                <a:cs typeface="+mn-cs"/>
              </a:rPr>
              <a:t>7</a:t>
            </a:r>
            <a:endParaRPr kumimoji="0" lang="zh-TW" altLang="en-US" sz="2800" b="0" i="0" u="none" strike="noStrike" kern="1200" cap="none" spc="0" normalizeH="0" baseline="3000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49" name="文字方塊 45">
            <a:extLst>
              <a:ext uri="{FF2B5EF4-FFF2-40B4-BE49-F238E27FC236}">
                <a16:creationId xmlns:a16="http://schemas.microsoft.com/office/drawing/2014/main" id="{AFC5606B-3269-A9B7-B940-4277FE5D66F3}"/>
              </a:ext>
            </a:extLst>
          </p:cNvPr>
          <p:cNvSpPr txBox="1"/>
          <p:nvPr/>
        </p:nvSpPr>
        <p:spPr>
          <a:xfrm>
            <a:off x="3556840" y="1212150"/>
            <a:ext cx="4572000" cy="461665"/>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TW" sz="2400" b="1" i="1" u="sng" strike="noStrike" kern="1200" cap="none" spc="0" normalizeH="0" baseline="0" noProof="0" dirty="0">
                <a:ln>
                  <a:noFill/>
                </a:ln>
                <a:effectLst/>
                <a:uLnTx/>
                <a:uFillTx/>
                <a:latin typeface="Calibri" panose="020F0502020204030204"/>
                <a:ea typeface="新細明體" panose="02020500000000000000" pitchFamily="18" charset="-120"/>
                <a:cs typeface="+mn-cs"/>
              </a:rPr>
              <a:t>Fully Connected </a:t>
            </a:r>
            <a:r>
              <a:rPr lang="en-US" altLang="zh-TW" sz="2400" b="1" i="1" u="sng" dirty="0">
                <a:latin typeface="Calibri" panose="020F0502020204030204"/>
                <a:ea typeface="新細明體" panose="02020500000000000000" pitchFamily="18" charset="-120"/>
              </a:rPr>
              <a:t>N</a:t>
            </a:r>
            <a:r>
              <a:rPr kumimoji="0" lang="en-US" altLang="zh-TW" sz="2400" b="1" i="1" u="sng" strike="noStrike" kern="1200" cap="none" spc="0" normalizeH="0" baseline="0" noProof="0" dirty="0" err="1">
                <a:ln>
                  <a:noFill/>
                </a:ln>
                <a:effectLst/>
                <a:uLnTx/>
                <a:uFillTx/>
                <a:latin typeface="Calibri" panose="020F0502020204030204"/>
                <a:ea typeface="新細明體" panose="02020500000000000000" pitchFamily="18" charset="-120"/>
                <a:cs typeface="+mn-cs"/>
              </a:rPr>
              <a:t>etwork</a:t>
            </a:r>
            <a:endParaRPr kumimoji="0" lang="zh-TW" altLang="en-US" sz="2400" b="1" i="1" u="sng" strike="noStrike" kern="1200" cap="none" spc="0" normalizeH="0" baseline="0" noProof="0" dirty="0">
              <a:ln>
                <a:noFill/>
              </a:ln>
              <a:effectLst/>
              <a:uLnTx/>
              <a:uFillTx/>
              <a:latin typeface="Calibri" panose="020F0502020204030204"/>
              <a:ea typeface="新細明體" panose="02020500000000000000" pitchFamily="18" charset="-120"/>
              <a:cs typeface="+mn-cs"/>
            </a:endParaRPr>
          </a:p>
        </p:txBody>
      </p:sp>
      <p:sp>
        <p:nvSpPr>
          <p:cNvPr id="50" name="文字方塊 46">
            <a:extLst>
              <a:ext uri="{FF2B5EF4-FFF2-40B4-BE49-F238E27FC236}">
                <a16:creationId xmlns:a16="http://schemas.microsoft.com/office/drawing/2014/main" id="{D31036DE-A214-1541-2D23-968F42C25D5D}"/>
              </a:ext>
            </a:extLst>
          </p:cNvPr>
          <p:cNvSpPr txBox="1"/>
          <p:nvPr/>
        </p:nvSpPr>
        <p:spPr>
          <a:xfrm rot="5400000">
            <a:off x="3774868" y="2720708"/>
            <a:ext cx="807139" cy="523220"/>
          </a:xfrm>
          <a:prstGeom prst="rect">
            <a:avLst/>
          </a:prstGeom>
          <a:noFill/>
        </p:spPr>
        <p:txBody>
          <a:bodyPr wrap="square" rtlCol="0">
            <a:spAutoFit/>
          </a:bodyPr>
          <a:lstStyle/>
          <a:p>
            <a:pPr algn="ctr"/>
            <a:r>
              <a:rPr lang="en-US" altLang="zh-TW" sz="2800" dirty="0"/>
              <a:t>……</a:t>
            </a:r>
            <a:endParaRPr lang="zh-TW" altLang="en-US" sz="2800" dirty="0"/>
          </a:p>
        </p:txBody>
      </p:sp>
      <p:sp>
        <p:nvSpPr>
          <p:cNvPr id="51" name="文字方塊 47">
            <a:extLst>
              <a:ext uri="{FF2B5EF4-FFF2-40B4-BE49-F238E27FC236}">
                <a16:creationId xmlns:a16="http://schemas.microsoft.com/office/drawing/2014/main" id="{5DCEC7F7-3AEB-9CD7-C4DC-5ACCB3D9292F}"/>
              </a:ext>
            </a:extLst>
          </p:cNvPr>
          <p:cNvSpPr txBox="1"/>
          <p:nvPr/>
        </p:nvSpPr>
        <p:spPr>
          <a:xfrm rot="5400000">
            <a:off x="3775917" y="4338211"/>
            <a:ext cx="807139" cy="523220"/>
          </a:xfrm>
          <a:prstGeom prst="rect">
            <a:avLst/>
          </a:prstGeom>
          <a:noFill/>
        </p:spPr>
        <p:txBody>
          <a:bodyPr wrap="square" rtlCol="0">
            <a:spAutoFit/>
          </a:bodyPr>
          <a:lstStyle/>
          <a:p>
            <a:pPr algn="ctr"/>
            <a:r>
              <a:rPr lang="en-US" altLang="zh-TW" sz="2800" dirty="0"/>
              <a:t>……</a:t>
            </a:r>
            <a:endParaRPr lang="zh-TW" altLang="en-US" sz="2800" dirty="0"/>
          </a:p>
        </p:txBody>
      </p:sp>
      <p:cxnSp>
        <p:nvCxnSpPr>
          <p:cNvPr id="52" name="直線單箭頭接點 59">
            <a:extLst>
              <a:ext uri="{FF2B5EF4-FFF2-40B4-BE49-F238E27FC236}">
                <a16:creationId xmlns:a16="http://schemas.microsoft.com/office/drawing/2014/main" id="{8720B1E6-D9EC-AE38-11C9-FF327EDD799F}"/>
              </a:ext>
            </a:extLst>
          </p:cNvPr>
          <p:cNvCxnSpPr>
            <a:cxnSpLocks/>
          </p:cNvCxnSpPr>
          <p:nvPr/>
        </p:nvCxnSpPr>
        <p:spPr>
          <a:xfrm>
            <a:off x="7469933" y="3724172"/>
            <a:ext cx="65890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線單箭頭接點 60">
            <a:extLst>
              <a:ext uri="{FF2B5EF4-FFF2-40B4-BE49-F238E27FC236}">
                <a16:creationId xmlns:a16="http://schemas.microsoft.com/office/drawing/2014/main" id="{5DB08C66-A041-3F9D-621C-A637450EAFE0}"/>
              </a:ext>
            </a:extLst>
          </p:cNvPr>
          <p:cNvCxnSpPr>
            <a:cxnSpLocks/>
          </p:cNvCxnSpPr>
          <p:nvPr/>
        </p:nvCxnSpPr>
        <p:spPr>
          <a:xfrm>
            <a:off x="7459752" y="5345537"/>
            <a:ext cx="65890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文字方塊 61">
            <a:extLst>
              <a:ext uri="{FF2B5EF4-FFF2-40B4-BE49-F238E27FC236}">
                <a16:creationId xmlns:a16="http://schemas.microsoft.com/office/drawing/2014/main" id="{685C2503-9C6D-0C62-5AA6-4DC383EC6B30}"/>
              </a:ext>
            </a:extLst>
          </p:cNvPr>
          <p:cNvSpPr txBox="1"/>
          <p:nvPr/>
        </p:nvSpPr>
        <p:spPr>
          <a:xfrm>
            <a:off x="7917898" y="1813022"/>
            <a:ext cx="1103086" cy="523220"/>
          </a:xfrm>
          <a:prstGeom prst="rect">
            <a:avLst/>
          </a:prstGeom>
          <a:noFill/>
        </p:spPr>
        <p:txBody>
          <a:bodyPr wrap="square" rtlCol="0">
            <a:spAutoFit/>
          </a:bodyPr>
          <a:lstStyle/>
          <a:p>
            <a:pPr algn="ctr"/>
            <a:r>
              <a:rPr lang="en-US" altLang="zh-TW" sz="2800" dirty="0"/>
              <a:t>……</a:t>
            </a:r>
            <a:endParaRPr lang="zh-TW" altLang="en-US" sz="2800" dirty="0"/>
          </a:p>
        </p:txBody>
      </p:sp>
      <p:sp>
        <p:nvSpPr>
          <p:cNvPr id="55" name="文字方塊 62">
            <a:extLst>
              <a:ext uri="{FF2B5EF4-FFF2-40B4-BE49-F238E27FC236}">
                <a16:creationId xmlns:a16="http://schemas.microsoft.com/office/drawing/2014/main" id="{8D8E384C-26DC-DDF8-EE66-E7DA248B9270}"/>
              </a:ext>
            </a:extLst>
          </p:cNvPr>
          <p:cNvSpPr txBox="1"/>
          <p:nvPr/>
        </p:nvSpPr>
        <p:spPr>
          <a:xfrm>
            <a:off x="7917898" y="3369206"/>
            <a:ext cx="1103086" cy="523220"/>
          </a:xfrm>
          <a:prstGeom prst="rect">
            <a:avLst/>
          </a:prstGeom>
          <a:noFill/>
        </p:spPr>
        <p:txBody>
          <a:bodyPr wrap="square" rtlCol="0">
            <a:spAutoFit/>
          </a:bodyPr>
          <a:lstStyle/>
          <a:p>
            <a:pPr algn="ctr"/>
            <a:r>
              <a:rPr lang="en-US" altLang="zh-TW" sz="2800" dirty="0"/>
              <a:t>……</a:t>
            </a:r>
            <a:endParaRPr lang="zh-TW" altLang="en-US" sz="2800" dirty="0"/>
          </a:p>
        </p:txBody>
      </p:sp>
      <p:sp>
        <p:nvSpPr>
          <p:cNvPr id="56" name="文字方塊 63">
            <a:extLst>
              <a:ext uri="{FF2B5EF4-FFF2-40B4-BE49-F238E27FC236}">
                <a16:creationId xmlns:a16="http://schemas.microsoft.com/office/drawing/2014/main" id="{DABAFC4F-445F-8DFF-CDF4-0C768235263F}"/>
              </a:ext>
            </a:extLst>
          </p:cNvPr>
          <p:cNvSpPr txBox="1"/>
          <p:nvPr/>
        </p:nvSpPr>
        <p:spPr>
          <a:xfrm>
            <a:off x="7917898" y="5001954"/>
            <a:ext cx="1103086" cy="523220"/>
          </a:xfrm>
          <a:prstGeom prst="rect">
            <a:avLst/>
          </a:prstGeom>
          <a:noFill/>
        </p:spPr>
        <p:txBody>
          <a:bodyPr wrap="square" rtlCol="0">
            <a:spAutoFit/>
          </a:bodyPr>
          <a:lstStyle/>
          <a:p>
            <a:pPr algn="ctr"/>
            <a:r>
              <a:rPr lang="en-US" altLang="zh-TW" sz="2800" dirty="0"/>
              <a:t>……</a:t>
            </a:r>
            <a:endParaRPr lang="zh-TW" altLang="en-US" sz="2800" dirty="0"/>
          </a:p>
        </p:txBody>
      </p:sp>
      <p:sp>
        <p:nvSpPr>
          <p:cNvPr id="57" name="箭號: 向右 1">
            <a:extLst>
              <a:ext uri="{FF2B5EF4-FFF2-40B4-BE49-F238E27FC236}">
                <a16:creationId xmlns:a16="http://schemas.microsoft.com/office/drawing/2014/main" id="{83C03865-34E0-F5DD-6778-06595AA4F819}"/>
              </a:ext>
            </a:extLst>
          </p:cNvPr>
          <p:cNvSpPr/>
          <p:nvPr/>
        </p:nvSpPr>
        <p:spPr>
          <a:xfrm>
            <a:off x="3019083" y="3378798"/>
            <a:ext cx="695073" cy="74702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TW" altLang="en-US"/>
          </a:p>
        </p:txBody>
      </p:sp>
      <p:graphicFrame>
        <p:nvGraphicFramePr>
          <p:cNvPr id="62" name="表格 31">
            <a:extLst>
              <a:ext uri="{FF2B5EF4-FFF2-40B4-BE49-F238E27FC236}">
                <a16:creationId xmlns:a16="http://schemas.microsoft.com/office/drawing/2014/main" id="{97AEB54C-2F4B-0259-5E5B-5C0B6F05F606}"/>
              </a:ext>
            </a:extLst>
          </p:cNvPr>
          <p:cNvGraphicFramePr>
            <a:graphicFrameLocks noGrp="1"/>
          </p:cNvGraphicFramePr>
          <p:nvPr/>
        </p:nvGraphicFramePr>
        <p:xfrm>
          <a:off x="1591814" y="3944047"/>
          <a:ext cx="421389" cy="1066800"/>
        </p:xfrm>
        <a:graphic>
          <a:graphicData uri="http://schemas.openxmlformats.org/drawingml/2006/table">
            <a:tbl>
              <a:tblPr firstRow="1" bandRow="1">
                <a:tableStyleId>{5C22544A-7EE6-4342-B048-85BDC9FD1C3A}</a:tableStyleId>
              </a:tblPr>
              <a:tblGrid>
                <a:gridCol w="421389">
                  <a:extLst>
                    <a:ext uri="{9D8B030D-6E8A-4147-A177-3AD203B41FA5}">
                      <a16:colId xmlns:a16="http://schemas.microsoft.com/office/drawing/2014/main" val="3109085422"/>
                    </a:ext>
                  </a:extLst>
                </a:gridCol>
              </a:tblGrid>
              <a:tr h="181121">
                <a:tc>
                  <a:txBody>
                    <a:bodyPr/>
                    <a:lstStyle/>
                    <a:p>
                      <a:endParaRPr lang="zh-TW" altLang="en-US" sz="800" dirty="0"/>
                    </a:p>
                  </a:txBody>
                  <a:tcPr>
                    <a:solidFill>
                      <a:schemeClr val="accent4">
                        <a:lumMod val="40000"/>
                        <a:lumOff val="60000"/>
                      </a:schemeClr>
                    </a:solidFill>
                  </a:tcPr>
                </a:tc>
                <a:extLst>
                  <a:ext uri="{0D108BD9-81ED-4DB2-BD59-A6C34878D82A}">
                    <a16:rowId xmlns:a16="http://schemas.microsoft.com/office/drawing/2014/main" val="1717292625"/>
                  </a:ext>
                </a:extLst>
              </a:tr>
              <a:tr h="181121">
                <a:tc>
                  <a:txBody>
                    <a:bodyPr/>
                    <a:lstStyle/>
                    <a:p>
                      <a:endParaRPr lang="zh-TW" altLang="en-US" sz="800" dirty="0"/>
                    </a:p>
                  </a:txBody>
                  <a:tcPr>
                    <a:solidFill>
                      <a:schemeClr val="accent4">
                        <a:lumMod val="40000"/>
                        <a:lumOff val="60000"/>
                      </a:schemeClr>
                    </a:solidFill>
                  </a:tcPr>
                </a:tc>
                <a:extLst>
                  <a:ext uri="{0D108BD9-81ED-4DB2-BD59-A6C34878D82A}">
                    <a16:rowId xmlns:a16="http://schemas.microsoft.com/office/drawing/2014/main" val="2722787459"/>
                  </a:ext>
                </a:extLst>
              </a:tr>
              <a:tr h="181121">
                <a:tc>
                  <a:txBody>
                    <a:bodyPr/>
                    <a:lstStyle/>
                    <a:p>
                      <a:endParaRPr lang="zh-TW" altLang="en-US" sz="800"/>
                    </a:p>
                  </a:txBody>
                  <a:tcPr>
                    <a:solidFill>
                      <a:schemeClr val="accent4">
                        <a:lumMod val="40000"/>
                        <a:lumOff val="60000"/>
                      </a:schemeClr>
                    </a:solidFill>
                  </a:tcPr>
                </a:tc>
                <a:extLst>
                  <a:ext uri="{0D108BD9-81ED-4DB2-BD59-A6C34878D82A}">
                    <a16:rowId xmlns:a16="http://schemas.microsoft.com/office/drawing/2014/main" val="2756491554"/>
                  </a:ext>
                </a:extLst>
              </a:tr>
              <a:tr h="181121">
                <a:tc>
                  <a:txBody>
                    <a:bodyPr/>
                    <a:lstStyle/>
                    <a:p>
                      <a:endParaRPr lang="zh-TW" altLang="en-US" sz="800" dirty="0"/>
                    </a:p>
                  </a:txBody>
                  <a:tcPr>
                    <a:solidFill>
                      <a:schemeClr val="accent4">
                        <a:lumMod val="40000"/>
                        <a:lumOff val="60000"/>
                      </a:schemeClr>
                    </a:solidFill>
                  </a:tcPr>
                </a:tc>
                <a:extLst>
                  <a:ext uri="{0D108BD9-81ED-4DB2-BD59-A6C34878D82A}">
                    <a16:rowId xmlns:a16="http://schemas.microsoft.com/office/drawing/2014/main" val="414211929"/>
                  </a:ext>
                </a:extLst>
              </a:tr>
              <a:tr h="181121">
                <a:tc>
                  <a:txBody>
                    <a:bodyPr/>
                    <a:lstStyle/>
                    <a:p>
                      <a:endParaRPr lang="zh-TW" altLang="en-US" sz="800" dirty="0"/>
                    </a:p>
                  </a:txBody>
                  <a:tcPr>
                    <a:solidFill>
                      <a:schemeClr val="accent4">
                        <a:lumMod val="40000"/>
                        <a:lumOff val="60000"/>
                      </a:schemeClr>
                    </a:solidFill>
                  </a:tcPr>
                </a:tc>
                <a:extLst>
                  <a:ext uri="{0D108BD9-81ED-4DB2-BD59-A6C34878D82A}">
                    <a16:rowId xmlns:a16="http://schemas.microsoft.com/office/drawing/2014/main" val="1825862684"/>
                  </a:ext>
                </a:extLst>
              </a:tr>
            </a:tbl>
          </a:graphicData>
        </a:graphic>
      </p:graphicFrame>
      <p:graphicFrame>
        <p:nvGraphicFramePr>
          <p:cNvPr id="63" name="表格 32">
            <a:extLst>
              <a:ext uri="{FF2B5EF4-FFF2-40B4-BE49-F238E27FC236}">
                <a16:creationId xmlns:a16="http://schemas.microsoft.com/office/drawing/2014/main" id="{708EC9AE-3D13-113F-4B62-B6093C47E8BE}"/>
              </a:ext>
            </a:extLst>
          </p:cNvPr>
          <p:cNvGraphicFramePr>
            <a:graphicFrameLocks noGrp="1"/>
          </p:cNvGraphicFramePr>
          <p:nvPr/>
        </p:nvGraphicFramePr>
        <p:xfrm>
          <a:off x="1591814" y="5129482"/>
          <a:ext cx="421389" cy="1143000"/>
        </p:xfrm>
        <a:graphic>
          <a:graphicData uri="http://schemas.openxmlformats.org/drawingml/2006/table">
            <a:tbl>
              <a:tblPr firstRow="1" bandRow="1">
                <a:tableStyleId>{5C22544A-7EE6-4342-B048-85BDC9FD1C3A}</a:tableStyleId>
              </a:tblPr>
              <a:tblGrid>
                <a:gridCol w="421389">
                  <a:extLst>
                    <a:ext uri="{9D8B030D-6E8A-4147-A177-3AD203B41FA5}">
                      <a16:colId xmlns:a16="http://schemas.microsoft.com/office/drawing/2014/main" val="3109085422"/>
                    </a:ext>
                  </a:extLst>
                </a:gridCol>
              </a:tblGrid>
              <a:tr h="227913">
                <a:tc>
                  <a:txBody>
                    <a:bodyPr/>
                    <a:lstStyle/>
                    <a:p>
                      <a:endParaRPr lang="zh-TW" altLang="en-US" sz="900"/>
                    </a:p>
                  </a:txBody>
                  <a:tcPr>
                    <a:solidFill>
                      <a:srgbClr val="C00000"/>
                    </a:solidFill>
                  </a:tcPr>
                </a:tc>
                <a:extLst>
                  <a:ext uri="{0D108BD9-81ED-4DB2-BD59-A6C34878D82A}">
                    <a16:rowId xmlns:a16="http://schemas.microsoft.com/office/drawing/2014/main" val="1717292625"/>
                  </a:ext>
                </a:extLst>
              </a:tr>
              <a:tr h="227913">
                <a:tc>
                  <a:txBody>
                    <a:bodyPr/>
                    <a:lstStyle/>
                    <a:p>
                      <a:endParaRPr lang="zh-TW" altLang="en-US" sz="900"/>
                    </a:p>
                  </a:txBody>
                  <a:tcPr>
                    <a:solidFill>
                      <a:srgbClr val="C00000"/>
                    </a:solidFill>
                  </a:tcPr>
                </a:tc>
                <a:extLst>
                  <a:ext uri="{0D108BD9-81ED-4DB2-BD59-A6C34878D82A}">
                    <a16:rowId xmlns:a16="http://schemas.microsoft.com/office/drawing/2014/main" val="2722787459"/>
                  </a:ext>
                </a:extLst>
              </a:tr>
              <a:tr h="227913">
                <a:tc>
                  <a:txBody>
                    <a:bodyPr/>
                    <a:lstStyle/>
                    <a:p>
                      <a:endParaRPr lang="zh-TW" altLang="en-US" sz="900" dirty="0"/>
                    </a:p>
                  </a:txBody>
                  <a:tcPr>
                    <a:solidFill>
                      <a:srgbClr val="C00000"/>
                    </a:solidFill>
                  </a:tcPr>
                </a:tc>
                <a:extLst>
                  <a:ext uri="{0D108BD9-81ED-4DB2-BD59-A6C34878D82A}">
                    <a16:rowId xmlns:a16="http://schemas.microsoft.com/office/drawing/2014/main" val="2756491554"/>
                  </a:ext>
                </a:extLst>
              </a:tr>
              <a:tr h="227913">
                <a:tc>
                  <a:txBody>
                    <a:bodyPr/>
                    <a:lstStyle/>
                    <a:p>
                      <a:endParaRPr lang="zh-TW" altLang="en-US" sz="900" dirty="0"/>
                    </a:p>
                  </a:txBody>
                  <a:tcPr>
                    <a:solidFill>
                      <a:srgbClr val="C00000"/>
                    </a:solidFill>
                  </a:tcPr>
                </a:tc>
                <a:extLst>
                  <a:ext uri="{0D108BD9-81ED-4DB2-BD59-A6C34878D82A}">
                    <a16:rowId xmlns:a16="http://schemas.microsoft.com/office/drawing/2014/main" val="414211929"/>
                  </a:ext>
                </a:extLst>
              </a:tr>
              <a:tr h="227913">
                <a:tc>
                  <a:txBody>
                    <a:bodyPr/>
                    <a:lstStyle/>
                    <a:p>
                      <a:endParaRPr lang="zh-TW" altLang="en-US" sz="900" dirty="0"/>
                    </a:p>
                  </a:txBody>
                  <a:tcPr>
                    <a:solidFill>
                      <a:srgbClr val="C00000"/>
                    </a:solidFill>
                  </a:tcPr>
                </a:tc>
                <a:extLst>
                  <a:ext uri="{0D108BD9-81ED-4DB2-BD59-A6C34878D82A}">
                    <a16:rowId xmlns:a16="http://schemas.microsoft.com/office/drawing/2014/main" val="412714641"/>
                  </a:ext>
                </a:extLst>
              </a:tr>
            </a:tbl>
          </a:graphicData>
        </a:graphic>
      </p:graphicFrame>
      <p:sp>
        <p:nvSpPr>
          <p:cNvPr id="64" name="文字方塊 33">
            <a:extLst>
              <a:ext uri="{FF2B5EF4-FFF2-40B4-BE49-F238E27FC236}">
                <a16:creationId xmlns:a16="http://schemas.microsoft.com/office/drawing/2014/main" id="{DC3FB0D9-4D63-FB9B-CEB5-AF4FE51DCCDC}"/>
              </a:ext>
            </a:extLst>
          </p:cNvPr>
          <p:cNvSpPr txBox="1"/>
          <p:nvPr/>
        </p:nvSpPr>
        <p:spPr>
          <a:xfrm>
            <a:off x="2009894" y="3077118"/>
            <a:ext cx="1284258" cy="369332"/>
          </a:xfrm>
          <a:prstGeom prst="rect">
            <a:avLst/>
          </a:prstGeom>
          <a:noFill/>
        </p:spPr>
        <p:txBody>
          <a:bodyPr wrap="square" rtlCol="0">
            <a:spAutoFit/>
          </a:bodyPr>
          <a:lstStyle/>
          <a:p>
            <a:r>
              <a:rPr lang="en-US" altLang="zh-TW" dirty="0"/>
              <a:t>10000</a:t>
            </a:r>
            <a:endParaRPr lang="zh-TW" altLang="en-US" dirty="0"/>
          </a:p>
        </p:txBody>
      </p:sp>
      <p:sp>
        <p:nvSpPr>
          <p:cNvPr id="66" name="文字方塊 33">
            <a:extLst>
              <a:ext uri="{FF2B5EF4-FFF2-40B4-BE49-F238E27FC236}">
                <a16:creationId xmlns:a16="http://schemas.microsoft.com/office/drawing/2014/main" id="{770D3383-56CB-8FEC-FEF5-70A500CB0D7B}"/>
              </a:ext>
            </a:extLst>
          </p:cNvPr>
          <p:cNvSpPr txBox="1"/>
          <p:nvPr/>
        </p:nvSpPr>
        <p:spPr>
          <a:xfrm>
            <a:off x="2035335" y="4337149"/>
            <a:ext cx="1284258" cy="369332"/>
          </a:xfrm>
          <a:prstGeom prst="rect">
            <a:avLst/>
          </a:prstGeom>
          <a:noFill/>
        </p:spPr>
        <p:txBody>
          <a:bodyPr wrap="square" rtlCol="0">
            <a:spAutoFit/>
          </a:bodyPr>
          <a:lstStyle/>
          <a:p>
            <a:r>
              <a:rPr lang="en-US" altLang="zh-TW" dirty="0"/>
              <a:t>10000</a:t>
            </a:r>
            <a:endParaRPr lang="zh-TW" altLang="en-US" dirty="0"/>
          </a:p>
        </p:txBody>
      </p:sp>
      <p:sp>
        <p:nvSpPr>
          <p:cNvPr id="67" name="文字方塊 33">
            <a:extLst>
              <a:ext uri="{FF2B5EF4-FFF2-40B4-BE49-F238E27FC236}">
                <a16:creationId xmlns:a16="http://schemas.microsoft.com/office/drawing/2014/main" id="{52846E64-B3CA-7E1E-EEFD-8EB5111B5507}"/>
              </a:ext>
            </a:extLst>
          </p:cNvPr>
          <p:cNvSpPr txBox="1"/>
          <p:nvPr/>
        </p:nvSpPr>
        <p:spPr>
          <a:xfrm>
            <a:off x="2028878" y="5508091"/>
            <a:ext cx="1284258" cy="369332"/>
          </a:xfrm>
          <a:prstGeom prst="rect">
            <a:avLst/>
          </a:prstGeom>
          <a:noFill/>
        </p:spPr>
        <p:txBody>
          <a:bodyPr wrap="square" rtlCol="0">
            <a:spAutoFit/>
          </a:bodyPr>
          <a:lstStyle/>
          <a:p>
            <a:r>
              <a:rPr lang="en-US" altLang="zh-TW" dirty="0"/>
              <a:t>10000</a:t>
            </a:r>
            <a:endParaRPr lang="zh-TW" altLang="en-US" dirty="0"/>
          </a:p>
        </p:txBody>
      </p:sp>
      <p:sp>
        <p:nvSpPr>
          <p:cNvPr id="68" name="TextBox 67">
            <a:extLst>
              <a:ext uri="{FF2B5EF4-FFF2-40B4-BE49-F238E27FC236}">
                <a16:creationId xmlns:a16="http://schemas.microsoft.com/office/drawing/2014/main" id="{7010E17B-8527-A667-81DA-203D2D8F4AB6}"/>
              </a:ext>
            </a:extLst>
          </p:cNvPr>
          <p:cNvSpPr txBox="1"/>
          <p:nvPr/>
        </p:nvSpPr>
        <p:spPr>
          <a:xfrm>
            <a:off x="8797012" y="5313907"/>
            <a:ext cx="3394988" cy="499047"/>
          </a:xfrm>
          <a:prstGeom prst="rect">
            <a:avLst/>
          </a:prstGeom>
          <a:noFill/>
        </p:spPr>
        <p:txBody>
          <a:bodyPr wrap="square" rtlCol="0">
            <a:spAutoFit/>
          </a:bodyPr>
          <a:lstStyle/>
          <a:p>
            <a:pPr marL="800100" lvl="1" indent="-342900">
              <a:lnSpc>
                <a:spcPct val="150000"/>
              </a:lnSpc>
              <a:buFont typeface="Wingdings" pitchFamily="2" charset="2"/>
              <a:buChar char="§"/>
            </a:pPr>
            <a:r>
              <a:rPr lang="zh-CN" altLang="en-CN" sz="2000" dirty="0"/>
              <a:t>参数</a:t>
            </a:r>
            <a:r>
              <a:rPr lang="zh-CN" altLang="en-US" sz="2000" dirty="0"/>
              <a:t>过多</a:t>
            </a:r>
            <a:endParaRPr lang="en-US" altLang="zh-CN" sz="2000" dirty="0"/>
          </a:p>
        </p:txBody>
      </p:sp>
      <p:sp>
        <p:nvSpPr>
          <p:cNvPr id="2" name="TextBox 1">
            <a:extLst>
              <a:ext uri="{FF2B5EF4-FFF2-40B4-BE49-F238E27FC236}">
                <a16:creationId xmlns:a16="http://schemas.microsoft.com/office/drawing/2014/main" id="{CD28CAE6-72F0-3952-9377-493D74276BAD}"/>
              </a:ext>
            </a:extLst>
          </p:cNvPr>
          <p:cNvSpPr txBox="1"/>
          <p:nvPr/>
        </p:nvSpPr>
        <p:spPr>
          <a:xfrm>
            <a:off x="90973" y="1937692"/>
            <a:ext cx="1568949" cy="3909468"/>
          </a:xfrm>
          <a:prstGeom prst="rect">
            <a:avLst/>
          </a:prstGeom>
          <a:noFill/>
        </p:spPr>
        <p:txBody>
          <a:bodyPr wrap="square" rtlCol="0">
            <a:spAutoFit/>
          </a:bodyPr>
          <a:lstStyle/>
          <a:p>
            <a:pPr lvl="1">
              <a:lnSpc>
                <a:spcPct val="150000"/>
              </a:lnSpc>
            </a:pPr>
            <a:r>
              <a:rPr lang="en-US" sz="2400" b="0" i="0" dirty="0">
                <a:effectLst/>
                <a:latin typeface="PT Serif" panose="020A0603040505020204" pitchFamily="18" charset="77"/>
              </a:rPr>
              <a:t>My </a:t>
            </a:r>
            <a:r>
              <a:rPr lang="zh-CN" altLang="en-US" sz="2400" b="0" i="0" dirty="0">
                <a:effectLst/>
                <a:latin typeface="PT Serif" panose="020A0603040505020204" pitchFamily="18" charset="77"/>
              </a:rPr>
              <a:t>         </a:t>
            </a:r>
            <a:endParaRPr lang="en-US" altLang="zh-CN" sz="2400" b="0" i="0" dirty="0">
              <a:effectLst/>
              <a:latin typeface="PT Serif" panose="020A0603040505020204" pitchFamily="18" charset="77"/>
            </a:endParaRPr>
          </a:p>
          <a:p>
            <a:pPr lvl="1">
              <a:lnSpc>
                <a:spcPct val="150000"/>
              </a:lnSpc>
            </a:pPr>
            <a:endParaRPr lang="en-US" sz="2400" b="1" i="0" dirty="0">
              <a:effectLst/>
              <a:latin typeface="PT Serif" panose="020A0603040505020204" pitchFamily="18" charset="77"/>
            </a:endParaRPr>
          </a:p>
          <a:p>
            <a:pPr lvl="1">
              <a:lnSpc>
                <a:spcPct val="150000"/>
              </a:lnSpc>
            </a:pPr>
            <a:r>
              <a:rPr lang="en-US" sz="2400" b="1" i="0" dirty="0">
                <a:effectLst/>
                <a:latin typeface="PT Serif" panose="020A0603040505020204" pitchFamily="18" charset="77"/>
              </a:rPr>
              <a:t>work</a:t>
            </a:r>
            <a:r>
              <a:rPr lang="zh-CN" altLang="en-US" sz="2400" b="1" i="0" dirty="0">
                <a:effectLst/>
                <a:latin typeface="PT Serif" panose="020A0603040505020204" pitchFamily="18" charset="77"/>
              </a:rPr>
              <a:t>        </a:t>
            </a:r>
            <a:endParaRPr lang="en-US" altLang="zh-CN" sz="2400" b="1" i="0" dirty="0">
              <a:effectLst/>
              <a:latin typeface="PT Serif" panose="020A0603040505020204" pitchFamily="18" charset="77"/>
            </a:endParaRPr>
          </a:p>
          <a:p>
            <a:pPr lvl="1">
              <a:lnSpc>
                <a:spcPct val="150000"/>
              </a:lnSpc>
            </a:pPr>
            <a:endParaRPr lang="en-US" sz="2400" b="1" i="0" dirty="0">
              <a:effectLst/>
              <a:latin typeface="PT Serif" panose="020A0603040505020204" pitchFamily="18" charset="77"/>
            </a:endParaRPr>
          </a:p>
          <a:p>
            <a:pPr lvl="1">
              <a:lnSpc>
                <a:spcPct val="150000"/>
              </a:lnSpc>
            </a:pPr>
            <a:r>
              <a:rPr lang="en-US" sz="2400" b="0" i="0" dirty="0">
                <a:effectLst/>
                <a:latin typeface="PT Serif" panose="020A0603040505020204" pitchFamily="18" charset="77"/>
              </a:rPr>
              <a:t> is </a:t>
            </a:r>
            <a:r>
              <a:rPr lang="zh-CN" altLang="en-US" sz="2400" b="0" i="0" dirty="0">
                <a:effectLst/>
                <a:latin typeface="PT Serif" panose="020A0603040505020204" pitchFamily="18" charset="77"/>
              </a:rPr>
              <a:t>         </a:t>
            </a:r>
            <a:endParaRPr lang="en-US" altLang="zh-CN" sz="2400" b="0" i="0" dirty="0">
              <a:effectLst/>
              <a:latin typeface="PT Serif" panose="020A0603040505020204" pitchFamily="18" charset="77"/>
            </a:endParaRPr>
          </a:p>
          <a:p>
            <a:pPr lvl="1">
              <a:lnSpc>
                <a:spcPct val="150000"/>
              </a:lnSpc>
            </a:pPr>
            <a:r>
              <a:rPr lang="en-US" altLang="zh-CN" sz="2400" b="0" i="0" dirty="0">
                <a:effectLst/>
                <a:latin typeface="PT Serif" panose="020A0603040505020204" pitchFamily="18" charset="77"/>
              </a:rPr>
              <a:t>        </a:t>
            </a:r>
            <a:r>
              <a:rPr lang="zh-CN" altLang="en-US" sz="2400" b="0" i="0" dirty="0">
                <a:effectLst/>
                <a:latin typeface="PT Serif" panose="020A0603040505020204" pitchFamily="18" charset="77"/>
              </a:rPr>
              <a:t> </a:t>
            </a:r>
            <a:r>
              <a:rPr lang="en-US" sz="2400" b="0" i="0" dirty="0">
                <a:effectLst/>
                <a:latin typeface="PT Serif" panose="020A0603040505020204" pitchFamily="18" charset="77"/>
              </a:rPr>
              <a:t>easy</a:t>
            </a:r>
            <a:endParaRPr lang="en-CN" sz="2400" dirty="0">
              <a:latin typeface="+mn-ea"/>
            </a:endParaRPr>
          </a:p>
        </p:txBody>
      </p:sp>
      <p:sp>
        <p:nvSpPr>
          <p:cNvPr id="5" name="灯片编号占位符 4">
            <a:extLst>
              <a:ext uri="{FF2B5EF4-FFF2-40B4-BE49-F238E27FC236}">
                <a16:creationId xmlns:a16="http://schemas.microsoft.com/office/drawing/2014/main" id="{D63201D6-548D-442F-9EAA-6FE447D0E3E6}"/>
              </a:ext>
            </a:extLst>
          </p:cNvPr>
          <p:cNvSpPr>
            <a:spLocks noGrp="1"/>
          </p:cNvSpPr>
          <p:nvPr>
            <p:ph type="sldNum" sz="quarter" idx="14"/>
          </p:nvPr>
        </p:nvSpPr>
        <p:spPr/>
        <p:txBody>
          <a:bodyPr/>
          <a:lstStyle/>
          <a:p>
            <a:fld id="{AF69888C-E133-43D9-A638-B5C95925B91C}" type="slidenum">
              <a:rPr lang="zh-CN" altLang="en-US" smtClean="0"/>
              <a:t>5</a:t>
            </a:fld>
            <a:endParaRPr lang="zh-CN" altLang="en-US" dirty="0"/>
          </a:p>
        </p:txBody>
      </p:sp>
    </p:spTree>
    <p:extLst>
      <p:ext uri="{BB962C8B-B14F-4D97-AF65-F5344CB8AC3E}">
        <p14:creationId xmlns:p14="http://schemas.microsoft.com/office/powerpoint/2010/main" val="208461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animBg="1"/>
      <p:bldP spid="5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11625038" cy="594244"/>
          </a:xfrm>
        </p:spPr>
        <p:txBody>
          <a:bodyPr/>
          <a:lstStyle/>
          <a:p>
            <a:pPr marL="0" indent="0">
              <a:buNone/>
            </a:pPr>
            <a:r>
              <a:rPr lang="en-US" altLang="zh-CN" dirty="0"/>
              <a:t>4.</a:t>
            </a:r>
            <a:r>
              <a:rPr lang="zh-CN" altLang="en-US" dirty="0"/>
              <a:t> </a:t>
            </a:r>
            <a:r>
              <a:rPr lang="en-US" altLang="en-US" dirty="0"/>
              <a:t>RNN</a:t>
            </a:r>
            <a:r>
              <a:rPr lang="zh-CN" altLang="en-US" dirty="0"/>
              <a:t>和</a:t>
            </a:r>
            <a:r>
              <a:rPr lang="en-US" altLang="en-US" dirty="0"/>
              <a:t>LSTM</a:t>
            </a:r>
            <a:r>
              <a:rPr lang="zh-CN" altLang="en-US" dirty="0"/>
              <a:t>的其他架构变体</a:t>
            </a:r>
            <a:r>
              <a:rPr lang="en-CN" dirty="0"/>
              <a:t> </a:t>
            </a:r>
            <a:r>
              <a:rPr lang="en-US" altLang="zh-CN" dirty="0"/>
              <a:t>–</a:t>
            </a:r>
            <a:r>
              <a:rPr lang="zh-CN" altLang="en-US" dirty="0"/>
              <a:t>门控循环单元（</a:t>
            </a:r>
            <a:r>
              <a:rPr lang="en-US" altLang="en-US" dirty="0"/>
              <a:t>Gated Recurrent Unit</a:t>
            </a:r>
            <a:r>
              <a:rPr lang="zh-CN" altLang="en-US" dirty="0"/>
              <a:t>）</a:t>
            </a:r>
            <a:r>
              <a:rPr lang="en-CN" dirty="0"/>
              <a:t> </a:t>
            </a:r>
            <a:endParaRPr lang="zh-CN" altLang="en-US"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925EA4E-2403-C345-9743-A73D41F97014}"/>
                  </a:ext>
                </a:extLst>
              </p:cNvPr>
              <p:cNvSpPr txBox="1"/>
              <p:nvPr/>
            </p:nvSpPr>
            <p:spPr>
              <a:xfrm>
                <a:off x="660400" y="1130300"/>
                <a:ext cx="10858500" cy="1422312"/>
              </a:xfrm>
              <a:prstGeom prst="rect">
                <a:avLst/>
              </a:prstGeom>
              <a:noFill/>
            </p:spPr>
            <p:txBody>
              <a:bodyPr wrap="square" rtlCol="0">
                <a:spAutoFit/>
              </a:bodyPr>
              <a:lstStyle/>
              <a:p>
                <a:pPr>
                  <a:lnSpc>
                    <a:spcPct val="150000"/>
                  </a:lnSpc>
                </a:pPr>
                <a:r>
                  <a:rPr lang="zh-CN" altLang="en-US" sz="2000" dirty="0"/>
                  <a:t>门控循环单元（</a:t>
                </a:r>
                <a:r>
                  <a:rPr lang="en-US" sz="2000" dirty="0"/>
                  <a:t>Gated Recurrent Unit</a:t>
                </a:r>
                <a:r>
                  <a:rPr lang="zh-CN" altLang="en-US" sz="2000" dirty="0"/>
                  <a:t>，</a:t>
                </a:r>
                <a:r>
                  <a:rPr lang="en-US" sz="2000" dirty="0"/>
                  <a:t>GRU</a:t>
                </a:r>
                <a:r>
                  <a:rPr lang="zh-CN" altLang="en-US" sz="2000" dirty="0"/>
                  <a:t>）通过简化</a:t>
                </a:r>
                <a:r>
                  <a:rPr lang="en-US" sz="2000" dirty="0"/>
                  <a:t>LSTM</a:t>
                </a:r>
                <a:r>
                  <a:rPr lang="zh-CN" altLang="en-US" sz="2000" dirty="0"/>
                  <a:t>神经网络循环函数达到了类似的效果并节省了计算成本。在</a:t>
                </a:r>
                <a:r>
                  <a:rPr lang="en-US" sz="2000" dirty="0"/>
                  <a:t>GRU</a:t>
                </a:r>
                <a:r>
                  <a:rPr lang="zh-CN" altLang="en-US" sz="2000" dirty="0"/>
                  <a:t>中，遗忘门和输入门合并成了一个新的</a:t>
                </a:r>
                <a:r>
                  <a:rPr lang="zh-CN" altLang="en-US" sz="2000" dirty="0">
                    <a:solidFill>
                      <a:srgbClr val="FF0000"/>
                    </a:solidFill>
                  </a:rPr>
                  <a:t>重置门</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𝑧</m:t>
                        </m:r>
                      </m:e>
                      <m:sub>
                        <m:r>
                          <a:rPr lang="en-US" sz="2000" i="1">
                            <a:latin typeface="Cambria Math" panose="02040503050406030204" pitchFamily="18" charset="0"/>
                          </a:rPr>
                          <m:t>𝑡</m:t>
                        </m:r>
                      </m:sub>
                    </m:sSub>
                  </m:oMath>
                </a14:m>
                <a:r>
                  <a:rPr lang="zh-CN" altLang="en-US" sz="2000" dirty="0"/>
                  <a:t>，且加入了一个</a:t>
                </a:r>
                <a:r>
                  <a:rPr lang="zh-CN" altLang="en-US" sz="2000" dirty="0">
                    <a:solidFill>
                      <a:srgbClr val="FF0000"/>
                    </a:solidFill>
                  </a:rPr>
                  <a:t>更新门</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𝑟</m:t>
                        </m:r>
                      </m:e>
                      <m:sub>
                        <m:r>
                          <a:rPr lang="en-US" sz="2000" i="1">
                            <a:latin typeface="Cambria Math" panose="02040503050406030204" pitchFamily="18" charset="0"/>
                          </a:rPr>
                          <m:t>𝑡</m:t>
                        </m:r>
                      </m:sub>
                    </m:sSub>
                  </m:oMath>
                </a14:m>
                <a:r>
                  <a:rPr lang="zh-CN" altLang="en-US" sz="2000" dirty="0"/>
                  <a:t>，具体更新方式如下</a:t>
                </a:r>
                <a:r>
                  <a:rPr lang="en-US" sz="2000" dirty="0"/>
                  <a:t>:</a:t>
                </a:r>
                <a:endParaRPr lang="en-US" altLang="zh-CN" sz="2000" dirty="0"/>
              </a:p>
            </p:txBody>
          </p:sp>
        </mc:Choice>
        <mc:Fallback xmlns="">
          <p:sp>
            <p:nvSpPr>
              <p:cNvPr id="5" name="TextBox 4">
                <a:extLst>
                  <a:ext uri="{FF2B5EF4-FFF2-40B4-BE49-F238E27FC236}">
                    <a16:creationId xmlns:a16="http://schemas.microsoft.com/office/drawing/2014/main" id="{D925EA4E-2403-C345-9743-A73D41F97014}"/>
                  </a:ext>
                </a:extLst>
              </p:cNvPr>
              <p:cNvSpPr txBox="1">
                <a:spLocks noRot="1" noChangeAspect="1" noMove="1" noResize="1" noEditPoints="1" noAdjustHandles="1" noChangeArrowheads="1" noChangeShapeType="1" noTextEdit="1"/>
              </p:cNvSpPr>
              <p:nvPr/>
            </p:nvSpPr>
            <p:spPr>
              <a:xfrm>
                <a:off x="660400" y="1130300"/>
                <a:ext cx="10858500" cy="1422312"/>
              </a:xfrm>
              <a:prstGeom prst="rect">
                <a:avLst/>
              </a:prstGeom>
              <a:blipFill>
                <a:blip r:embed="rId3"/>
                <a:stretch>
                  <a:fillRect l="-467" b="-6140"/>
                </a:stretch>
              </a:blipFill>
            </p:spPr>
            <p:txBody>
              <a:bodyPr/>
              <a:lstStyle/>
              <a:p>
                <a:r>
                  <a:rPr lang="en-CN">
                    <a:noFill/>
                  </a:rPr>
                  <a:t> </a:t>
                </a:r>
              </a:p>
            </p:txBody>
          </p:sp>
        </mc:Fallback>
      </mc:AlternateContent>
      <p:sp>
        <p:nvSpPr>
          <p:cNvPr id="2" name="TextBox 1">
            <a:extLst>
              <a:ext uri="{FF2B5EF4-FFF2-40B4-BE49-F238E27FC236}">
                <a16:creationId xmlns:a16="http://schemas.microsoft.com/office/drawing/2014/main" id="{A38139FE-0396-B34B-BC04-4B5D81C345E5}"/>
              </a:ext>
            </a:extLst>
          </p:cNvPr>
          <p:cNvSpPr txBox="1"/>
          <p:nvPr/>
        </p:nvSpPr>
        <p:spPr>
          <a:xfrm>
            <a:off x="660400" y="5743713"/>
            <a:ext cx="10894329" cy="646331"/>
          </a:xfrm>
          <a:prstGeom prst="rect">
            <a:avLst/>
          </a:prstGeom>
          <a:noFill/>
        </p:spPr>
        <p:txBody>
          <a:bodyPr wrap="none" rtlCol="0">
            <a:spAutoFit/>
          </a:bodyPr>
          <a:lstStyle/>
          <a:p>
            <a:r>
              <a:rPr lang="zh-CN" altLang="en-US" dirty="0"/>
              <a:t>通过以上的简化，</a:t>
            </a:r>
            <a:r>
              <a:rPr lang="en-US" dirty="0"/>
              <a:t>GRU</a:t>
            </a:r>
            <a:r>
              <a:rPr lang="zh-CN" altLang="en-US" dirty="0"/>
              <a:t>可以达到和</a:t>
            </a:r>
            <a:r>
              <a:rPr lang="en-US" dirty="0"/>
              <a:t>LSTM</a:t>
            </a:r>
            <a:r>
              <a:rPr lang="zh-CN" altLang="en-US" dirty="0"/>
              <a:t>类似的训练效果，同时提高了网络运算的效率，降低了计算成本。</a:t>
            </a:r>
            <a:endParaRPr lang="en-CN" dirty="0"/>
          </a:p>
          <a:p>
            <a:pPr algn="l"/>
            <a:endParaRPr lang="en-CN" dirty="0">
              <a:latin typeface="+mn-ea"/>
            </a:endParaRPr>
          </a:p>
        </p:txBody>
      </p:sp>
      <p:pic>
        <p:nvPicPr>
          <p:cNvPr id="6" name="Picture 5">
            <a:extLst>
              <a:ext uri="{FF2B5EF4-FFF2-40B4-BE49-F238E27FC236}">
                <a16:creationId xmlns:a16="http://schemas.microsoft.com/office/drawing/2014/main" id="{CEAC241A-110C-71EF-15DD-8FF1EC6FE57D}"/>
              </a:ext>
            </a:extLst>
          </p:cNvPr>
          <p:cNvPicPr>
            <a:picLocks noChangeAspect="1"/>
          </p:cNvPicPr>
          <p:nvPr/>
        </p:nvPicPr>
        <p:blipFill>
          <a:blip r:embed="rId4"/>
          <a:stretch>
            <a:fillRect/>
          </a:stretch>
        </p:blipFill>
        <p:spPr>
          <a:xfrm>
            <a:off x="1979790" y="2552257"/>
            <a:ext cx="3080302" cy="2747488"/>
          </a:xfrm>
          <a:prstGeom prst="rect">
            <a:avLst/>
          </a:prstGeom>
        </p:spPr>
      </p:pic>
      <p:pic>
        <p:nvPicPr>
          <p:cNvPr id="11" name="Picture 10">
            <a:extLst>
              <a:ext uri="{FF2B5EF4-FFF2-40B4-BE49-F238E27FC236}">
                <a16:creationId xmlns:a16="http://schemas.microsoft.com/office/drawing/2014/main" id="{84DA3FA1-3BFA-A812-DC1E-A6023D247F61}"/>
              </a:ext>
            </a:extLst>
          </p:cNvPr>
          <p:cNvPicPr>
            <a:picLocks noChangeAspect="1"/>
          </p:cNvPicPr>
          <p:nvPr/>
        </p:nvPicPr>
        <p:blipFill>
          <a:blip r:embed="rId5"/>
          <a:stretch>
            <a:fillRect/>
          </a:stretch>
        </p:blipFill>
        <p:spPr>
          <a:xfrm>
            <a:off x="6379481" y="2752218"/>
            <a:ext cx="3497254" cy="2347566"/>
          </a:xfrm>
          <a:prstGeom prst="rect">
            <a:avLst/>
          </a:prstGeom>
        </p:spPr>
      </p:pic>
      <p:sp>
        <p:nvSpPr>
          <p:cNvPr id="13" name="TextBox 12">
            <a:extLst>
              <a:ext uri="{FF2B5EF4-FFF2-40B4-BE49-F238E27FC236}">
                <a16:creationId xmlns:a16="http://schemas.microsoft.com/office/drawing/2014/main" id="{C8F4C83F-47AF-F944-8865-050D6E1809A0}"/>
              </a:ext>
            </a:extLst>
          </p:cNvPr>
          <p:cNvSpPr txBox="1"/>
          <p:nvPr/>
        </p:nvSpPr>
        <p:spPr>
          <a:xfrm>
            <a:off x="2802437" y="5241204"/>
            <a:ext cx="1435008" cy="369332"/>
          </a:xfrm>
          <a:prstGeom prst="rect">
            <a:avLst/>
          </a:prstGeom>
          <a:noFill/>
        </p:spPr>
        <p:txBody>
          <a:bodyPr wrap="none" rtlCol="0">
            <a:spAutoFit/>
          </a:bodyPr>
          <a:lstStyle/>
          <a:p>
            <a:r>
              <a:rPr lang="en-US" dirty="0">
                <a:solidFill>
                  <a:schemeClr val="accent1"/>
                </a:solidFill>
              </a:rPr>
              <a:t>LSTM</a:t>
            </a:r>
            <a:r>
              <a:rPr lang="zh-CN" altLang="en-CN" dirty="0">
                <a:solidFill>
                  <a:schemeClr val="accent1"/>
                </a:solidFill>
              </a:rPr>
              <a:t>结构图</a:t>
            </a:r>
            <a:endParaRPr lang="en-CN" dirty="0">
              <a:solidFill>
                <a:schemeClr val="accent1"/>
              </a:solidFill>
              <a:latin typeface="+mn-ea"/>
            </a:endParaRPr>
          </a:p>
        </p:txBody>
      </p:sp>
      <p:sp>
        <p:nvSpPr>
          <p:cNvPr id="14" name="TextBox 13">
            <a:extLst>
              <a:ext uri="{FF2B5EF4-FFF2-40B4-BE49-F238E27FC236}">
                <a16:creationId xmlns:a16="http://schemas.microsoft.com/office/drawing/2014/main" id="{A8E648D3-8E3E-66C3-99D5-93AD07B1EFE9}"/>
              </a:ext>
            </a:extLst>
          </p:cNvPr>
          <p:cNvSpPr txBox="1"/>
          <p:nvPr/>
        </p:nvSpPr>
        <p:spPr>
          <a:xfrm>
            <a:off x="7410604" y="5089293"/>
            <a:ext cx="1332416" cy="369332"/>
          </a:xfrm>
          <a:prstGeom prst="rect">
            <a:avLst/>
          </a:prstGeom>
          <a:noFill/>
        </p:spPr>
        <p:txBody>
          <a:bodyPr wrap="none" rtlCol="0">
            <a:spAutoFit/>
          </a:bodyPr>
          <a:lstStyle/>
          <a:p>
            <a:r>
              <a:rPr lang="en-US" dirty="0">
                <a:solidFill>
                  <a:schemeClr val="accent1"/>
                </a:solidFill>
              </a:rPr>
              <a:t>GRU</a:t>
            </a:r>
            <a:r>
              <a:rPr lang="zh-CN" altLang="en-CN" dirty="0">
                <a:solidFill>
                  <a:schemeClr val="accent1"/>
                </a:solidFill>
              </a:rPr>
              <a:t>结构图</a:t>
            </a:r>
            <a:endParaRPr lang="en-CN" dirty="0">
              <a:solidFill>
                <a:schemeClr val="accent1"/>
              </a:solidFill>
              <a:latin typeface="+mn-ea"/>
            </a:endParaRPr>
          </a:p>
        </p:txBody>
      </p:sp>
      <p:sp>
        <p:nvSpPr>
          <p:cNvPr id="3" name="灯片编号占位符 2">
            <a:extLst>
              <a:ext uri="{FF2B5EF4-FFF2-40B4-BE49-F238E27FC236}">
                <a16:creationId xmlns:a16="http://schemas.microsoft.com/office/drawing/2014/main" id="{C37DD9F8-6B19-4F3B-AA67-A6F6BF5A53AD}"/>
              </a:ext>
            </a:extLst>
          </p:cNvPr>
          <p:cNvSpPr>
            <a:spLocks noGrp="1"/>
          </p:cNvSpPr>
          <p:nvPr>
            <p:ph type="sldNum" sz="quarter" idx="14"/>
          </p:nvPr>
        </p:nvSpPr>
        <p:spPr/>
        <p:txBody>
          <a:bodyPr/>
          <a:lstStyle/>
          <a:p>
            <a:fld id="{AF69888C-E133-43D9-A638-B5C95925B91C}" type="slidenum">
              <a:rPr lang="zh-CN" altLang="en-US" smtClean="0"/>
              <a:t>50</a:t>
            </a:fld>
            <a:endParaRPr lang="zh-CN" altLang="en-US" dirty="0"/>
          </a:p>
        </p:txBody>
      </p:sp>
    </p:spTree>
    <p:extLst>
      <p:ext uri="{BB962C8B-B14F-4D97-AF65-F5344CB8AC3E}">
        <p14:creationId xmlns:p14="http://schemas.microsoft.com/office/powerpoint/2010/main" val="14182053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11625038" cy="594244"/>
          </a:xfrm>
        </p:spPr>
        <p:txBody>
          <a:bodyPr/>
          <a:lstStyle/>
          <a:p>
            <a:pPr marL="0" indent="0">
              <a:buNone/>
            </a:pPr>
            <a:r>
              <a:rPr lang="en-US" altLang="zh-CN" dirty="0"/>
              <a:t>4.</a:t>
            </a:r>
            <a:r>
              <a:rPr lang="zh-CN" altLang="en-US" dirty="0"/>
              <a:t> </a:t>
            </a:r>
            <a:r>
              <a:rPr lang="en-US" altLang="en-US" dirty="0"/>
              <a:t>RNN</a:t>
            </a:r>
            <a:r>
              <a:rPr lang="zh-CN" altLang="en-US" dirty="0"/>
              <a:t>和</a:t>
            </a:r>
            <a:r>
              <a:rPr lang="en-US" altLang="en-US" dirty="0"/>
              <a:t>LSTM</a:t>
            </a:r>
            <a:r>
              <a:rPr lang="zh-CN" altLang="en-US" dirty="0"/>
              <a:t>的其他架构变体</a:t>
            </a:r>
            <a:r>
              <a:rPr lang="en-CN" dirty="0"/>
              <a:t> </a:t>
            </a:r>
            <a:r>
              <a:rPr lang="en-US" altLang="zh-CN" dirty="0"/>
              <a:t>–</a:t>
            </a:r>
            <a:r>
              <a:rPr lang="zh-CN" altLang="en-US" dirty="0"/>
              <a:t>多层</a:t>
            </a:r>
            <a:r>
              <a:rPr lang="en-US" altLang="en-US" dirty="0"/>
              <a:t>RNN</a:t>
            </a:r>
            <a:r>
              <a:rPr lang="en-CN" dirty="0"/>
              <a:t> </a:t>
            </a:r>
            <a:endParaRPr lang="zh-CN" altLang="en-US" dirty="0"/>
          </a:p>
        </p:txBody>
      </p:sp>
      <p:sp>
        <p:nvSpPr>
          <p:cNvPr id="5" name="TextBox 4">
            <a:extLst>
              <a:ext uri="{FF2B5EF4-FFF2-40B4-BE49-F238E27FC236}">
                <a16:creationId xmlns:a16="http://schemas.microsoft.com/office/drawing/2014/main" id="{D925EA4E-2403-C345-9743-A73D41F97014}"/>
              </a:ext>
            </a:extLst>
          </p:cNvPr>
          <p:cNvSpPr txBox="1"/>
          <p:nvPr/>
        </p:nvSpPr>
        <p:spPr>
          <a:xfrm>
            <a:off x="660400" y="1130300"/>
            <a:ext cx="10858500" cy="1200329"/>
          </a:xfrm>
          <a:prstGeom prst="rect">
            <a:avLst/>
          </a:prstGeom>
          <a:noFill/>
        </p:spPr>
        <p:txBody>
          <a:bodyPr wrap="square" rtlCol="0">
            <a:spAutoFit/>
          </a:bodyPr>
          <a:lstStyle/>
          <a:p>
            <a:r>
              <a:rPr lang="zh-CN" altLang="en-US" dirty="0"/>
              <a:t>如果将</a:t>
            </a:r>
            <a:r>
              <a:rPr lang="en-US" dirty="0"/>
              <a:t>RNN </a:t>
            </a:r>
            <a:r>
              <a:rPr lang="zh-CN" altLang="en-US" dirty="0"/>
              <a:t>隐含层中的循环函数用多层全连接神经网络表示，便可得到多层</a:t>
            </a:r>
            <a:r>
              <a:rPr lang="en-US" dirty="0"/>
              <a:t>RNN</a:t>
            </a:r>
            <a:r>
              <a:rPr lang="zh-CN" altLang="en-US" dirty="0"/>
              <a:t>。与标准的</a:t>
            </a:r>
            <a:r>
              <a:rPr lang="en-US" dirty="0"/>
              <a:t>RNN</a:t>
            </a:r>
            <a:r>
              <a:rPr lang="zh-CN" altLang="en-US" dirty="0"/>
              <a:t>网络相同，第一层隐含层的输入是</a:t>
            </a:r>
            <a:r>
              <a:rPr lang="zh-CN" altLang="en-US" dirty="0">
                <a:solidFill>
                  <a:schemeClr val="accent1"/>
                </a:solidFill>
              </a:rPr>
              <a:t>上一时刻该层隐变量和当前时刻的输入的信息融合</a:t>
            </a:r>
            <a:r>
              <a:rPr lang="zh-CN" altLang="en-US" dirty="0"/>
              <a:t>，而其他隐含层的输入则是</a:t>
            </a:r>
            <a:r>
              <a:rPr lang="zh-CN" altLang="en-US" dirty="0">
                <a:solidFill>
                  <a:schemeClr val="accent1"/>
                </a:solidFill>
              </a:rPr>
              <a:t>上一时刻的隐状态和上一层隐含层在当前时刻的隐状态</a:t>
            </a:r>
            <a:r>
              <a:rPr lang="zh-CN" altLang="en-US" dirty="0"/>
              <a:t>。相比于简单的</a:t>
            </a:r>
            <a:r>
              <a:rPr lang="en-US" dirty="0"/>
              <a:t>RNN</a:t>
            </a:r>
            <a:r>
              <a:rPr lang="zh-CN" altLang="en-US" dirty="0"/>
              <a:t>，该网具有更强大的表达与学习能力，但是复杂性也随之提高，同时需要更多的训练数据。</a:t>
            </a:r>
            <a:r>
              <a:rPr lang="en-US" dirty="0">
                <a:solidFill>
                  <a:srgbClr val="FF0000"/>
                </a:solidFill>
              </a:rPr>
              <a:t>Deep RNNs</a:t>
            </a:r>
            <a:r>
              <a:rPr lang="zh-CN" altLang="en-US" dirty="0"/>
              <a:t>的结构如下图所示：</a:t>
            </a:r>
            <a:endParaRPr lang="en-CN" dirty="0"/>
          </a:p>
        </p:txBody>
      </p:sp>
      <p:pic>
        <p:nvPicPr>
          <p:cNvPr id="3" name="Picture 2">
            <a:extLst>
              <a:ext uri="{FF2B5EF4-FFF2-40B4-BE49-F238E27FC236}">
                <a16:creationId xmlns:a16="http://schemas.microsoft.com/office/drawing/2014/main" id="{C6F36329-8BC4-14C3-C477-51F1EB2086AB}"/>
              </a:ext>
            </a:extLst>
          </p:cNvPr>
          <p:cNvPicPr>
            <a:picLocks noChangeAspect="1"/>
          </p:cNvPicPr>
          <p:nvPr/>
        </p:nvPicPr>
        <p:blipFill>
          <a:blip r:embed="rId3"/>
          <a:stretch>
            <a:fillRect/>
          </a:stretch>
        </p:blipFill>
        <p:spPr>
          <a:xfrm>
            <a:off x="2305878" y="2482508"/>
            <a:ext cx="7013713" cy="3549107"/>
          </a:xfrm>
          <a:prstGeom prst="rect">
            <a:avLst/>
          </a:prstGeom>
        </p:spPr>
      </p:pic>
      <p:sp>
        <p:nvSpPr>
          <p:cNvPr id="2" name="灯片编号占位符 1">
            <a:extLst>
              <a:ext uri="{FF2B5EF4-FFF2-40B4-BE49-F238E27FC236}">
                <a16:creationId xmlns:a16="http://schemas.microsoft.com/office/drawing/2014/main" id="{EDCB27E2-04EE-4BEB-A326-9BD211A3FF6A}"/>
              </a:ext>
            </a:extLst>
          </p:cNvPr>
          <p:cNvSpPr>
            <a:spLocks noGrp="1"/>
          </p:cNvSpPr>
          <p:nvPr>
            <p:ph type="sldNum" sz="quarter" idx="14"/>
          </p:nvPr>
        </p:nvSpPr>
        <p:spPr/>
        <p:txBody>
          <a:bodyPr/>
          <a:lstStyle/>
          <a:p>
            <a:fld id="{AF69888C-E133-43D9-A638-B5C95925B91C}" type="slidenum">
              <a:rPr lang="zh-CN" altLang="en-US" smtClean="0"/>
              <a:t>51</a:t>
            </a:fld>
            <a:endParaRPr lang="zh-CN" altLang="en-US" dirty="0"/>
          </a:p>
        </p:txBody>
      </p:sp>
    </p:spTree>
    <p:extLst>
      <p:ext uri="{BB962C8B-B14F-4D97-AF65-F5344CB8AC3E}">
        <p14:creationId xmlns:p14="http://schemas.microsoft.com/office/powerpoint/2010/main" val="16660417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11625038" cy="594244"/>
          </a:xfrm>
        </p:spPr>
        <p:txBody>
          <a:bodyPr/>
          <a:lstStyle/>
          <a:p>
            <a:pPr marL="0" indent="0">
              <a:buNone/>
            </a:pPr>
            <a:r>
              <a:rPr lang="en-US" altLang="zh-CN" dirty="0"/>
              <a:t>4.</a:t>
            </a:r>
            <a:r>
              <a:rPr lang="zh-CN" altLang="en-US" dirty="0"/>
              <a:t> </a:t>
            </a:r>
            <a:r>
              <a:rPr lang="en-US" altLang="en-US" dirty="0"/>
              <a:t>RNN</a:t>
            </a:r>
            <a:r>
              <a:rPr lang="zh-CN" altLang="en-US" dirty="0"/>
              <a:t>和</a:t>
            </a:r>
            <a:r>
              <a:rPr lang="en-US" altLang="en-US" dirty="0"/>
              <a:t>LSTM</a:t>
            </a:r>
            <a:r>
              <a:rPr lang="zh-CN" altLang="en-US" dirty="0"/>
              <a:t>的其他架构变体</a:t>
            </a:r>
            <a:r>
              <a:rPr lang="en-CN" dirty="0"/>
              <a:t> </a:t>
            </a:r>
            <a:r>
              <a:rPr lang="en-US" altLang="zh-CN" dirty="0"/>
              <a:t>–</a:t>
            </a:r>
            <a:r>
              <a:rPr lang="zh-CN" altLang="en-US" dirty="0"/>
              <a:t>双向</a:t>
            </a:r>
            <a:r>
              <a:rPr lang="en-US" altLang="en-US" dirty="0"/>
              <a:t>RNN/LSTM </a:t>
            </a:r>
            <a:endParaRPr lang="zh-CN" altLang="en-US"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925EA4E-2403-C345-9743-A73D41F97014}"/>
                  </a:ext>
                </a:extLst>
              </p:cNvPr>
              <p:cNvSpPr txBox="1"/>
              <p:nvPr/>
            </p:nvSpPr>
            <p:spPr>
              <a:xfrm>
                <a:off x="660400" y="1130300"/>
                <a:ext cx="10858500" cy="1631216"/>
              </a:xfrm>
              <a:prstGeom prst="rect">
                <a:avLst/>
              </a:prstGeom>
              <a:noFill/>
            </p:spPr>
            <p:txBody>
              <a:bodyPr wrap="square" rtlCol="0">
                <a:spAutoFit/>
              </a:bodyPr>
              <a:lstStyle/>
              <a:p>
                <a:r>
                  <a:rPr lang="zh-CN" altLang="en-US" sz="2000" dirty="0"/>
                  <a:t>单向</a:t>
                </a:r>
                <a:r>
                  <a:rPr lang="en-US" sz="2000" dirty="0"/>
                  <a:t>RNN</a:t>
                </a:r>
                <a:r>
                  <a:rPr lang="zh-CN" altLang="en-US" sz="2000" dirty="0"/>
                  <a:t>对于输入的时间序列按照时间顺序从左至右以此进行编码，每个时刻的隐状态的影响主要来自于当前时刻的输入与之前时刻的隐状态。但在一些问题中，当前时刻和之后时刻的信息均会对当前时刻的输出产生作用。因此研究者设计了将两层</a:t>
                </a:r>
                <a:r>
                  <a:rPr lang="en-US" sz="2000" dirty="0"/>
                  <a:t>RNN</a:t>
                </a:r>
                <a:r>
                  <a:rPr lang="zh-CN" altLang="en-US" sz="2000" dirty="0"/>
                  <a:t>叠加在一起，构成了双向</a:t>
                </a:r>
                <a:r>
                  <a:rPr lang="en-US" sz="2000" dirty="0"/>
                  <a:t>RNN</a:t>
                </a:r>
                <a:r>
                  <a:rPr lang="zh-CN" altLang="en-US" sz="2000" dirty="0"/>
                  <a:t>，双向</a:t>
                </a:r>
                <a:r>
                  <a:rPr lang="en-US" sz="2000" dirty="0"/>
                  <a:t>RNN</a:t>
                </a:r>
                <a:r>
                  <a:rPr lang="zh-CN" altLang="en-US" sz="2000" dirty="0"/>
                  <a:t>的隐状态</a:t>
                </a:r>
                <a14:m>
                  <m:oMath xmlns:m="http://schemas.openxmlformats.org/officeDocument/2006/math">
                    <m:sSub>
                      <m:sSubPr>
                        <m:ctrlPr>
                          <a:rPr lang="en-CN" sz="2000" i="1">
                            <a:latin typeface="Cambria Math" panose="02040503050406030204" pitchFamily="18" charset="0"/>
                          </a:rPr>
                        </m:ctrlPr>
                      </m:sSubPr>
                      <m:e>
                        <m:r>
                          <a:rPr lang="en-US" sz="2000" i="1">
                            <a:latin typeface="Cambria Math" panose="02040503050406030204" pitchFamily="18" charset="0"/>
                          </a:rPr>
                          <m:t>h</m:t>
                        </m:r>
                      </m:e>
                      <m:sub>
                        <m:r>
                          <a:rPr lang="en-US" sz="2000" i="1">
                            <a:latin typeface="Cambria Math" panose="02040503050406030204" pitchFamily="18" charset="0"/>
                          </a:rPr>
                          <m:t>𝑡</m:t>
                        </m:r>
                      </m:sub>
                    </m:sSub>
                  </m:oMath>
                </a14:m>
                <a:r>
                  <a:rPr lang="zh-CN" altLang="en-US" sz="2000" dirty="0"/>
                  <a:t>由两个方向的编码得到的隐状态组成。与双向</a:t>
                </a:r>
                <a:r>
                  <a:rPr lang="en-US" sz="2000" dirty="0"/>
                  <a:t>RNN (Bidirectional RNN) </a:t>
                </a:r>
                <a:r>
                  <a:rPr lang="zh-CN" altLang="en-US" sz="2000" dirty="0"/>
                  <a:t>类似，</a:t>
                </a:r>
                <a:r>
                  <a:rPr lang="en-US" sz="2000" dirty="0"/>
                  <a:t>Bidirectional LSTM</a:t>
                </a:r>
                <a:r>
                  <a:rPr lang="zh-CN" altLang="en-US" sz="2000" dirty="0"/>
                  <a:t>有两层</a:t>
                </a:r>
                <a:r>
                  <a:rPr lang="en-US" sz="2000" dirty="0"/>
                  <a:t>LSTM</a:t>
                </a:r>
                <a:r>
                  <a:rPr lang="zh-CN" altLang="en-US" sz="2000" dirty="0"/>
                  <a:t>。</a:t>
                </a:r>
                <a:endParaRPr lang="en-CN" sz="2000" dirty="0"/>
              </a:p>
            </p:txBody>
          </p:sp>
        </mc:Choice>
        <mc:Fallback xmlns="">
          <p:sp>
            <p:nvSpPr>
              <p:cNvPr id="5" name="TextBox 4">
                <a:extLst>
                  <a:ext uri="{FF2B5EF4-FFF2-40B4-BE49-F238E27FC236}">
                    <a16:creationId xmlns:a16="http://schemas.microsoft.com/office/drawing/2014/main" id="{D925EA4E-2403-C345-9743-A73D41F97014}"/>
                  </a:ext>
                </a:extLst>
              </p:cNvPr>
              <p:cNvSpPr txBox="1">
                <a:spLocks noRot="1" noChangeAspect="1" noMove="1" noResize="1" noEditPoints="1" noAdjustHandles="1" noChangeArrowheads="1" noChangeShapeType="1" noTextEdit="1"/>
              </p:cNvSpPr>
              <p:nvPr/>
            </p:nvSpPr>
            <p:spPr>
              <a:xfrm>
                <a:off x="660400" y="1130300"/>
                <a:ext cx="10858500" cy="1631216"/>
              </a:xfrm>
              <a:prstGeom prst="rect">
                <a:avLst/>
              </a:prstGeom>
              <a:blipFill>
                <a:blip r:embed="rId3"/>
                <a:stretch>
                  <a:fillRect l="-467" t="-1538" r="-933" b="-5385"/>
                </a:stretch>
              </a:blipFill>
            </p:spPr>
            <p:txBody>
              <a:bodyPr/>
              <a:lstStyle/>
              <a:p>
                <a:r>
                  <a:rPr lang="en-CN">
                    <a:noFill/>
                  </a:rPr>
                  <a:t> </a:t>
                </a:r>
              </a:p>
            </p:txBody>
          </p:sp>
        </mc:Fallback>
      </mc:AlternateContent>
      <p:grpSp>
        <p:nvGrpSpPr>
          <p:cNvPr id="11" name="Group 10">
            <a:extLst>
              <a:ext uri="{FF2B5EF4-FFF2-40B4-BE49-F238E27FC236}">
                <a16:creationId xmlns:a16="http://schemas.microsoft.com/office/drawing/2014/main" id="{91268E31-2320-8F47-B5FD-FC419AA8D7CC}"/>
              </a:ext>
            </a:extLst>
          </p:cNvPr>
          <p:cNvGrpSpPr/>
          <p:nvPr/>
        </p:nvGrpSpPr>
        <p:grpSpPr>
          <a:xfrm>
            <a:off x="2255736" y="2888044"/>
            <a:ext cx="6665810" cy="2839656"/>
            <a:chOff x="1972352" y="1330792"/>
            <a:chExt cx="8019075" cy="3162566"/>
          </a:xfrm>
        </p:grpSpPr>
        <p:grpSp>
          <p:nvGrpSpPr>
            <p:cNvPr id="13" name="Group 12">
              <a:extLst>
                <a:ext uri="{FF2B5EF4-FFF2-40B4-BE49-F238E27FC236}">
                  <a16:creationId xmlns:a16="http://schemas.microsoft.com/office/drawing/2014/main" id="{CFB9626E-EB22-3240-B57C-FA4CC4AD896B}"/>
                </a:ext>
              </a:extLst>
            </p:cNvPr>
            <p:cNvGrpSpPr/>
            <p:nvPr/>
          </p:nvGrpSpPr>
          <p:grpSpPr>
            <a:xfrm>
              <a:off x="1972352" y="1330792"/>
              <a:ext cx="2382268" cy="3126069"/>
              <a:chOff x="1972352" y="1330792"/>
              <a:chExt cx="2382268" cy="3126069"/>
            </a:xfrm>
          </p:grpSpPr>
          <p:grpSp>
            <p:nvGrpSpPr>
              <p:cNvPr id="59" name="Group 58">
                <a:extLst>
                  <a:ext uri="{FF2B5EF4-FFF2-40B4-BE49-F238E27FC236}">
                    <a16:creationId xmlns:a16="http://schemas.microsoft.com/office/drawing/2014/main" id="{EA49AF25-1102-F946-BCCB-2EDD449D313F}"/>
                  </a:ext>
                </a:extLst>
              </p:cNvPr>
              <p:cNvGrpSpPr/>
              <p:nvPr/>
            </p:nvGrpSpPr>
            <p:grpSpPr>
              <a:xfrm>
                <a:off x="3432716" y="4122696"/>
                <a:ext cx="437470" cy="334165"/>
                <a:chOff x="8884363" y="4096731"/>
                <a:chExt cx="437470" cy="334165"/>
              </a:xfrm>
            </p:grpSpPr>
            <p:sp>
              <p:nvSpPr>
                <p:cNvPr id="71" name="Rectangle 70">
                  <a:extLst>
                    <a:ext uri="{FF2B5EF4-FFF2-40B4-BE49-F238E27FC236}">
                      <a16:creationId xmlns:a16="http://schemas.microsoft.com/office/drawing/2014/main" id="{30819FC6-C4CC-4A43-A729-F62B1C08C411}"/>
                    </a:ext>
                  </a:extLst>
                </p:cNvPr>
                <p:cNvSpPr/>
                <p:nvPr/>
              </p:nvSpPr>
              <p:spPr>
                <a:xfrm>
                  <a:off x="8884363" y="4101283"/>
                  <a:ext cx="437470" cy="329613"/>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1315A6F9-8D2C-7A4B-A5D9-0679975EC0A1}"/>
                        </a:ext>
                      </a:extLst>
                    </p:cNvPr>
                    <p:cNvSpPr txBox="1"/>
                    <p:nvPr/>
                  </p:nvSpPr>
                  <p:spPr>
                    <a:xfrm>
                      <a:off x="8946838" y="4096731"/>
                      <a:ext cx="31252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𝟏</m:t>
                                </m:r>
                              </m:sub>
                            </m:sSub>
                          </m:oMath>
                        </m:oMathPara>
                      </a14:m>
                      <a:endParaRPr lang="en-CN" b="1" dirty="0">
                        <a:latin typeface="+mn-ea"/>
                      </a:endParaRPr>
                    </a:p>
                  </p:txBody>
                </p:sp>
              </mc:Choice>
              <mc:Fallback xmlns="">
                <p:sp>
                  <p:nvSpPr>
                    <p:cNvPr id="43" name="TextBox 42">
                      <a:extLst>
                        <a:ext uri="{FF2B5EF4-FFF2-40B4-BE49-F238E27FC236}">
                          <a16:creationId xmlns:a16="http://schemas.microsoft.com/office/drawing/2014/main" id="{BC5E05ED-706B-A343-8BA7-30B2204B6A50}"/>
                        </a:ext>
                      </a:extLst>
                    </p:cNvPr>
                    <p:cNvSpPr txBox="1">
                      <a:spLocks noRot="1" noChangeAspect="1" noMove="1" noResize="1" noEditPoints="1" noAdjustHandles="1" noChangeArrowheads="1" noChangeShapeType="1" noTextEdit="1"/>
                    </p:cNvSpPr>
                    <p:nvPr/>
                  </p:nvSpPr>
                  <p:spPr>
                    <a:xfrm>
                      <a:off x="8946838" y="4096731"/>
                      <a:ext cx="312521" cy="276999"/>
                    </a:xfrm>
                    <a:prstGeom prst="rect">
                      <a:avLst/>
                    </a:prstGeom>
                    <a:blipFill>
                      <a:blip r:embed="rId4"/>
                      <a:stretch>
                        <a:fillRect l="-8000" r="-4000" b="-13043"/>
                      </a:stretch>
                    </a:blipFill>
                  </p:spPr>
                  <p:txBody>
                    <a:bodyPr/>
                    <a:lstStyle/>
                    <a:p>
                      <a:r>
                        <a:rPr lang="en-CN">
                          <a:noFill/>
                        </a:rPr>
                        <a:t> </a:t>
                      </a:r>
                    </a:p>
                  </p:txBody>
                </p:sp>
              </mc:Fallback>
            </mc:AlternateContent>
          </p:grpSp>
          <p:sp>
            <p:nvSpPr>
              <p:cNvPr id="60" name="Oval 59">
                <a:extLst>
                  <a:ext uri="{FF2B5EF4-FFF2-40B4-BE49-F238E27FC236}">
                    <a16:creationId xmlns:a16="http://schemas.microsoft.com/office/drawing/2014/main" id="{3E9679AB-7D54-3E4C-9BDF-BFBF8A88265A}"/>
                  </a:ext>
                </a:extLst>
              </p:cNvPr>
              <p:cNvSpPr/>
              <p:nvPr/>
            </p:nvSpPr>
            <p:spPr>
              <a:xfrm>
                <a:off x="2927546" y="2647232"/>
                <a:ext cx="520861" cy="520861"/>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p:cxnSp>
            <p:nvCxnSpPr>
              <p:cNvPr id="61" name="Straight Arrow Connector 60">
                <a:extLst>
                  <a:ext uri="{FF2B5EF4-FFF2-40B4-BE49-F238E27FC236}">
                    <a16:creationId xmlns:a16="http://schemas.microsoft.com/office/drawing/2014/main" id="{C1CE16EE-3AE6-734D-94F3-C5B0A9F42A8C}"/>
                  </a:ext>
                </a:extLst>
              </p:cNvPr>
              <p:cNvCxnSpPr>
                <a:cxnSpLocks/>
                <a:endCxn id="60" idx="2"/>
              </p:cNvCxnSpPr>
              <p:nvPr/>
            </p:nvCxnSpPr>
            <p:spPr>
              <a:xfrm>
                <a:off x="2429835" y="2907663"/>
                <a:ext cx="497711" cy="0"/>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F672D664-BB82-5445-8FD8-6B7DAED57B0A}"/>
                  </a:ext>
                </a:extLst>
              </p:cNvPr>
              <p:cNvCxnSpPr>
                <a:cxnSpLocks/>
              </p:cNvCxnSpPr>
              <p:nvPr/>
            </p:nvCxnSpPr>
            <p:spPr>
              <a:xfrm flipH="1" flipV="1">
                <a:off x="3234161" y="3168094"/>
                <a:ext cx="276721" cy="906286"/>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7B0340A5-89C2-8341-9A67-07BB7BCDF62D}"/>
                      </a:ext>
                    </a:extLst>
                  </p:cNvPr>
                  <p:cNvSpPr txBox="1"/>
                  <p:nvPr/>
                </p:nvSpPr>
                <p:spPr>
                  <a:xfrm>
                    <a:off x="2941407" y="2670448"/>
                    <a:ext cx="483850" cy="410305"/>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1</m:t>
                                  </m:r>
                                </m:sub>
                              </m:sSub>
                            </m:e>
                          </m:acc>
                        </m:oMath>
                      </m:oMathPara>
                    </a14:m>
                    <a:endParaRPr lang="en-CN" dirty="0">
                      <a:latin typeface="+mn-ea"/>
                    </a:endParaRPr>
                  </a:p>
                </p:txBody>
              </p:sp>
            </mc:Choice>
            <mc:Fallback xmlns="">
              <p:sp>
                <p:nvSpPr>
                  <p:cNvPr id="41" name="TextBox 40">
                    <a:extLst>
                      <a:ext uri="{FF2B5EF4-FFF2-40B4-BE49-F238E27FC236}">
                        <a16:creationId xmlns:a16="http://schemas.microsoft.com/office/drawing/2014/main" id="{5CAEA062-65DA-7841-90DE-9D5C6FA77A47}"/>
                      </a:ext>
                    </a:extLst>
                  </p:cNvPr>
                  <p:cNvSpPr txBox="1">
                    <a:spLocks noRot="1" noChangeAspect="1" noMove="1" noResize="1" noEditPoints="1" noAdjustHandles="1" noChangeArrowheads="1" noChangeShapeType="1" noTextEdit="1"/>
                  </p:cNvSpPr>
                  <p:nvPr/>
                </p:nvSpPr>
                <p:spPr>
                  <a:xfrm>
                    <a:off x="2941407" y="2670448"/>
                    <a:ext cx="483850" cy="410305"/>
                  </a:xfrm>
                  <a:prstGeom prst="rect">
                    <a:avLst/>
                  </a:prstGeom>
                  <a:blipFill>
                    <a:blip r:embed="rId5"/>
                    <a:stretch>
                      <a:fillRect/>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149E54A4-0BB7-D44F-9ED1-4327F35B7E55}"/>
                      </a:ext>
                    </a:extLst>
                  </p:cNvPr>
                  <p:cNvSpPr txBox="1"/>
                  <p:nvPr/>
                </p:nvSpPr>
                <p:spPr>
                  <a:xfrm>
                    <a:off x="1972352" y="2711421"/>
                    <a:ext cx="489172" cy="369332"/>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altLang="zh-CN" b="0" i="1" smtClean="0">
                                  <a:latin typeface="Cambria Math" panose="02040503050406030204" pitchFamily="18" charset="0"/>
                                </a:rPr>
                                <m:t>0</m:t>
                              </m:r>
                            </m:sub>
                          </m:sSub>
                        </m:oMath>
                      </m:oMathPara>
                    </a14:m>
                    <a:endParaRPr lang="en-CN" dirty="0">
                      <a:latin typeface="+mn-ea"/>
                    </a:endParaRPr>
                  </a:p>
                </p:txBody>
              </p:sp>
            </mc:Choice>
            <mc:Fallback xmlns="">
              <p:sp>
                <p:nvSpPr>
                  <p:cNvPr id="37" name="TextBox 36">
                    <a:extLst>
                      <a:ext uri="{FF2B5EF4-FFF2-40B4-BE49-F238E27FC236}">
                        <a16:creationId xmlns:a16="http://schemas.microsoft.com/office/drawing/2014/main" id="{149B7350-413D-5F4E-8774-D72F189D488C}"/>
                      </a:ext>
                    </a:extLst>
                  </p:cNvPr>
                  <p:cNvSpPr txBox="1">
                    <a:spLocks noRot="1" noChangeAspect="1" noMove="1" noResize="1" noEditPoints="1" noAdjustHandles="1" noChangeArrowheads="1" noChangeShapeType="1" noTextEdit="1"/>
                  </p:cNvSpPr>
                  <p:nvPr/>
                </p:nvSpPr>
                <p:spPr>
                  <a:xfrm>
                    <a:off x="1972352" y="2711421"/>
                    <a:ext cx="489172" cy="369332"/>
                  </a:xfrm>
                  <a:prstGeom prst="rect">
                    <a:avLst/>
                  </a:prstGeom>
                  <a:blipFill>
                    <a:blip r:embed="rId6"/>
                    <a:stretch>
                      <a:fillRect/>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65" name="TextBox 64">
                    <a:extLst>
                      <a:ext uri="{FF2B5EF4-FFF2-40B4-BE49-F238E27FC236}">
                        <a16:creationId xmlns:a16="http://schemas.microsoft.com/office/drawing/2014/main" id="{2ED0D091-40C9-514B-B647-47CBD89583C0}"/>
                      </a:ext>
                    </a:extLst>
                  </p:cNvPr>
                  <p:cNvSpPr txBox="1"/>
                  <p:nvPr/>
                </p:nvSpPr>
                <p:spPr>
                  <a:xfrm>
                    <a:off x="3567761" y="1330792"/>
                    <a:ext cx="345094"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acc>
                                <m:accPr>
                                  <m:chr m:val="̂"/>
                                  <m:ctrlPr>
                                    <a:rPr lang="en-US" altLang="zh-CN" b="0" i="1" smtClean="0">
                                      <a:latin typeface="Cambria Math" panose="02040503050406030204" pitchFamily="18" charset="0"/>
                                    </a:rPr>
                                  </m:ctrlPr>
                                </m:accPr>
                                <m:e>
                                  <m:r>
                                    <a:rPr lang="en-US" altLang="zh-CN" b="0" i="1" smtClean="0">
                                      <a:latin typeface="Cambria Math" panose="02040503050406030204" pitchFamily="18" charset="0"/>
                                    </a:rPr>
                                    <m:t>𝑦</m:t>
                                  </m:r>
                                </m:e>
                              </m:acc>
                            </m:e>
                            <m:sub>
                              <m:r>
                                <a:rPr lang="en-US" altLang="zh-CN" b="0" i="1" smtClean="0">
                                  <a:latin typeface="Cambria Math" panose="02040503050406030204" pitchFamily="18" charset="0"/>
                                </a:rPr>
                                <m:t>1</m:t>
                              </m:r>
                            </m:sub>
                          </m:sSub>
                          <m:r>
                            <a:rPr lang="zh-CN" altLang="en-US" b="0" i="1" smtClean="0">
                              <a:latin typeface="Cambria Math" panose="02040503050406030204" pitchFamily="18" charset="0"/>
                            </a:rPr>
                            <m:t> </m:t>
                          </m:r>
                        </m:oMath>
                      </m:oMathPara>
                    </a14:m>
                    <a:endParaRPr lang="en-CN" dirty="0">
                      <a:latin typeface="+mn-ea"/>
                    </a:endParaRPr>
                  </a:p>
                </p:txBody>
              </p:sp>
            </mc:Choice>
            <mc:Fallback xmlns="">
              <p:sp>
                <p:nvSpPr>
                  <p:cNvPr id="45" name="TextBox 44">
                    <a:extLst>
                      <a:ext uri="{FF2B5EF4-FFF2-40B4-BE49-F238E27FC236}">
                        <a16:creationId xmlns:a16="http://schemas.microsoft.com/office/drawing/2014/main" id="{44B6509A-DE92-734E-8AFE-71597FD87877}"/>
                      </a:ext>
                    </a:extLst>
                  </p:cNvPr>
                  <p:cNvSpPr txBox="1">
                    <a:spLocks noRot="1" noChangeAspect="1" noMove="1" noResize="1" noEditPoints="1" noAdjustHandles="1" noChangeArrowheads="1" noChangeShapeType="1" noTextEdit="1"/>
                  </p:cNvSpPr>
                  <p:nvPr/>
                </p:nvSpPr>
                <p:spPr>
                  <a:xfrm>
                    <a:off x="3567761" y="1330792"/>
                    <a:ext cx="345094" cy="276999"/>
                  </a:xfrm>
                  <a:prstGeom prst="rect">
                    <a:avLst/>
                  </a:prstGeom>
                  <a:blipFill>
                    <a:blip r:embed="rId7"/>
                    <a:stretch>
                      <a:fillRect l="-13793" t="-13043" r="-20690" b="-34783"/>
                    </a:stretch>
                  </a:blipFill>
                </p:spPr>
                <p:txBody>
                  <a:bodyPr/>
                  <a:lstStyle/>
                  <a:p>
                    <a:r>
                      <a:rPr lang="en-CN">
                        <a:noFill/>
                      </a:rPr>
                      <a:t> </a:t>
                    </a:r>
                  </a:p>
                </p:txBody>
              </p:sp>
            </mc:Fallback>
          </mc:AlternateContent>
          <p:cxnSp>
            <p:nvCxnSpPr>
              <p:cNvPr id="66" name="Straight Arrow Connector 65">
                <a:extLst>
                  <a:ext uri="{FF2B5EF4-FFF2-40B4-BE49-F238E27FC236}">
                    <a16:creationId xmlns:a16="http://schemas.microsoft.com/office/drawing/2014/main" id="{A9E82376-75C1-5349-ABC7-4F587C940004}"/>
                  </a:ext>
                </a:extLst>
              </p:cNvPr>
              <p:cNvCxnSpPr>
                <a:cxnSpLocks/>
              </p:cNvCxnSpPr>
              <p:nvPr/>
            </p:nvCxnSpPr>
            <p:spPr>
              <a:xfrm flipV="1">
                <a:off x="3771987" y="3176601"/>
                <a:ext cx="323580" cy="897780"/>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9339C396-D16B-B54F-9160-1429EBFBEE98}"/>
                  </a:ext>
                </a:extLst>
              </p:cNvPr>
              <p:cNvSpPr/>
              <p:nvPr/>
            </p:nvSpPr>
            <p:spPr>
              <a:xfrm>
                <a:off x="3833759" y="2647231"/>
                <a:ext cx="520861" cy="520861"/>
              </a:xfrm>
              <a:prstGeom prst="ellipse">
                <a:avLst/>
              </a:prstGeom>
              <a:ln w="28575">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2CE3DFD4-B244-704D-9CB3-A68929DEFDF0}"/>
                      </a:ext>
                    </a:extLst>
                  </p:cNvPr>
                  <p:cNvSpPr txBox="1"/>
                  <p:nvPr/>
                </p:nvSpPr>
                <p:spPr>
                  <a:xfrm>
                    <a:off x="3861370" y="2686152"/>
                    <a:ext cx="483850" cy="410305"/>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1</m:t>
                                  </m:r>
                                </m:sub>
                              </m:sSub>
                            </m:e>
                          </m:acc>
                        </m:oMath>
                      </m:oMathPara>
                    </a14:m>
                    <a:endParaRPr lang="en-CN" dirty="0">
                      <a:latin typeface="+mn-ea"/>
                    </a:endParaRPr>
                  </a:p>
                </p:txBody>
              </p:sp>
            </mc:Choice>
            <mc:Fallback xmlns="">
              <p:sp>
                <p:nvSpPr>
                  <p:cNvPr id="58" name="TextBox 57">
                    <a:extLst>
                      <a:ext uri="{FF2B5EF4-FFF2-40B4-BE49-F238E27FC236}">
                        <a16:creationId xmlns:a16="http://schemas.microsoft.com/office/drawing/2014/main" id="{959D7BCB-B324-BA44-A3E5-D79E0A43660F}"/>
                      </a:ext>
                    </a:extLst>
                  </p:cNvPr>
                  <p:cNvSpPr txBox="1">
                    <a:spLocks noRot="1" noChangeAspect="1" noMove="1" noResize="1" noEditPoints="1" noAdjustHandles="1" noChangeArrowheads="1" noChangeShapeType="1" noTextEdit="1"/>
                  </p:cNvSpPr>
                  <p:nvPr/>
                </p:nvSpPr>
                <p:spPr>
                  <a:xfrm>
                    <a:off x="3861370" y="2686152"/>
                    <a:ext cx="483850" cy="410305"/>
                  </a:xfrm>
                  <a:prstGeom prst="rect">
                    <a:avLst/>
                  </a:prstGeom>
                  <a:blipFill>
                    <a:blip r:embed="rId8"/>
                    <a:stretch>
                      <a:fillRect/>
                    </a:stretch>
                  </a:blipFill>
                </p:spPr>
                <p:txBody>
                  <a:bodyPr/>
                  <a:lstStyle/>
                  <a:p>
                    <a:r>
                      <a:rPr lang="en-CN">
                        <a:noFill/>
                      </a:rPr>
                      <a:t> </a:t>
                    </a:r>
                  </a:p>
                </p:txBody>
              </p:sp>
            </mc:Fallback>
          </mc:AlternateContent>
          <p:cxnSp>
            <p:nvCxnSpPr>
              <p:cNvPr id="69" name="Straight Arrow Connector 68">
                <a:extLst>
                  <a:ext uri="{FF2B5EF4-FFF2-40B4-BE49-F238E27FC236}">
                    <a16:creationId xmlns:a16="http://schemas.microsoft.com/office/drawing/2014/main" id="{638F2CB8-689E-F846-B99F-725BAAD932FF}"/>
                  </a:ext>
                </a:extLst>
              </p:cNvPr>
              <p:cNvCxnSpPr>
                <a:cxnSpLocks/>
              </p:cNvCxnSpPr>
              <p:nvPr/>
            </p:nvCxnSpPr>
            <p:spPr>
              <a:xfrm flipV="1">
                <a:off x="3183333" y="1656106"/>
                <a:ext cx="468118" cy="944394"/>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B7CDC5BC-5A1B-6D46-8A62-31704D46E32A}"/>
                  </a:ext>
                </a:extLst>
              </p:cNvPr>
              <p:cNvCxnSpPr>
                <a:cxnSpLocks/>
              </p:cNvCxnSpPr>
              <p:nvPr/>
            </p:nvCxnSpPr>
            <p:spPr>
              <a:xfrm flipH="1" flipV="1">
                <a:off x="3740308" y="1681054"/>
                <a:ext cx="408854" cy="919446"/>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6147730B-50E3-C643-B1EF-2551E3C498EC}"/>
                </a:ext>
              </a:extLst>
            </p:cNvPr>
            <p:cNvGrpSpPr/>
            <p:nvPr/>
          </p:nvGrpSpPr>
          <p:grpSpPr>
            <a:xfrm>
              <a:off x="4840491" y="1367289"/>
              <a:ext cx="1427074" cy="3126069"/>
              <a:chOff x="2927546" y="1330792"/>
              <a:chExt cx="1427074" cy="3126069"/>
            </a:xfrm>
          </p:grpSpPr>
          <p:grpSp>
            <p:nvGrpSpPr>
              <p:cNvPr id="47" name="Group 46">
                <a:extLst>
                  <a:ext uri="{FF2B5EF4-FFF2-40B4-BE49-F238E27FC236}">
                    <a16:creationId xmlns:a16="http://schemas.microsoft.com/office/drawing/2014/main" id="{0BA39EB0-D01F-0342-8A45-0732D8E4757F}"/>
                  </a:ext>
                </a:extLst>
              </p:cNvPr>
              <p:cNvGrpSpPr/>
              <p:nvPr/>
            </p:nvGrpSpPr>
            <p:grpSpPr>
              <a:xfrm>
                <a:off x="3432716" y="4122696"/>
                <a:ext cx="437470" cy="334165"/>
                <a:chOff x="8884363" y="4096731"/>
                <a:chExt cx="437470" cy="334165"/>
              </a:xfrm>
            </p:grpSpPr>
            <p:sp>
              <p:nvSpPr>
                <p:cNvPr id="57" name="Rectangle 56">
                  <a:extLst>
                    <a:ext uri="{FF2B5EF4-FFF2-40B4-BE49-F238E27FC236}">
                      <a16:creationId xmlns:a16="http://schemas.microsoft.com/office/drawing/2014/main" id="{8AC99C18-B81D-A54F-A218-AC44A3BC3FC9}"/>
                    </a:ext>
                  </a:extLst>
                </p:cNvPr>
                <p:cNvSpPr/>
                <p:nvPr/>
              </p:nvSpPr>
              <p:spPr>
                <a:xfrm>
                  <a:off x="8884363" y="4101283"/>
                  <a:ext cx="437470" cy="329613"/>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58" name="TextBox 57">
                      <a:extLst>
                        <a:ext uri="{FF2B5EF4-FFF2-40B4-BE49-F238E27FC236}">
                          <a16:creationId xmlns:a16="http://schemas.microsoft.com/office/drawing/2014/main" id="{8F05B207-4FE2-714D-9E22-18CE0F73095A}"/>
                        </a:ext>
                      </a:extLst>
                    </p:cNvPr>
                    <p:cNvSpPr txBox="1"/>
                    <p:nvPr/>
                  </p:nvSpPr>
                  <p:spPr>
                    <a:xfrm>
                      <a:off x="8946838" y="4096731"/>
                      <a:ext cx="31252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altLang="zh-CN" b="1" i="1" smtClean="0">
                                    <a:latin typeface="Cambria Math" panose="02040503050406030204" pitchFamily="18" charset="0"/>
                                  </a:rPr>
                                  <m:t>𝟐</m:t>
                                </m:r>
                              </m:sub>
                            </m:sSub>
                          </m:oMath>
                        </m:oMathPara>
                      </a14:m>
                      <a:endParaRPr lang="en-CN" b="1" dirty="0">
                        <a:latin typeface="+mn-ea"/>
                      </a:endParaRPr>
                    </a:p>
                  </p:txBody>
                </p:sp>
              </mc:Choice>
              <mc:Fallback xmlns="">
                <p:sp>
                  <p:nvSpPr>
                    <p:cNvPr id="78" name="TextBox 77">
                      <a:extLst>
                        <a:ext uri="{FF2B5EF4-FFF2-40B4-BE49-F238E27FC236}">
                          <a16:creationId xmlns:a16="http://schemas.microsoft.com/office/drawing/2014/main" id="{E7507937-3EB7-9046-A2EF-09C8ACE480E0}"/>
                        </a:ext>
                      </a:extLst>
                    </p:cNvPr>
                    <p:cNvSpPr txBox="1">
                      <a:spLocks noRot="1" noChangeAspect="1" noMove="1" noResize="1" noEditPoints="1" noAdjustHandles="1" noChangeArrowheads="1" noChangeShapeType="1" noTextEdit="1"/>
                    </p:cNvSpPr>
                    <p:nvPr/>
                  </p:nvSpPr>
                  <p:spPr>
                    <a:xfrm>
                      <a:off x="8946838" y="4096731"/>
                      <a:ext cx="312521" cy="276999"/>
                    </a:xfrm>
                    <a:prstGeom prst="rect">
                      <a:avLst/>
                    </a:prstGeom>
                    <a:blipFill>
                      <a:blip r:embed="rId9"/>
                      <a:stretch>
                        <a:fillRect l="-7692" r="-3846" b="-13043"/>
                      </a:stretch>
                    </a:blipFill>
                  </p:spPr>
                  <p:txBody>
                    <a:bodyPr/>
                    <a:lstStyle/>
                    <a:p>
                      <a:r>
                        <a:rPr lang="en-CN">
                          <a:noFill/>
                        </a:rPr>
                        <a:t> </a:t>
                      </a:r>
                    </a:p>
                  </p:txBody>
                </p:sp>
              </mc:Fallback>
            </mc:AlternateContent>
          </p:grpSp>
          <p:sp>
            <p:nvSpPr>
              <p:cNvPr id="48" name="Oval 47">
                <a:extLst>
                  <a:ext uri="{FF2B5EF4-FFF2-40B4-BE49-F238E27FC236}">
                    <a16:creationId xmlns:a16="http://schemas.microsoft.com/office/drawing/2014/main" id="{48395C1C-AAC6-524B-A0C4-A53202A63274}"/>
                  </a:ext>
                </a:extLst>
              </p:cNvPr>
              <p:cNvSpPr/>
              <p:nvPr/>
            </p:nvSpPr>
            <p:spPr>
              <a:xfrm>
                <a:off x="2927546" y="2647232"/>
                <a:ext cx="520861" cy="520861"/>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p:cxnSp>
            <p:nvCxnSpPr>
              <p:cNvPr id="49" name="Straight Arrow Connector 48">
                <a:extLst>
                  <a:ext uri="{FF2B5EF4-FFF2-40B4-BE49-F238E27FC236}">
                    <a16:creationId xmlns:a16="http://schemas.microsoft.com/office/drawing/2014/main" id="{D1E77FE2-4EB1-0D46-9A5E-CFE5EDC1FEBA}"/>
                  </a:ext>
                </a:extLst>
              </p:cNvPr>
              <p:cNvCxnSpPr>
                <a:cxnSpLocks/>
              </p:cNvCxnSpPr>
              <p:nvPr/>
            </p:nvCxnSpPr>
            <p:spPr>
              <a:xfrm flipH="1" flipV="1">
                <a:off x="3234161" y="3168094"/>
                <a:ext cx="276721" cy="906286"/>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F6816D40-330E-0843-A7F2-3712318CD16B}"/>
                      </a:ext>
                    </a:extLst>
                  </p:cNvPr>
                  <p:cNvSpPr txBox="1"/>
                  <p:nvPr/>
                </p:nvSpPr>
                <p:spPr>
                  <a:xfrm>
                    <a:off x="2941407" y="2670448"/>
                    <a:ext cx="489172" cy="410305"/>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2</m:t>
                                  </m:r>
                                </m:sub>
                              </m:sSub>
                            </m:e>
                          </m:acc>
                        </m:oMath>
                      </m:oMathPara>
                    </a14:m>
                    <a:endParaRPr lang="en-CN" dirty="0">
                      <a:latin typeface="+mn-ea"/>
                    </a:endParaRPr>
                  </a:p>
                </p:txBody>
              </p:sp>
            </mc:Choice>
            <mc:Fallback xmlns="">
              <p:sp>
                <p:nvSpPr>
                  <p:cNvPr id="69" name="TextBox 68">
                    <a:extLst>
                      <a:ext uri="{FF2B5EF4-FFF2-40B4-BE49-F238E27FC236}">
                        <a16:creationId xmlns:a16="http://schemas.microsoft.com/office/drawing/2014/main" id="{8451B9FE-4A0C-544D-B95B-B50712B81D19}"/>
                      </a:ext>
                    </a:extLst>
                  </p:cNvPr>
                  <p:cNvSpPr txBox="1">
                    <a:spLocks noRot="1" noChangeAspect="1" noMove="1" noResize="1" noEditPoints="1" noAdjustHandles="1" noChangeArrowheads="1" noChangeShapeType="1" noTextEdit="1"/>
                  </p:cNvSpPr>
                  <p:nvPr/>
                </p:nvSpPr>
                <p:spPr>
                  <a:xfrm>
                    <a:off x="2941407" y="2670448"/>
                    <a:ext cx="489172" cy="410305"/>
                  </a:xfrm>
                  <a:prstGeom prst="rect">
                    <a:avLst/>
                  </a:prstGeom>
                  <a:blipFill>
                    <a:blip r:embed="rId10"/>
                    <a:stretch>
                      <a:fillRect/>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598A5DA2-37DE-F841-AE61-1E320A87F5E8}"/>
                      </a:ext>
                    </a:extLst>
                  </p:cNvPr>
                  <p:cNvSpPr txBox="1"/>
                  <p:nvPr/>
                </p:nvSpPr>
                <p:spPr>
                  <a:xfrm>
                    <a:off x="3567761" y="1330792"/>
                    <a:ext cx="350416"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acc>
                                <m:accPr>
                                  <m:chr m:val="̂"/>
                                  <m:ctrlPr>
                                    <a:rPr lang="en-US" altLang="zh-CN" b="0" i="1" smtClean="0">
                                      <a:latin typeface="Cambria Math" panose="02040503050406030204" pitchFamily="18" charset="0"/>
                                    </a:rPr>
                                  </m:ctrlPr>
                                </m:accPr>
                                <m:e>
                                  <m:r>
                                    <a:rPr lang="en-US" altLang="zh-CN" b="0" i="1" smtClean="0">
                                      <a:latin typeface="Cambria Math" panose="02040503050406030204" pitchFamily="18" charset="0"/>
                                    </a:rPr>
                                    <m:t>𝑦</m:t>
                                  </m:r>
                                </m:e>
                              </m:acc>
                            </m:e>
                            <m:sub>
                              <m:r>
                                <a:rPr lang="en-US" altLang="zh-CN" b="0" i="1" smtClean="0">
                                  <a:latin typeface="Cambria Math" panose="02040503050406030204" pitchFamily="18" charset="0"/>
                                </a:rPr>
                                <m:t>2</m:t>
                              </m:r>
                            </m:sub>
                          </m:sSub>
                          <m:r>
                            <a:rPr lang="zh-CN" altLang="en-US" b="0" i="1" smtClean="0">
                              <a:latin typeface="Cambria Math" panose="02040503050406030204" pitchFamily="18" charset="0"/>
                            </a:rPr>
                            <m:t> </m:t>
                          </m:r>
                        </m:oMath>
                      </m:oMathPara>
                    </a14:m>
                    <a:endParaRPr lang="en-CN" dirty="0">
                      <a:latin typeface="+mn-ea"/>
                    </a:endParaRPr>
                  </a:p>
                </p:txBody>
              </p:sp>
            </mc:Choice>
            <mc:Fallback xmlns="">
              <p:sp>
                <p:nvSpPr>
                  <p:cNvPr id="71" name="TextBox 70">
                    <a:extLst>
                      <a:ext uri="{FF2B5EF4-FFF2-40B4-BE49-F238E27FC236}">
                        <a16:creationId xmlns:a16="http://schemas.microsoft.com/office/drawing/2014/main" id="{503ACBFD-ECD7-9E44-8C6D-A3AE5118EBEC}"/>
                      </a:ext>
                    </a:extLst>
                  </p:cNvPr>
                  <p:cNvSpPr txBox="1">
                    <a:spLocks noRot="1" noChangeAspect="1" noMove="1" noResize="1" noEditPoints="1" noAdjustHandles="1" noChangeArrowheads="1" noChangeShapeType="1" noTextEdit="1"/>
                  </p:cNvSpPr>
                  <p:nvPr/>
                </p:nvSpPr>
                <p:spPr>
                  <a:xfrm>
                    <a:off x="3567761" y="1330792"/>
                    <a:ext cx="350416" cy="276999"/>
                  </a:xfrm>
                  <a:prstGeom prst="rect">
                    <a:avLst/>
                  </a:prstGeom>
                  <a:blipFill>
                    <a:blip r:embed="rId11"/>
                    <a:stretch>
                      <a:fillRect l="-13793" t="-13043" r="-20690" b="-34783"/>
                    </a:stretch>
                  </a:blipFill>
                </p:spPr>
                <p:txBody>
                  <a:bodyPr/>
                  <a:lstStyle/>
                  <a:p>
                    <a:r>
                      <a:rPr lang="en-CN">
                        <a:noFill/>
                      </a:rPr>
                      <a:t> </a:t>
                    </a:r>
                  </a:p>
                </p:txBody>
              </p:sp>
            </mc:Fallback>
          </mc:AlternateContent>
          <p:cxnSp>
            <p:nvCxnSpPr>
              <p:cNvPr id="52" name="Straight Arrow Connector 51">
                <a:extLst>
                  <a:ext uri="{FF2B5EF4-FFF2-40B4-BE49-F238E27FC236}">
                    <a16:creationId xmlns:a16="http://schemas.microsoft.com/office/drawing/2014/main" id="{6EC29D61-06EB-2A4E-911A-2011E0914268}"/>
                  </a:ext>
                </a:extLst>
              </p:cNvPr>
              <p:cNvCxnSpPr>
                <a:cxnSpLocks/>
              </p:cNvCxnSpPr>
              <p:nvPr/>
            </p:nvCxnSpPr>
            <p:spPr>
              <a:xfrm flipV="1">
                <a:off x="3771987" y="3176601"/>
                <a:ext cx="323580" cy="897780"/>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2CC5CE58-9129-3F48-BB5F-6408511E3490}"/>
                  </a:ext>
                </a:extLst>
              </p:cNvPr>
              <p:cNvSpPr/>
              <p:nvPr/>
            </p:nvSpPr>
            <p:spPr>
              <a:xfrm>
                <a:off x="3833759" y="2647231"/>
                <a:ext cx="520861" cy="520861"/>
              </a:xfrm>
              <a:prstGeom prst="ellipse">
                <a:avLst/>
              </a:prstGeom>
              <a:ln w="28575">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54" name="TextBox 53">
                    <a:extLst>
                      <a:ext uri="{FF2B5EF4-FFF2-40B4-BE49-F238E27FC236}">
                        <a16:creationId xmlns:a16="http://schemas.microsoft.com/office/drawing/2014/main" id="{B08F79D7-DFE7-B449-AE58-4D5241007FBA}"/>
                      </a:ext>
                    </a:extLst>
                  </p:cNvPr>
                  <p:cNvSpPr txBox="1"/>
                  <p:nvPr/>
                </p:nvSpPr>
                <p:spPr>
                  <a:xfrm>
                    <a:off x="3861370" y="2686152"/>
                    <a:ext cx="489172" cy="410305"/>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2</m:t>
                                  </m:r>
                                </m:sub>
                              </m:sSub>
                            </m:e>
                          </m:acc>
                        </m:oMath>
                      </m:oMathPara>
                    </a14:m>
                    <a:endParaRPr lang="en-CN" dirty="0">
                      <a:latin typeface="+mn-ea"/>
                    </a:endParaRPr>
                  </a:p>
                </p:txBody>
              </p:sp>
            </mc:Choice>
            <mc:Fallback xmlns="">
              <p:sp>
                <p:nvSpPr>
                  <p:cNvPr id="74" name="TextBox 73">
                    <a:extLst>
                      <a:ext uri="{FF2B5EF4-FFF2-40B4-BE49-F238E27FC236}">
                        <a16:creationId xmlns:a16="http://schemas.microsoft.com/office/drawing/2014/main" id="{F011AD11-6FEE-5C40-9768-AA014610118D}"/>
                      </a:ext>
                    </a:extLst>
                  </p:cNvPr>
                  <p:cNvSpPr txBox="1">
                    <a:spLocks noRot="1" noChangeAspect="1" noMove="1" noResize="1" noEditPoints="1" noAdjustHandles="1" noChangeArrowheads="1" noChangeShapeType="1" noTextEdit="1"/>
                  </p:cNvSpPr>
                  <p:nvPr/>
                </p:nvSpPr>
                <p:spPr>
                  <a:xfrm>
                    <a:off x="3861370" y="2686152"/>
                    <a:ext cx="489172" cy="410305"/>
                  </a:xfrm>
                  <a:prstGeom prst="rect">
                    <a:avLst/>
                  </a:prstGeom>
                  <a:blipFill>
                    <a:blip r:embed="rId12"/>
                    <a:stretch>
                      <a:fillRect/>
                    </a:stretch>
                  </a:blipFill>
                </p:spPr>
                <p:txBody>
                  <a:bodyPr/>
                  <a:lstStyle/>
                  <a:p>
                    <a:r>
                      <a:rPr lang="en-CN">
                        <a:noFill/>
                      </a:rPr>
                      <a:t> </a:t>
                    </a:r>
                  </a:p>
                </p:txBody>
              </p:sp>
            </mc:Fallback>
          </mc:AlternateContent>
          <p:cxnSp>
            <p:nvCxnSpPr>
              <p:cNvPr id="55" name="Straight Arrow Connector 54">
                <a:extLst>
                  <a:ext uri="{FF2B5EF4-FFF2-40B4-BE49-F238E27FC236}">
                    <a16:creationId xmlns:a16="http://schemas.microsoft.com/office/drawing/2014/main" id="{9A0A3442-5E75-314F-982F-6467C39ECD59}"/>
                  </a:ext>
                </a:extLst>
              </p:cNvPr>
              <p:cNvCxnSpPr>
                <a:cxnSpLocks/>
              </p:cNvCxnSpPr>
              <p:nvPr/>
            </p:nvCxnSpPr>
            <p:spPr>
              <a:xfrm flipV="1">
                <a:off x="3183333" y="1656106"/>
                <a:ext cx="468118" cy="944394"/>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FA61EBE-178C-A540-A6DF-83FD4D5F38CA}"/>
                  </a:ext>
                </a:extLst>
              </p:cNvPr>
              <p:cNvCxnSpPr>
                <a:cxnSpLocks/>
              </p:cNvCxnSpPr>
              <p:nvPr/>
            </p:nvCxnSpPr>
            <p:spPr>
              <a:xfrm flipH="1" flipV="1">
                <a:off x="3740308" y="1681054"/>
                <a:ext cx="408854" cy="919446"/>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C6E3BFC0-9176-5E47-8F32-D4530B58E3CA}"/>
                </a:ext>
              </a:extLst>
            </p:cNvPr>
            <p:cNvGrpSpPr/>
            <p:nvPr/>
          </p:nvGrpSpPr>
          <p:grpSpPr>
            <a:xfrm>
              <a:off x="6703863" y="1344626"/>
              <a:ext cx="1427074" cy="3126069"/>
              <a:chOff x="2927546" y="1330792"/>
              <a:chExt cx="1427074" cy="3126069"/>
            </a:xfrm>
          </p:grpSpPr>
          <p:grpSp>
            <p:nvGrpSpPr>
              <p:cNvPr id="35" name="Group 34">
                <a:extLst>
                  <a:ext uri="{FF2B5EF4-FFF2-40B4-BE49-F238E27FC236}">
                    <a16:creationId xmlns:a16="http://schemas.microsoft.com/office/drawing/2014/main" id="{7C8B3A80-3C5A-CC47-88CD-648DCC854B97}"/>
                  </a:ext>
                </a:extLst>
              </p:cNvPr>
              <p:cNvGrpSpPr/>
              <p:nvPr/>
            </p:nvGrpSpPr>
            <p:grpSpPr>
              <a:xfrm>
                <a:off x="3432716" y="4122696"/>
                <a:ext cx="437470" cy="334165"/>
                <a:chOff x="8884363" y="4096731"/>
                <a:chExt cx="437470" cy="334165"/>
              </a:xfrm>
            </p:grpSpPr>
            <p:sp>
              <p:nvSpPr>
                <p:cNvPr id="45" name="Rectangle 44">
                  <a:extLst>
                    <a:ext uri="{FF2B5EF4-FFF2-40B4-BE49-F238E27FC236}">
                      <a16:creationId xmlns:a16="http://schemas.microsoft.com/office/drawing/2014/main" id="{9F4FC5CF-C8B6-F547-924B-24683EC49332}"/>
                    </a:ext>
                  </a:extLst>
                </p:cNvPr>
                <p:cNvSpPr/>
                <p:nvPr/>
              </p:nvSpPr>
              <p:spPr>
                <a:xfrm>
                  <a:off x="8884363" y="4101283"/>
                  <a:ext cx="437470" cy="329613"/>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5870EE0D-9910-A843-B114-DF7F646F8C77}"/>
                        </a:ext>
                      </a:extLst>
                    </p:cNvPr>
                    <p:cNvSpPr txBox="1"/>
                    <p:nvPr/>
                  </p:nvSpPr>
                  <p:spPr>
                    <a:xfrm>
                      <a:off x="8946838" y="4096731"/>
                      <a:ext cx="31252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altLang="zh-CN" b="1" i="1" smtClean="0">
                                    <a:latin typeface="Cambria Math" panose="02040503050406030204" pitchFamily="18" charset="0"/>
                                  </a:rPr>
                                  <m:t>𝟑</m:t>
                                </m:r>
                              </m:sub>
                            </m:sSub>
                          </m:oMath>
                        </m:oMathPara>
                      </a14:m>
                      <a:endParaRPr lang="en-CN" b="1" dirty="0">
                        <a:latin typeface="+mn-ea"/>
                      </a:endParaRPr>
                    </a:p>
                  </p:txBody>
                </p:sp>
              </mc:Choice>
              <mc:Fallback xmlns="">
                <p:sp>
                  <p:nvSpPr>
                    <p:cNvPr id="91" name="TextBox 90">
                      <a:extLst>
                        <a:ext uri="{FF2B5EF4-FFF2-40B4-BE49-F238E27FC236}">
                          <a16:creationId xmlns:a16="http://schemas.microsoft.com/office/drawing/2014/main" id="{87B33431-C044-C444-A133-14D33038C1A7}"/>
                        </a:ext>
                      </a:extLst>
                    </p:cNvPr>
                    <p:cNvSpPr txBox="1">
                      <a:spLocks noRot="1" noChangeAspect="1" noMove="1" noResize="1" noEditPoints="1" noAdjustHandles="1" noChangeArrowheads="1" noChangeShapeType="1" noTextEdit="1"/>
                    </p:cNvSpPr>
                    <p:nvPr/>
                  </p:nvSpPr>
                  <p:spPr>
                    <a:xfrm>
                      <a:off x="8946838" y="4096731"/>
                      <a:ext cx="312521" cy="276999"/>
                    </a:xfrm>
                    <a:prstGeom prst="rect">
                      <a:avLst/>
                    </a:prstGeom>
                    <a:blipFill>
                      <a:blip r:embed="rId13"/>
                      <a:stretch>
                        <a:fillRect l="-7692" r="-3846" b="-17391"/>
                      </a:stretch>
                    </a:blipFill>
                  </p:spPr>
                  <p:txBody>
                    <a:bodyPr/>
                    <a:lstStyle/>
                    <a:p>
                      <a:r>
                        <a:rPr lang="en-CN">
                          <a:noFill/>
                        </a:rPr>
                        <a:t> </a:t>
                      </a:r>
                    </a:p>
                  </p:txBody>
                </p:sp>
              </mc:Fallback>
            </mc:AlternateContent>
          </p:grpSp>
          <p:sp>
            <p:nvSpPr>
              <p:cNvPr id="36" name="Oval 35">
                <a:extLst>
                  <a:ext uri="{FF2B5EF4-FFF2-40B4-BE49-F238E27FC236}">
                    <a16:creationId xmlns:a16="http://schemas.microsoft.com/office/drawing/2014/main" id="{4D1C43DF-ABD5-604A-B83E-42C26E99F1B5}"/>
                  </a:ext>
                </a:extLst>
              </p:cNvPr>
              <p:cNvSpPr/>
              <p:nvPr/>
            </p:nvSpPr>
            <p:spPr>
              <a:xfrm>
                <a:off x="2927546" y="2647232"/>
                <a:ext cx="520861" cy="520861"/>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p:cxnSp>
            <p:nvCxnSpPr>
              <p:cNvPr id="37" name="Straight Arrow Connector 36">
                <a:extLst>
                  <a:ext uri="{FF2B5EF4-FFF2-40B4-BE49-F238E27FC236}">
                    <a16:creationId xmlns:a16="http://schemas.microsoft.com/office/drawing/2014/main" id="{E932D3C7-9615-D448-9355-40765A1F62B0}"/>
                  </a:ext>
                </a:extLst>
              </p:cNvPr>
              <p:cNvCxnSpPr>
                <a:cxnSpLocks/>
              </p:cNvCxnSpPr>
              <p:nvPr/>
            </p:nvCxnSpPr>
            <p:spPr>
              <a:xfrm flipH="1" flipV="1">
                <a:off x="3234161" y="3168094"/>
                <a:ext cx="276721" cy="906286"/>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E045517E-7A56-404F-8867-9BB343B75514}"/>
                      </a:ext>
                    </a:extLst>
                  </p:cNvPr>
                  <p:cNvSpPr txBox="1"/>
                  <p:nvPr/>
                </p:nvSpPr>
                <p:spPr>
                  <a:xfrm>
                    <a:off x="2941407" y="2670448"/>
                    <a:ext cx="489172" cy="410305"/>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3</m:t>
                                  </m:r>
                                </m:sub>
                              </m:sSub>
                            </m:e>
                          </m:acc>
                        </m:oMath>
                      </m:oMathPara>
                    </a14:m>
                    <a:endParaRPr lang="en-CN" dirty="0">
                      <a:latin typeface="+mn-ea"/>
                    </a:endParaRPr>
                  </a:p>
                </p:txBody>
              </p:sp>
            </mc:Choice>
            <mc:Fallback xmlns="">
              <p:sp>
                <p:nvSpPr>
                  <p:cNvPr id="83" name="TextBox 82">
                    <a:extLst>
                      <a:ext uri="{FF2B5EF4-FFF2-40B4-BE49-F238E27FC236}">
                        <a16:creationId xmlns:a16="http://schemas.microsoft.com/office/drawing/2014/main" id="{F9BE1F9E-5197-D240-A731-47C5D0A65F49}"/>
                      </a:ext>
                    </a:extLst>
                  </p:cNvPr>
                  <p:cNvSpPr txBox="1">
                    <a:spLocks noRot="1" noChangeAspect="1" noMove="1" noResize="1" noEditPoints="1" noAdjustHandles="1" noChangeArrowheads="1" noChangeShapeType="1" noTextEdit="1"/>
                  </p:cNvSpPr>
                  <p:nvPr/>
                </p:nvSpPr>
                <p:spPr>
                  <a:xfrm>
                    <a:off x="2941407" y="2670448"/>
                    <a:ext cx="489172" cy="410305"/>
                  </a:xfrm>
                  <a:prstGeom prst="rect">
                    <a:avLst/>
                  </a:prstGeom>
                  <a:blipFill>
                    <a:blip r:embed="rId14"/>
                    <a:stretch>
                      <a:fillRect/>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3943E9A6-A565-9144-888D-3E189060EE29}"/>
                      </a:ext>
                    </a:extLst>
                  </p:cNvPr>
                  <p:cNvSpPr txBox="1"/>
                  <p:nvPr/>
                </p:nvSpPr>
                <p:spPr>
                  <a:xfrm>
                    <a:off x="3567761" y="1330792"/>
                    <a:ext cx="350416"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acc>
                                <m:accPr>
                                  <m:chr m:val="̂"/>
                                  <m:ctrlPr>
                                    <a:rPr lang="en-US" altLang="zh-CN" b="0" i="1" smtClean="0">
                                      <a:latin typeface="Cambria Math" panose="02040503050406030204" pitchFamily="18" charset="0"/>
                                    </a:rPr>
                                  </m:ctrlPr>
                                </m:accPr>
                                <m:e>
                                  <m:r>
                                    <a:rPr lang="en-US" altLang="zh-CN" b="0" i="1" smtClean="0">
                                      <a:latin typeface="Cambria Math" panose="02040503050406030204" pitchFamily="18" charset="0"/>
                                    </a:rPr>
                                    <m:t>𝑦</m:t>
                                  </m:r>
                                </m:e>
                              </m:acc>
                            </m:e>
                            <m:sub>
                              <m:r>
                                <a:rPr lang="en-US" altLang="zh-CN" b="0" i="1" smtClean="0">
                                  <a:latin typeface="Cambria Math" panose="02040503050406030204" pitchFamily="18" charset="0"/>
                                </a:rPr>
                                <m:t>3</m:t>
                              </m:r>
                            </m:sub>
                          </m:sSub>
                          <m:r>
                            <a:rPr lang="zh-CN" altLang="en-US" b="0" i="1" smtClean="0">
                              <a:latin typeface="Cambria Math" panose="02040503050406030204" pitchFamily="18" charset="0"/>
                            </a:rPr>
                            <m:t> </m:t>
                          </m:r>
                        </m:oMath>
                      </m:oMathPara>
                    </a14:m>
                    <a:endParaRPr lang="en-CN" dirty="0">
                      <a:latin typeface="+mn-ea"/>
                    </a:endParaRPr>
                  </a:p>
                </p:txBody>
              </p:sp>
            </mc:Choice>
            <mc:Fallback xmlns="">
              <p:sp>
                <p:nvSpPr>
                  <p:cNvPr id="84" name="TextBox 83">
                    <a:extLst>
                      <a:ext uri="{FF2B5EF4-FFF2-40B4-BE49-F238E27FC236}">
                        <a16:creationId xmlns:a16="http://schemas.microsoft.com/office/drawing/2014/main" id="{5ECAB138-A510-D34A-A04C-8BD2F556EE3B}"/>
                      </a:ext>
                    </a:extLst>
                  </p:cNvPr>
                  <p:cNvSpPr txBox="1">
                    <a:spLocks noRot="1" noChangeAspect="1" noMove="1" noResize="1" noEditPoints="1" noAdjustHandles="1" noChangeArrowheads="1" noChangeShapeType="1" noTextEdit="1"/>
                  </p:cNvSpPr>
                  <p:nvPr/>
                </p:nvSpPr>
                <p:spPr>
                  <a:xfrm>
                    <a:off x="3567761" y="1330792"/>
                    <a:ext cx="350416" cy="276999"/>
                  </a:xfrm>
                  <a:prstGeom prst="rect">
                    <a:avLst/>
                  </a:prstGeom>
                  <a:blipFill>
                    <a:blip r:embed="rId15"/>
                    <a:stretch>
                      <a:fillRect l="-14286" t="-18182" r="-21429" b="-40909"/>
                    </a:stretch>
                  </a:blipFill>
                </p:spPr>
                <p:txBody>
                  <a:bodyPr/>
                  <a:lstStyle/>
                  <a:p>
                    <a:r>
                      <a:rPr lang="en-CN">
                        <a:noFill/>
                      </a:rPr>
                      <a:t> </a:t>
                    </a:r>
                  </a:p>
                </p:txBody>
              </p:sp>
            </mc:Fallback>
          </mc:AlternateContent>
          <p:cxnSp>
            <p:nvCxnSpPr>
              <p:cNvPr id="40" name="Straight Arrow Connector 39">
                <a:extLst>
                  <a:ext uri="{FF2B5EF4-FFF2-40B4-BE49-F238E27FC236}">
                    <a16:creationId xmlns:a16="http://schemas.microsoft.com/office/drawing/2014/main" id="{173BFA68-A6FC-3047-B2AA-58B2D50EFA60}"/>
                  </a:ext>
                </a:extLst>
              </p:cNvPr>
              <p:cNvCxnSpPr>
                <a:cxnSpLocks/>
              </p:cNvCxnSpPr>
              <p:nvPr/>
            </p:nvCxnSpPr>
            <p:spPr>
              <a:xfrm flipV="1">
                <a:off x="3771987" y="3176601"/>
                <a:ext cx="323580" cy="897780"/>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E6C04B55-4847-9D45-AB20-71B1521C45F3}"/>
                  </a:ext>
                </a:extLst>
              </p:cNvPr>
              <p:cNvSpPr/>
              <p:nvPr/>
            </p:nvSpPr>
            <p:spPr>
              <a:xfrm>
                <a:off x="3833759" y="2647231"/>
                <a:ext cx="520861" cy="520861"/>
              </a:xfrm>
              <a:prstGeom prst="ellipse">
                <a:avLst/>
              </a:prstGeom>
              <a:ln w="28575">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5F852B3C-2C46-B04A-8627-13D41A529484}"/>
                      </a:ext>
                    </a:extLst>
                  </p:cNvPr>
                  <p:cNvSpPr txBox="1"/>
                  <p:nvPr/>
                </p:nvSpPr>
                <p:spPr>
                  <a:xfrm>
                    <a:off x="3861370" y="2686152"/>
                    <a:ext cx="489172" cy="410305"/>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3</m:t>
                                  </m:r>
                                </m:sub>
                              </m:sSub>
                            </m:e>
                          </m:acc>
                        </m:oMath>
                      </m:oMathPara>
                    </a14:m>
                    <a:endParaRPr lang="en-CN" dirty="0">
                      <a:latin typeface="+mn-ea"/>
                    </a:endParaRPr>
                  </a:p>
                </p:txBody>
              </p:sp>
            </mc:Choice>
            <mc:Fallback xmlns="">
              <p:sp>
                <p:nvSpPr>
                  <p:cNvPr id="87" name="TextBox 86">
                    <a:extLst>
                      <a:ext uri="{FF2B5EF4-FFF2-40B4-BE49-F238E27FC236}">
                        <a16:creationId xmlns:a16="http://schemas.microsoft.com/office/drawing/2014/main" id="{D9A229A2-207C-F045-BB77-28FF6DBB55B4}"/>
                      </a:ext>
                    </a:extLst>
                  </p:cNvPr>
                  <p:cNvSpPr txBox="1">
                    <a:spLocks noRot="1" noChangeAspect="1" noMove="1" noResize="1" noEditPoints="1" noAdjustHandles="1" noChangeArrowheads="1" noChangeShapeType="1" noTextEdit="1"/>
                  </p:cNvSpPr>
                  <p:nvPr/>
                </p:nvSpPr>
                <p:spPr>
                  <a:xfrm>
                    <a:off x="3861370" y="2686152"/>
                    <a:ext cx="489172" cy="410305"/>
                  </a:xfrm>
                  <a:prstGeom prst="rect">
                    <a:avLst/>
                  </a:prstGeom>
                  <a:blipFill>
                    <a:blip r:embed="rId16"/>
                    <a:stretch>
                      <a:fillRect b="-3030"/>
                    </a:stretch>
                  </a:blipFill>
                </p:spPr>
                <p:txBody>
                  <a:bodyPr/>
                  <a:lstStyle/>
                  <a:p>
                    <a:r>
                      <a:rPr lang="en-CN">
                        <a:noFill/>
                      </a:rPr>
                      <a:t> </a:t>
                    </a:r>
                  </a:p>
                </p:txBody>
              </p:sp>
            </mc:Fallback>
          </mc:AlternateContent>
          <p:cxnSp>
            <p:nvCxnSpPr>
              <p:cNvPr id="43" name="Straight Arrow Connector 42">
                <a:extLst>
                  <a:ext uri="{FF2B5EF4-FFF2-40B4-BE49-F238E27FC236}">
                    <a16:creationId xmlns:a16="http://schemas.microsoft.com/office/drawing/2014/main" id="{3D8BD86E-8BBB-B843-9807-6C66AEBDD930}"/>
                  </a:ext>
                </a:extLst>
              </p:cNvPr>
              <p:cNvCxnSpPr>
                <a:cxnSpLocks/>
              </p:cNvCxnSpPr>
              <p:nvPr/>
            </p:nvCxnSpPr>
            <p:spPr>
              <a:xfrm flipV="1">
                <a:off x="3183333" y="1656106"/>
                <a:ext cx="468118" cy="944394"/>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04FC803-265C-764E-883B-42D7721E64DC}"/>
                  </a:ext>
                </a:extLst>
              </p:cNvPr>
              <p:cNvCxnSpPr>
                <a:cxnSpLocks/>
              </p:cNvCxnSpPr>
              <p:nvPr/>
            </p:nvCxnSpPr>
            <p:spPr>
              <a:xfrm flipH="1" flipV="1">
                <a:off x="3740308" y="1681054"/>
                <a:ext cx="408854" cy="919446"/>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8B7DD5A0-13D6-FA44-A7A3-CB8DBFD1FF3E}"/>
                </a:ext>
              </a:extLst>
            </p:cNvPr>
            <p:cNvGrpSpPr/>
            <p:nvPr/>
          </p:nvGrpSpPr>
          <p:grpSpPr>
            <a:xfrm>
              <a:off x="8564353" y="1361181"/>
              <a:ext cx="1427074" cy="3126069"/>
              <a:chOff x="2927546" y="1330792"/>
              <a:chExt cx="1427074" cy="3126069"/>
            </a:xfrm>
          </p:grpSpPr>
          <p:grpSp>
            <p:nvGrpSpPr>
              <p:cNvPr id="23" name="Group 22">
                <a:extLst>
                  <a:ext uri="{FF2B5EF4-FFF2-40B4-BE49-F238E27FC236}">
                    <a16:creationId xmlns:a16="http://schemas.microsoft.com/office/drawing/2014/main" id="{21C0BA1D-592D-0946-82D1-F81D59E75FFB}"/>
                  </a:ext>
                </a:extLst>
              </p:cNvPr>
              <p:cNvGrpSpPr/>
              <p:nvPr/>
            </p:nvGrpSpPr>
            <p:grpSpPr>
              <a:xfrm>
                <a:off x="3432716" y="4122696"/>
                <a:ext cx="437470" cy="334165"/>
                <a:chOff x="8884363" y="4096731"/>
                <a:chExt cx="437470" cy="334165"/>
              </a:xfrm>
            </p:grpSpPr>
            <p:sp>
              <p:nvSpPr>
                <p:cNvPr id="33" name="Rectangle 32">
                  <a:extLst>
                    <a:ext uri="{FF2B5EF4-FFF2-40B4-BE49-F238E27FC236}">
                      <a16:creationId xmlns:a16="http://schemas.microsoft.com/office/drawing/2014/main" id="{7D4A833A-1733-0A45-B536-3EB1C51F4832}"/>
                    </a:ext>
                  </a:extLst>
                </p:cNvPr>
                <p:cNvSpPr/>
                <p:nvPr/>
              </p:nvSpPr>
              <p:spPr>
                <a:xfrm>
                  <a:off x="8884363" y="4101283"/>
                  <a:ext cx="437470" cy="329613"/>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179F2F03-B854-7247-BF1B-C8ADD7CA47A6}"/>
                        </a:ext>
                      </a:extLst>
                    </p:cNvPr>
                    <p:cNvSpPr txBox="1"/>
                    <p:nvPr/>
                  </p:nvSpPr>
                  <p:spPr>
                    <a:xfrm>
                      <a:off x="8946838" y="4096731"/>
                      <a:ext cx="312521"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altLang="zh-CN" b="1" i="1" smtClean="0">
                                    <a:latin typeface="Cambria Math" panose="02040503050406030204" pitchFamily="18" charset="0"/>
                                  </a:rPr>
                                  <m:t>𝟒</m:t>
                                </m:r>
                              </m:sub>
                            </m:sSub>
                          </m:oMath>
                        </m:oMathPara>
                      </a14:m>
                      <a:endParaRPr lang="en-CN" b="1" dirty="0">
                        <a:latin typeface="+mn-ea"/>
                      </a:endParaRPr>
                    </a:p>
                  </p:txBody>
                </p:sp>
              </mc:Choice>
              <mc:Fallback xmlns="">
                <p:sp>
                  <p:nvSpPr>
                    <p:cNvPr id="104" name="TextBox 103">
                      <a:extLst>
                        <a:ext uri="{FF2B5EF4-FFF2-40B4-BE49-F238E27FC236}">
                          <a16:creationId xmlns:a16="http://schemas.microsoft.com/office/drawing/2014/main" id="{5160C72A-E1A5-2543-93F1-9487BB04A788}"/>
                        </a:ext>
                      </a:extLst>
                    </p:cNvPr>
                    <p:cNvSpPr txBox="1">
                      <a:spLocks noRot="1" noChangeAspect="1" noMove="1" noResize="1" noEditPoints="1" noAdjustHandles="1" noChangeArrowheads="1" noChangeShapeType="1" noTextEdit="1"/>
                    </p:cNvSpPr>
                    <p:nvPr/>
                  </p:nvSpPr>
                  <p:spPr>
                    <a:xfrm>
                      <a:off x="8946838" y="4096731"/>
                      <a:ext cx="312521" cy="276999"/>
                    </a:xfrm>
                    <a:prstGeom prst="rect">
                      <a:avLst/>
                    </a:prstGeom>
                    <a:blipFill>
                      <a:blip r:embed="rId17"/>
                      <a:stretch>
                        <a:fillRect l="-8000" r="-4000" b="-13043"/>
                      </a:stretch>
                    </a:blipFill>
                  </p:spPr>
                  <p:txBody>
                    <a:bodyPr/>
                    <a:lstStyle/>
                    <a:p>
                      <a:r>
                        <a:rPr lang="en-CN">
                          <a:noFill/>
                        </a:rPr>
                        <a:t> </a:t>
                      </a:r>
                    </a:p>
                  </p:txBody>
                </p:sp>
              </mc:Fallback>
            </mc:AlternateContent>
          </p:grpSp>
          <p:sp>
            <p:nvSpPr>
              <p:cNvPr id="24" name="Oval 23">
                <a:extLst>
                  <a:ext uri="{FF2B5EF4-FFF2-40B4-BE49-F238E27FC236}">
                    <a16:creationId xmlns:a16="http://schemas.microsoft.com/office/drawing/2014/main" id="{77DB5C39-D8AA-FF49-AF9C-580259E066FA}"/>
                  </a:ext>
                </a:extLst>
              </p:cNvPr>
              <p:cNvSpPr/>
              <p:nvPr/>
            </p:nvSpPr>
            <p:spPr>
              <a:xfrm>
                <a:off x="2927546" y="2647232"/>
                <a:ext cx="520861" cy="520861"/>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p:cxnSp>
            <p:nvCxnSpPr>
              <p:cNvPr id="25" name="Straight Arrow Connector 24">
                <a:extLst>
                  <a:ext uri="{FF2B5EF4-FFF2-40B4-BE49-F238E27FC236}">
                    <a16:creationId xmlns:a16="http://schemas.microsoft.com/office/drawing/2014/main" id="{F1A48F39-97BA-E847-85DA-62AC71970127}"/>
                  </a:ext>
                </a:extLst>
              </p:cNvPr>
              <p:cNvCxnSpPr>
                <a:cxnSpLocks/>
              </p:cNvCxnSpPr>
              <p:nvPr/>
            </p:nvCxnSpPr>
            <p:spPr>
              <a:xfrm flipH="1" flipV="1">
                <a:off x="3234161" y="3168094"/>
                <a:ext cx="276721" cy="906286"/>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1E5D782D-4336-B240-81F5-D750F3F4DC3F}"/>
                      </a:ext>
                    </a:extLst>
                  </p:cNvPr>
                  <p:cNvSpPr txBox="1"/>
                  <p:nvPr/>
                </p:nvSpPr>
                <p:spPr>
                  <a:xfrm>
                    <a:off x="2941407" y="2670448"/>
                    <a:ext cx="489172" cy="410305"/>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4</m:t>
                                  </m:r>
                                </m:sub>
                              </m:sSub>
                            </m:e>
                          </m:acc>
                        </m:oMath>
                      </m:oMathPara>
                    </a14:m>
                    <a:endParaRPr lang="en-CN" dirty="0">
                      <a:latin typeface="+mn-ea"/>
                    </a:endParaRPr>
                  </a:p>
                </p:txBody>
              </p:sp>
            </mc:Choice>
            <mc:Fallback xmlns="">
              <p:sp>
                <p:nvSpPr>
                  <p:cNvPr id="96" name="TextBox 95">
                    <a:extLst>
                      <a:ext uri="{FF2B5EF4-FFF2-40B4-BE49-F238E27FC236}">
                        <a16:creationId xmlns:a16="http://schemas.microsoft.com/office/drawing/2014/main" id="{816EF478-BAAC-A746-B1BB-10BDFD0DBDCA}"/>
                      </a:ext>
                    </a:extLst>
                  </p:cNvPr>
                  <p:cNvSpPr txBox="1">
                    <a:spLocks noRot="1" noChangeAspect="1" noMove="1" noResize="1" noEditPoints="1" noAdjustHandles="1" noChangeArrowheads="1" noChangeShapeType="1" noTextEdit="1"/>
                  </p:cNvSpPr>
                  <p:nvPr/>
                </p:nvSpPr>
                <p:spPr>
                  <a:xfrm>
                    <a:off x="2941407" y="2670448"/>
                    <a:ext cx="489172" cy="410305"/>
                  </a:xfrm>
                  <a:prstGeom prst="rect">
                    <a:avLst/>
                  </a:prstGeom>
                  <a:blipFill>
                    <a:blip r:embed="rId18"/>
                    <a:stretch>
                      <a:fillRect b="-3030"/>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E8796BC6-23C8-5449-A3CB-850BB64381AC}"/>
                      </a:ext>
                    </a:extLst>
                  </p:cNvPr>
                  <p:cNvSpPr txBox="1"/>
                  <p:nvPr/>
                </p:nvSpPr>
                <p:spPr>
                  <a:xfrm>
                    <a:off x="3567761" y="1330792"/>
                    <a:ext cx="340542" cy="276999"/>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acc>
                                <m:accPr>
                                  <m:chr m:val="̂"/>
                                  <m:ctrlPr>
                                    <a:rPr lang="en-US" altLang="zh-CN" b="0" i="1" smtClean="0">
                                      <a:latin typeface="Cambria Math" panose="02040503050406030204" pitchFamily="18" charset="0"/>
                                    </a:rPr>
                                  </m:ctrlPr>
                                </m:accPr>
                                <m:e>
                                  <m:r>
                                    <a:rPr lang="en-US" altLang="zh-CN" b="0" i="1" smtClean="0">
                                      <a:latin typeface="Cambria Math" panose="02040503050406030204" pitchFamily="18" charset="0"/>
                                    </a:rPr>
                                    <m:t>𝑦</m:t>
                                  </m:r>
                                </m:e>
                              </m:acc>
                            </m:e>
                            <m:sub>
                              <m:r>
                                <a:rPr lang="en-US" altLang="zh-CN" b="0" i="1" smtClean="0">
                                  <a:latin typeface="Cambria Math" panose="02040503050406030204" pitchFamily="18" charset="0"/>
                                </a:rPr>
                                <m:t>4</m:t>
                              </m:r>
                            </m:sub>
                          </m:sSub>
                          <m:r>
                            <a:rPr lang="zh-CN" altLang="en-US" b="0" i="1" smtClean="0">
                              <a:latin typeface="Cambria Math" panose="02040503050406030204" pitchFamily="18" charset="0"/>
                            </a:rPr>
                            <m:t> </m:t>
                          </m:r>
                        </m:oMath>
                      </m:oMathPara>
                    </a14:m>
                    <a:endParaRPr lang="en-CN" dirty="0">
                      <a:latin typeface="+mn-ea"/>
                    </a:endParaRPr>
                  </a:p>
                </p:txBody>
              </p:sp>
            </mc:Choice>
            <mc:Fallback xmlns="">
              <p:sp>
                <p:nvSpPr>
                  <p:cNvPr id="97" name="TextBox 96">
                    <a:extLst>
                      <a:ext uri="{FF2B5EF4-FFF2-40B4-BE49-F238E27FC236}">
                        <a16:creationId xmlns:a16="http://schemas.microsoft.com/office/drawing/2014/main" id="{C3AB8A1E-7B60-E64D-8022-BE5CA7745ACA}"/>
                      </a:ext>
                    </a:extLst>
                  </p:cNvPr>
                  <p:cNvSpPr txBox="1">
                    <a:spLocks noRot="1" noChangeAspect="1" noMove="1" noResize="1" noEditPoints="1" noAdjustHandles="1" noChangeArrowheads="1" noChangeShapeType="1" noTextEdit="1"/>
                  </p:cNvSpPr>
                  <p:nvPr/>
                </p:nvSpPr>
                <p:spPr>
                  <a:xfrm>
                    <a:off x="3567761" y="1330792"/>
                    <a:ext cx="340542" cy="276999"/>
                  </a:xfrm>
                  <a:prstGeom prst="rect">
                    <a:avLst/>
                  </a:prstGeom>
                  <a:blipFill>
                    <a:blip r:embed="rId19"/>
                    <a:stretch>
                      <a:fillRect l="-14286" t="-13043" r="-21429" b="-34783"/>
                    </a:stretch>
                  </a:blipFill>
                </p:spPr>
                <p:txBody>
                  <a:bodyPr/>
                  <a:lstStyle/>
                  <a:p>
                    <a:r>
                      <a:rPr lang="en-CN">
                        <a:noFill/>
                      </a:rPr>
                      <a:t> </a:t>
                    </a:r>
                  </a:p>
                </p:txBody>
              </p:sp>
            </mc:Fallback>
          </mc:AlternateContent>
          <p:cxnSp>
            <p:nvCxnSpPr>
              <p:cNvPr id="28" name="Straight Arrow Connector 27">
                <a:extLst>
                  <a:ext uri="{FF2B5EF4-FFF2-40B4-BE49-F238E27FC236}">
                    <a16:creationId xmlns:a16="http://schemas.microsoft.com/office/drawing/2014/main" id="{04EE6226-0D9C-E848-BF51-8FCB1A48B072}"/>
                  </a:ext>
                </a:extLst>
              </p:cNvPr>
              <p:cNvCxnSpPr>
                <a:cxnSpLocks/>
              </p:cNvCxnSpPr>
              <p:nvPr/>
            </p:nvCxnSpPr>
            <p:spPr>
              <a:xfrm flipV="1">
                <a:off x="3771987" y="3176601"/>
                <a:ext cx="323580" cy="897780"/>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83643F21-B7AA-7F46-9646-28ACDDB35933}"/>
                  </a:ext>
                </a:extLst>
              </p:cNvPr>
              <p:cNvSpPr/>
              <p:nvPr/>
            </p:nvSpPr>
            <p:spPr>
              <a:xfrm>
                <a:off x="3833759" y="2647231"/>
                <a:ext cx="520861" cy="520861"/>
              </a:xfrm>
              <a:prstGeom prst="ellipse">
                <a:avLst/>
              </a:prstGeom>
              <a:ln w="28575">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6E46760E-A532-4643-AFC8-E2F271A40E39}"/>
                      </a:ext>
                    </a:extLst>
                  </p:cNvPr>
                  <p:cNvSpPr txBox="1"/>
                  <p:nvPr/>
                </p:nvSpPr>
                <p:spPr>
                  <a:xfrm>
                    <a:off x="3861370" y="2686152"/>
                    <a:ext cx="489172" cy="410305"/>
                  </a:xfrm>
                  <a:prstGeom prst="rect">
                    <a:avLst/>
                  </a:prstGeom>
                  <a:noFill/>
                </p:spPr>
                <p:txBody>
                  <a:bodyPr wrap="none" rtlCol="0">
                    <a:spAutoFit/>
                  </a:bodyPr>
                  <a:lstStyle/>
                  <a:p>
                    <a:pPr algn="l"/>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4</m:t>
                                  </m:r>
                                </m:sub>
                              </m:sSub>
                            </m:e>
                          </m:acc>
                        </m:oMath>
                      </m:oMathPara>
                    </a14:m>
                    <a:endParaRPr lang="en-CN" dirty="0">
                      <a:latin typeface="+mn-ea"/>
                    </a:endParaRPr>
                  </a:p>
                </p:txBody>
              </p:sp>
            </mc:Choice>
            <mc:Fallback xmlns="">
              <p:sp>
                <p:nvSpPr>
                  <p:cNvPr id="100" name="TextBox 99">
                    <a:extLst>
                      <a:ext uri="{FF2B5EF4-FFF2-40B4-BE49-F238E27FC236}">
                        <a16:creationId xmlns:a16="http://schemas.microsoft.com/office/drawing/2014/main" id="{92F57046-A485-7B4A-9F4B-9E3F8E1FC4A6}"/>
                      </a:ext>
                    </a:extLst>
                  </p:cNvPr>
                  <p:cNvSpPr txBox="1">
                    <a:spLocks noRot="1" noChangeAspect="1" noMove="1" noResize="1" noEditPoints="1" noAdjustHandles="1" noChangeArrowheads="1" noChangeShapeType="1" noTextEdit="1"/>
                  </p:cNvSpPr>
                  <p:nvPr/>
                </p:nvSpPr>
                <p:spPr>
                  <a:xfrm>
                    <a:off x="3861370" y="2686152"/>
                    <a:ext cx="489172" cy="410305"/>
                  </a:xfrm>
                  <a:prstGeom prst="rect">
                    <a:avLst/>
                  </a:prstGeom>
                  <a:blipFill>
                    <a:blip r:embed="rId20"/>
                    <a:stretch>
                      <a:fillRect/>
                    </a:stretch>
                  </a:blipFill>
                </p:spPr>
                <p:txBody>
                  <a:bodyPr/>
                  <a:lstStyle/>
                  <a:p>
                    <a:r>
                      <a:rPr lang="en-CN">
                        <a:noFill/>
                      </a:rPr>
                      <a:t> </a:t>
                    </a:r>
                  </a:p>
                </p:txBody>
              </p:sp>
            </mc:Fallback>
          </mc:AlternateContent>
          <p:cxnSp>
            <p:nvCxnSpPr>
              <p:cNvPr id="31" name="Straight Arrow Connector 30">
                <a:extLst>
                  <a:ext uri="{FF2B5EF4-FFF2-40B4-BE49-F238E27FC236}">
                    <a16:creationId xmlns:a16="http://schemas.microsoft.com/office/drawing/2014/main" id="{69A6C7F2-0C76-8D46-86F1-F43812B07A66}"/>
                  </a:ext>
                </a:extLst>
              </p:cNvPr>
              <p:cNvCxnSpPr>
                <a:cxnSpLocks/>
              </p:cNvCxnSpPr>
              <p:nvPr/>
            </p:nvCxnSpPr>
            <p:spPr>
              <a:xfrm flipV="1">
                <a:off x="3183333" y="1656106"/>
                <a:ext cx="468118" cy="944394"/>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B8D28872-C853-E147-B406-3484C7615885}"/>
                  </a:ext>
                </a:extLst>
              </p:cNvPr>
              <p:cNvCxnSpPr>
                <a:cxnSpLocks/>
              </p:cNvCxnSpPr>
              <p:nvPr/>
            </p:nvCxnSpPr>
            <p:spPr>
              <a:xfrm flipH="1" flipV="1">
                <a:off x="3740308" y="1681054"/>
                <a:ext cx="408854" cy="919446"/>
              </a:xfrm>
              <a:prstGeom prst="straightConnector1">
                <a:avLst/>
              </a:prstGeom>
              <a:ln w="28575">
                <a:solidFill>
                  <a:schemeClr val="tx1">
                    <a:lumMod val="85000"/>
                    <a:lumOff val="1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sp>
          <p:nvSpPr>
            <p:cNvPr id="17" name="Freeform 16">
              <a:extLst>
                <a:ext uri="{FF2B5EF4-FFF2-40B4-BE49-F238E27FC236}">
                  <a16:creationId xmlns:a16="http://schemas.microsoft.com/office/drawing/2014/main" id="{B7A45B8D-09D0-A048-BADB-90C22564A0E3}"/>
                </a:ext>
              </a:extLst>
            </p:cNvPr>
            <p:cNvSpPr/>
            <p:nvPr/>
          </p:nvSpPr>
          <p:spPr>
            <a:xfrm>
              <a:off x="3183333" y="2342605"/>
              <a:ext cx="1912946" cy="276999"/>
            </a:xfrm>
            <a:custGeom>
              <a:avLst/>
              <a:gdLst>
                <a:gd name="connsiteX0" fmla="*/ 0 w 1465730"/>
                <a:gd name="connsiteY0" fmla="*/ 242047 h 242047"/>
                <a:gd name="connsiteX1" fmla="*/ 685800 w 1465730"/>
                <a:gd name="connsiteY1" fmla="*/ 0 h 242047"/>
                <a:gd name="connsiteX2" fmla="*/ 1465730 w 1465730"/>
                <a:gd name="connsiteY2" fmla="*/ 242047 h 242047"/>
              </a:gdLst>
              <a:ahLst/>
              <a:cxnLst>
                <a:cxn ang="0">
                  <a:pos x="connsiteX0" y="connsiteY0"/>
                </a:cxn>
                <a:cxn ang="0">
                  <a:pos x="connsiteX1" y="connsiteY1"/>
                </a:cxn>
                <a:cxn ang="0">
                  <a:pos x="connsiteX2" y="connsiteY2"/>
                </a:cxn>
              </a:cxnLst>
              <a:rect l="l" t="t" r="r" b="b"/>
              <a:pathLst>
                <a:path w="1465730" h="242047">
                  <a:moveTo>
                    <a:pt x="0" y="242047"/>
                  </a:moveTo>
                  <a:cubicBezTo>
                    <a:pt x="220756" y="121023"/>
                    <a:pt x="441512" y="0"/>
                    <a:pt x="685800" y="0"/>
                  </a:cubicBezTo>
                  <a:cubicBezTo>
                    <a:pt x="930088" y="0"/>
                    <a:pt x="1197909" y="121023"/>
                    <a:pt x="1465730" y="242047"/>
                  </a:cubicBezTo>
                </a:path>
              </a:pathLst>
            </a:custGeom>
            <a:ln w="22225">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CN"/>
            </a:p>
          </p:txBody>
        </p:sp>
        <p:sp>
          <p:nvSpPr>
            <p:cNvPr id="18" name="Freeform 17">
              <a:extLst>
                <a:ext uri="{FF2B5EF4-FFF2-40B4-BE49-F238E27FC236}">
                  <a16:creationId xmlns:a16="http://schemas.microsoft.com/office/drawing/2014/main" id="{9E1CEBEE-726A-1A44-885D-27DA910A0FC7}"/>
                </a:ext>
              </a:extLst>
            </p:cNvPr>
            <p:cNvSpPr/>
            <p:nvPr/>
          </p:nvSpPr>
          <p:spPr>
            <a:xfrm>
              <a:off x="5182777" y="2335094"/>
              <a:ext cx="1724418" cy="276999"/>
            </a:xfrm>
            <a:custGeom>
              <a:avLst/>
              <a:gdLst>
                <a:gd name="connsiteX0" fmla="*/ 0 w 1465730"/>
                <a:gd name="connsiteY0" fmla="*/ 242047 h 242047"/>
                <a:gd name="connsiteX1" fmla="*/ 685800 w 1465730"/>
                <a:gd name="connsiteY1" fmla="*/ 0 h 242047"/>
                <a:gd name="connsiteX2" fmla="*/ 1465730 w 1465730"/>
                <a:gd name="connsiteY2" fmla="*/ 242047 h 242047"/>
              </a:gdLst>
              <a:ahLst/>
              <a:cxnLst>
                <a:cxn ang="0">
                  <a:pos x="connsiteX0" y="connsiteY0"/>
                </a:cxn>
                <a:cxn ang="0">
                  <a:pos x="connsiteX1" y="connsiteY1"/>
                </a:cxn>
                <a:cxn ang="0">
                  <a:pos x="connsiteX2" y="connsiteY2"/>
                </a:cxn>
              </a:cxnLst>
              <a:rect l="l" t="t" r="r" b="b"/>
              <a:pathLst>
                <a:path w="1465730" h="242047">
                  <a:moveTo>
                    <a:pt x="0" y="242047"/>
                  </a:moveTo>
                  <a:cubicBezTo>
                    <a:pt x="220756" y="121023"/>
                    <a:pt x="441512" y="0"/>
                    <a:pt x="685800" y="0"/>
                  </a:cubicBezTo>
                  <a:cubicBezTo>
                    <a:pt x="930088" y="0"/>
                    <a:pt x="1197909" y="121023"/>
                    <a:pt x="1465730" y="242047"/>
                  </a:cubicBezTo>
                </a:path>
              </a:pathLst>
            </a:custGeom>
            <a:ln w="22225">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CN"/>
            </a:p>
          </p:txBody>
        </p:sp>
        <p:sp>
          <p:nvSpPr>
            <p:cNvPr id="19" name="Freeform 18">
              <a:extLst>
                <a:ext uri="{FF2B5EF4-FFF2-40B4-BE49-F238E27FC236}">
                  <a16:creationId xmlns:a16="http://schemas.microsoft.com/office/drawing/2014/main" id="{DF66695A-4370-E042-910C-3532E596CF72}"/>
                </a:ext>
              </a:extLst>
            </p:cNvPr>
            <p:cNvSpPr/>
            <p:nvPr/>
          </p:nvSpPr>
          <p:spPr>
            <a:xfrm>
              <a:off x="7063270" y="2326040"/>
              <a:ext cx="1724418" cy="276999"/>
            </a:xfrm>
            <a:custGeom>
              <a:avLst/>
              <a:gdLst>
                <a:gd name="connsiteX0" fmla="*/ 0 w 1465730"/>
                <a:gd name="connsiteY0" fmla="*/ 242047 h 242047"/>
                <a:gd name="connsiteX1" fmla="*/ 685800 w 1465730"/>
                <a:gd name="connsiteY1" fmla="*/ 0 h 242047"/>
                <a:gd name="connsiteX2" fmla="*/ 1465730 w 1465730"/>
                <a:gd name="connsiteY2" fmla="*/ 242047 h 242047"/>
              </a:gdLst>
              <a:ahLst/>
              <a:cxnLst>
                <a:cxn ang="0">
                  <a:pos x="connsiteX0" y="connsiteY0"/>
                </a:cxn>
                <a:cxn ang="0">
                  <a:pos x="connsiteX1" y="connsiteY1"/>
                </a:cxn>
                <a:cxn ang="0">
                  <a:pos x="connsiteX2" y="connsiteY2"/>
                </a:cxn>
              </a:cxnLst>
              <a:rect l="l" t="t" r="r" b="b"/>
              <a:pathLst>
                <a:path w="1465730" h="242047">
                  <a:moveTo>
                    <a:pt x="0" y="242047"/>
                  </a:moveTo>
                  <a:cubicBezTo>
                    <a:pt x="220756" y="121023"/>
                    <a:pt x="441512" y="0"/>
                    <a:pt x="685800" y="0"/>
                  </a:cubicBezTo>
                  <a:cubicBezTo>
                    <a:pt x="930088" y="0"/>
                    <a:pt x="1197909" y="121023"/>
                    <a:pt x="1465730" y="242047"/>
                  </a:cubicBezTo>
                </a:path>
              </a:pathLst>
            </a:custGeom>
            <a:ln w="22225">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CN"/>
            </a:p>
          </p:txBody>
        </p:sp>
        <p:sp>
          <p:nvSpPr>
            <p:cNvPr id="20" name="Freeform 19">
              <a:extLst>
                <a:ext uri="{FF2B5EF4-FFF2-40B4-BE49-F238E27FC236}">
                  <a16:creationId xmlns:a16="http://schemas.microsoft.com/office/drawing/2014/main" id="{C586FCA0-6C41-B840-BFEE-08B8AB328482}"/>
                </a:ext>
              </a:extLst>
            </p:cNvPr>
            <p:cNvSpPr/>
            <p:nvPr/>
          </p:nvSpPr>
          <p:spPr>
            <a:xfrm rot="10800000">
              <a:off x="4105955" y="3208407"/>
              <a:ext cx="1912946" cy="276999"/>
            </a:xfrm>
            <a:custGeom>
              <a:avLst/>
              <a:gdLst>
                <a:gd name="connsiteX0" fmla="*/ 0 w 1465730"/>
                <a:gd name="connsiteY0" fmla="*/ 242047 h 242047"/>
                <a:gd name="connsiteX1" fmla="*/ 685800 w 1465730"/>
                <a:gd name="connsiteY1" fmla="*/ 0 h 242047"/>
                <a:gd name="connsiteX2" fmla="*/ 1465730 w 1465730"/>
                <a:gd name="connsiteY2" fmla="*/ 242047 h 242047"/>
              </a:gdLst>
              <a:ahLst/>
              <a:cxnLst>
                <a:cxn ang="0">
                  <a:pos x="connsiteX0" y="connsiteY0"/>
                </a:cxn>
                <a:cxn ang="0">
                  <a:pos x="connsiteX1" y="connsiteY1"/>
                </a:cxn>
                <a:cxn ang="0">
                  <a:pos x="connsiteX2" y="connsiteY2"/>
                </a:cxn>
              </a:cxnLst>
              <a:rect l="l" t="t" r="r" b="b"/>
              <a:pathLst>
                <a:path w="1465730" h="242047">
                  <a:moveTo>
                    <a:pt x="0" y="242047"/>
                  </a:moveTo>
                  <a:cubicBezTo>
                    <a:pt x="220756" y="121023"/>
                    <a:pt x="441512" y="0"/>
                    <a:pt x="685800" y="0"/>
                  </a:cubicBezTo>
                  <a:cubicBezTo>
                    <a:pt x="930088" y="0"/>
                    <a:pt x="1197909" y="121023"/>
                    <a:pt x="1465730" y="242047"/>
                  </a:cubicBezTo>
                </a:path>
              </a:pathLst>
            </a:custGeom>
            <a:ln w="22225">
              <a:prstDash val="sysDot"/>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CN"/>
            </a:p>
          </p:txBody>
        </p:sp>
        <p:sp>
          <p:nvSpPr>
            <p:cNvPr id="21" name="Freeform 20">
              <a:extLst>
                <a:ext uri="{FF2B5EF4-FFF2-40B4-BE49-F238E27FC236}">
                  <a16:creationId xmlns:a16="http://schemas.microsoft.com/office/drawing/2014/main" id="{2076C4E5-425E-8340-BFDB-01726CC65FA2}"/>
                </a:ext>
              </a:extLst>
            </p:cNvPr>
            <p:cNvSpPr/>
            <p:nvPr/>
          </p:nvSpPr>
          <p:spPr>
            <a:xfrm rot="10800000">
              <a:off x="7878013" y="3224947"/>
              <a:ext cx="1852983" cy="260460"/>
            </a:xfrm>
            <a:custGeom>
              <a:avLst/>
              <a:gdLst>
                <a:gd name="connsiteX0" fmla="*/ 0 w 1465730"/>
                <a:gd name="connsiteY0" fmla="*/ 242047 h 242047"/>
                <a:gd name="connsiteX1" fmla="*/ 685800 w 1465730"/>
                <a:gd name="connsiteY1" fmla="*/ 0 h 242047"/>
                <a:gd name="connsiteX2" fmla="*/ 1465730 w 1465730"/>
                <a:gd name="connsiteY2" fmla="*/ 242047 h 242047"/>
              </a:gdLst>
              <a:ahLst/>
              <a:cxnLst>
                <a:cxn ang="0">
                  <a:pos x="connsiteX0" y="connsiteY0"/>
                </a:cxn>
                <a:cxn ang="0">
                  <a:pos x="connsiteX1" y="connsiteY1"/>
                </a:cxn>
                <a:cxn ang="0">
                  <a:pos x="connsiteX2" y="connsiteY2"/>
                </a:cxn>
              </a:cxnLst>
              <a:rect l="l" t="t" r="r" b="b"/>
              <a:pathLst>
                <a:path w="1465730" h="242047">
                  <a:moveTo>
                    <a:pt x="0" y="242047"/>
                  </a:moveTo>
                  <a:cubicBezTo>
                    <a:pt x="220756" y="121023"/>
                    <a:pt x="441512" y="0"/>
                    <a:pt x="685800" y="0"/>
                  </a:cubicBezTo>
                  <a:cubicBezTo>
                    <a:pt x="930088" y="0"/>
                    <a:pt x="1197909" y="121023"/>
                    <a:pt x="1465730" y="242047"/>
                  </a:cubicBezTo>
                </a:path>
              </a:pathLst>
            </a:custGeom>
            <a:ln w="22225">
              <a:prstDash val="sysDot"/>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CN"/>
            </a:p>
          </p:txBody>
        </p:sp>
        <p:sp>
          <p:nvSpPr>
            <p:cNvPr id="22" name="Freeform 21">
              <a:extLst>
                <a:ext uri="{FF2B5EF4-FFF2-40B4-BE49-F238E27FC236}">
                  <a16:creationId xmlns:a16="http://schemas.microsoft.com/office/drawing/2014/main" id="{6E09E280-49E0-5349-B2CE-9579FD083AC8}"/>
                </a:ext>
              </a:extLst>
            </p:cNvPr>
            <p:cNvSpPr/>
            <p:nvPr/>
          </p:nvSpPr>
          <p:spPr>
            <a:xfrm rot="10800000">
              <a:off x="6010270" y="3243510"/>
              <a:ext cx="1852983" cy="260460"/>
            </a:xfrm>
            <a:custGeom>
              <a:avLst/>
              <a:gdLst>
                <a:gd name="connsiteX0" fmla="*/ 0 w 1465730"/>
                <a:gd name="connsiteY0" fmla="*/ 242047 h 242047"/>
                <a:gd name="connsiteX1" fmla="*/ 685800 w 1465730"/>
                <a:gd name="connsiteY1" fmla="*/ 0 h 242047"/>
                <a:gd name="connsiteX2" fmla="*/ 1465730 w 1465730"/>
                <a:gd name="connsiteY2" fmla="*/ 242047 h 242047"/>
              </a:gdLst>
              <a:ahLst/>
              <a:cxnLst>
                <a:cxn ang="0">
                  <a:pos x="connsiteX0" y="connsiteY0"/>
                </a:cxn>
                <a:cxn ang="0">
                  <a:pos x="connsiteX1" y="connsiteY1"/>
                </a:cxn>
                <a:cxn ang="0">
                  <a:pos x="connsiteX2" y="connsiteY2"/>
                </a:cxn>
              </a:cxnLst>
              <a:rect l="l" t="t" r="r" b="b"/>
              <a:pathLst>
                <a:path w="1465730" h="242047">
                  <a:moveTo>
                    <a:pt x="0" y="242047"/>
                  </a:moveTo>
                  <a:cubicBezTo>
                    <a:pt x="220756" y="121023"/>
                    <a:pt x="441512" y="0"/>
                    <a:pt x="685800" y="0"/>
                  </a:cubicBezTo>
                  <a:cubicBezTo>
                    <a:pt x="930088" y="0"/>
                    <a:pt x="1197909" y="121023"/>
                    <a:pt x="1465730" y="242047"/>
                  </a:cubicBezTo>
                </a:path>
              </a:pathLst>
            </a:custGeom>
            <a:ln w="22225">
              <a:prstDash val="sysDot"/>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CN"/>
            </a:p>
          </p:txBody>
        </p:sp>
      </p:grpSp>
      <p:sp>
        <p:nvSpPr>
          <p:cNvPr id="2" name="灯片编号占位符 1">
            <a:extLst>
              <a:ext uri="{FF2B5EF4-FFF2-40B4-BE49-F238E27FC236}">
                <a16:creationId xmlns:a16="http://schemas.microsoft.com/office/drawing/2014/main" id="{2C864054-0CEA-4E5D-95DB-C2D8BCFD1597}"/>
              </a:ext>
            </a:extLst>
          </p:cNvPr>
          <p:cNvSpPr>
            <a:spLocks noGrp="1"/>
          </p:cNvSpPr>
          <p:nvPr>
            <p:ph type="sldNum" sz="quarter" idx="14"/>
          </p:nvPr>
        </p:nvSpPr>
        <p:spPr/>
        <p:txBody>
          <a:bodyPr/>
          <a:lstStyle/>
          <a:p>
            <a:fld id="{AF69888C-E133-43D9-A638-B5C95925B91C}" type="slidenum">
              <a:rPr lang="zh-CN" altLang="en-US" smtClean="0"/>
              <a:t>52</a:t>
            </a:fld>
            <a:endParaRPr lang="zh-CN" altLang="en-US" dirty="0"/>
          </a:p>
        </p:txBody>
      </p:sp>
    </p:spTree>
    <p:extLst>
      <p:ext uri="{BB962C8B-B14F-4D97-AF65-F5344CB8AC3E}">
        <p14:creationId xmlns:p14="http://schemas.microsoft.com/office/powerpoint/2010/main" val="27911880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zh-CN" altLang="en-US" dirty="0"/>
              <a:t>总结</a:t>
            </a:r>
          </a:p>
        </p:txBody>
      </p:sp>
      <p:sp>
        <p:nvSpPr>
          <p:cNvPr id="6" name="TextBox 5">
            <a:extLst>
              <a:ext uri="{FF2B5EF4-FFF2-40B4-BE49-F238E27FC236}">
                <a16:creationId xmlns:a16="http://schemas.microsoft.com/office/drawing/2014/main" id="{68238AD0-D4AA-D048-8577-3A1534491E8A}"/>
              </a:ext>
            </a:extLst>
          </p:cNvPr>
          <p:cNvSpPr txBox="1"/>
          <p:nvPr/>
        </p:nvSpPr>
        <p:spPr>
          <a:xfrm>
            <a:off x="1024162" y="1466555"/>
            <a:ext cx="10403407" cy="2934842"/>
          </a:xfrm>
          <a:prstGeom prst="rect">
            <a:avLst/>
          </a:prstGeom>
          <a:noFill/>
        </p:spPr>
        <p:txBody>
          <a:bodyPr wrap="square">
            <a:spAutoFit/>
          </a:bodyPr>
          <a:lstStyle/>
          <a:p>
            <a:pPr marL="342900" indent="-342900">
              <a:lnSpc>
                <a:spcPct val="200000"/>
              </a:lnSpc>
              <a:buFont typeface="Wingdings" pitchFamily="2" charset="2"/>
              <a:buChar char="Ø"/>
            </a:pPr>
            <a:r>
              <a:rPr lang="zh-CN" altLang="en-US" sz="2400" dirty="0"/>
              <a:t>了解为什么要使用循环神经网络</a:t>
            </a:r>
            <a:endParaRPr lang="en-US" altLang="zh-CN" sz="2400" dirty="0"/>
          </a:p>
          <a:p>
            <a:pPr marL="342900" indent="-342900">
              <a:lnSpc>
                <a:spcPct val="200000"/>
              </a:lnSpc>
              <a:buFont typeface="Wingdings" pitchFamily="2" charset="2"/>
              <a:buChar char="Ø"/>
            </a:pPr>
            <a:r>
              <a:rPr lang="zh-CN" altLang="en-US" sz="2400" dirty="0"/>
              <a:t>掌握</a:t>
            </a:r>
            <a:r>
              <a:rPr lang="en-US" altLang="zh-CN" sz="2400" dirty="0"/>
              <a:t>RNN</a:t>
            </a:r>
            <a:r>
              <a:rPr lang="zh-CN" altLang="en-US" sz="2400" dirty="0"/>
              <a:t>的基本结构</a:t>
            </a:r>
            <a:endParaRPr lang="en-US" altLang="zh-CN" sz="2400" dirty="0"/>
          </a:p>
          <a:p>
            <a:pPr marL="342900" indent="-342900">
              <a:lnSpc>
                <a:spcPct val="200000"/>
              </a:lnSpc>
              <a:buFont typeface="Wingdings" pitchFamily="2" charset="2"/>
              <a:buChar char="Ø"/>
            </a:pPr>
            <a:r>
              <a:rPr lang="en-US" altLang="zh-CN" sz="2400" dirty="0"/>
              <a:t>RNN</a:t>
            </a:r>
            <a:r>
              <a:rPr lang="zh-CN" altLang="en-US" sz="2400" dirty="0"/>
              <a:t>训练：沿时间的反向传播，梯度爆炸与梯度消失</a:t>
            </a:r>
            <a:endParaRPr lang="en-US" altLang="zh-CN" sz="2400" dirty="0"/>
          </a:p>
          <a:p>
            <a:pPr marL="342900" indent="-342900">
              <a:lnSpc>
                <a:spcPct val="200000"/>
              </a:lnSpc>
              <a:buFont typeface="Wingdings" pitchFamily="2" charset="2"/>
              <a:buChar char="Ø"/>
            </a:pPr>
            <a:r>
              <a:rPr lang="en-US" altLang="zh-CN" sz="2400" dirty="0"/>
              <a:t>RNN</a:t>
            </a:r>
            <a:r>
              <a:rPr lang="zh-CN" altLang="en-US" sz="2400" dirty="0"/>
              <a:t>的常见变体</a:t>
            </a:r>
            <a:r>
              <a:rPr lang="en-US" altLang="zh-CN" sz="2400" dirty="0"/>
              <a:t>LSTM</a:t>
            </a:r>
            <a:r>
              <a:rPr lang="zh-CN" altLang="en-US" sz="2400" dirty="0"/>
              <a:t>和</a:t>
            </a:r>
            <a:r>
              <a:rPr lang="en-US" altLang="zh-CN" sz="2400" dirty="0"/>
              <a:t>GRU</a:t>
            </a:r>
          </a:p>
        </p:txBody>
      </p:sp>
      <p:sp>
        <p:nvSpPr>
          <p:cNvPr id="2" name="灯片编号占位符 1">
            <a:extLst>
              <a:ext uri="{FF2B5EF4-FFF2-40B4-BE49-F238E27FC236}">
                <a16:creationId xmlns:a16="http://schemas.microsoft.com/office/drawing/2014/main" id="{94799DED-E06C-4738-B257-ADB3F0B3F1FD}"/>
              </a:ext>
            </a:extLst>
          </p:cNvPr>
          <p:cNvSpPr>
            <a:spLocks noGrp="1"/>
          </p:cNvSpPr>
          <p:nvPr>
            <p:ph type="sldNum" sz="quarter" idx="14"/>
          </p:nvPr>
        </p:nvSpPr>
        <p:spPr/>
        <p:txBody>
          <a:bodyPr/>
          <a:lstStyle/>
          <a:p>
            <a:fld id="{AF69888C-E133-43D9-A638-B5C95925B91C}" type="slidenum">
              <a:rPr lang="zh-CN" altLang="en-US" smtClean="0"/>
              <a:t>53</a:t>
            </a:fld>
            <a:endParaRPr lang="zh-CN" altLang="en-US" dirty="0"/>
          </a:p>
        </p:txBody>
      </p:sp>
    </p:spTree>
    <p:extLst>
      <p:ext uri="{BB962C8B-B14F-4D97-AF65-F5344CB8AC3E}">
        <p14:creationId xmlns:p14="http://schemas.microsoft.com/office/powerpoint/2010/main" val="1106186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zh-CN" altLang="en-CN" dirty="0"/>
              <a:t>词性标注</a:t>
            </a:r>
            <a:r>
              <a:rPr lang="zh-CN" altLang="en-US" dirty="0"/>
              <a:t>（</a:t>
            </a:r>
            <a:r>
              <a:rPr lang="en-US" altLang="zh-CN" dirty="0"/>
              <a:t>Parts of Speech</a:t>
            </a:r>
            <a:r>
              <a:rPr lang="zh-CN" altLang="en-US" dirty="0"/>
              <a:t>）</a:t>
            </a:r>
          </a:p>
        </p:txBody>
      </p:sp>
      <p:sp>
        <p:nvSpPr>
          <p:cNvPr id="3" name="TextBox 2">
            <a:extLst>
              <a:ext uri="{FF2B5EF4-FFF2-40B4-BE49-F238E27FC236}">
                <a16:creationId xmlns:a16="http://schemas.microsoft.com/office/drawing/2014/main" id="{92B62257-A0B9-14F8-D34F-9003B5506B49}"/>
              </a:ext>
            </a:extLst>
          </p:cNvPr>
          <p:cNvSpPr txBox="1"/>
          <p:nvPr/>
        </p:nvSpPr>
        <p:spPr>
          <a:xfrm>
            <a:off x="566962" y="3735127"/>
            <a:ext cx="9131300" cy="581057"/>
          </a:xfrm>
          <a:prstGeom prst="rect">
            <a:avLst/>
          </a:prstGeom>
          <a:noFill/>
        </p:spPr>
        <p:txBody>
          <a:bodyPr wrap="square" rtlCol="0">
            <a:spAutoFit/>
          </a:bodyPr>
          <a:lstStyle/>
          <a:p>
            <a:pPr lvl="1">
              <a:lnSpc>
                <a:spcPct val="150000"/>
              </a:lnSpc>
            </a:pPr>
            <a:r>
              <a:rPr lang="en-US" sz="2400" b="1" dirty="0">
                <a:latin typeface="+mn-ea"/>
              </a:rPr>
              <a:t>Input2</a:t>
            </a:r>
            <a:r>
              <a:rPr lang="zh-CN" altLang="en-US" sz="2400" b="1" dirty="0">
                <a:latin typeface="+mn-ea"/>
              </a:rPr>
              <a:t>：</a:t>
            </a:r>
            <a:r>
              <a:rPr lang="zh-CN" altLang="en-US" sz="2400" dirty="0">
                <a:latin typeface="+mn-ea"/>
              </a:rPr>
              <a:t>        </a:t>
            </a:r>
            <a:r>
              <a:rPr lang="en-US" altLang="zh-CN" sz="2400" dirty="0">
                <a:latin typeface="PT Serif" panose="020A0603040505020204" pitchFamily="18" charset="77"/>
              </a:rPr>
              <a:t>I</a:t>
            </a:r>
            <a:r>
              <a:rPr lang="en-US" sz="2400" b="0" i="0" dirty="0">
                <a:effectLst/>
                <a:latin typeface="PT Serif" panose="020A0603040505020204" pitchFamily="18" charset="77"/>
              </a:rPr>
              <a:t> </a:t>
            </a:r>
            <a:r>
              <a:rPr lang="zh-CN" altLang="en-US" sz="2400" b="0" i="0" dirty="0">
                <a:effectLst/>
                <a:latin typeface="PT Serif" panose="020A0603040505020204" pitchFamily="18" charset="77"/>
              </a:rPr>
              <a:t>           </a:t>
            </a:r>
            <a:r>
              <a:rPr lang="en-US" sz="2400" b="1" i="0" dirty="0">
                <a:effectLst/>
                <a:latin typeface="PT Serif" panose="020A0603040505020204" pitchFamily="18" charset="77"/>
              </a:rPr>
              <a:t>work</a:t>
            </a:r>
            <a:r>
              <a:rPr lang="zh-CN" altLang="en-US" sz="2400" b="1" i="0" dirty="0">
                <a:effectLst/>
                <a:latin typeface="PT Serif" panose="020A0603040505020204" pitchFamily="18" charset="77"/>
              </a:rPr>
              <a:t>        </a:t>
            </a:r>
            <a:r>
              <a:rPr lang="en-US" sz="2400" b="0" i="0" dirty="0">
                <a:effectLst/>
                <a:latin typeface="PT Serif" panose="020A0603040505020204" pitchFamily="18" charset="77"/>
              </a:rPr>
              <a:t> hard</a:t>
            </a:r>
            <a:endParaRPr lang="en-CN" sz="2400" dirty="0">
              <a:latin typeface="+mn-ea"/>
            </a:endParaRPr>
          </a:p>
        </p:txBody>
      </p:sp>
      <p:sp>
        <p:nvSpPr>
          <p:cNvPr id="5" name="TextBox 4">
            <a:extLst>
              <a:ext uri="{FF2B5EF4-FFF2-40B4-BE49-F238E27FC236}">
                <a16:creationId xmlns:a16="http://schemas.microsoft.com/office/drawing/2014/main" id="{65675985-850E-B229-0C02-7CF895FE14DA}"/>
              </a:ext>
            </a:extLst>
          </p:cNvPr>
          <p:cNvSpPr txBox="1"/>
          <p:nvPr/>
        </p:nvSpPr>
        <p:spPr>
          <a:xfrm>
            <a:off x="566962" y="4463655"/>
            <a:ext cx="9131300" cy="581057"/>
          </a:xfrm>
          <a:prstGeom prst="rect">
            <a:avLst/>
          </a:prstGeom>
          <a:noFill/>
        </p:spPr>
        <p:txBody>
          <a:bodyPr wrap="square" rtlCol="0">
            <a:spAutoFit/>
          </a:bodyPr>
          <a:lstStyle/>
          <a:p>
            <a:pPr lvl="1">
              <a:lnSpc>
                <a:spcPct val="150000"/>
              </a:lnSpc>
            </a:pPr>
            <a:r>
              <a:rPr lang="en-US" sz="2400" b="1" dirty="0">
                <a:latin typeface="+mn-ea"/>
              </a:rPr>
              <a:t>Output2</a:t>
            </a:r>
            <a:r>
              <a:rPr lang="zh-CN" altLang="en-US" sz="2400" b="1" dirty="0">
                <a:latin typeface="+mn-ea"/>
              </a:rPr>
              <a:t>：</a:t>
            </a:r>
            <a:r>
              <a:rPr lang="zh-CN" altLang="en-US" sz="2400" dirty="0">
                <a:latin typeface="PT Serif" panose="020A0603040505020204" pitchFamily="18" charset="77"/>
              </a:rPr>
              <a:t> </a:t>
            </a:r>
            <a:r>
              <a:rPr lang="en-US" altLang="zh-CN" sz="2400" dirty="0">
                <a:latin typeface="PT Serif" panose="020A0603040505020204" pitchFamily="18" charset="77"/>
              </a:rPr>
              <a:t>Pronouns</a:t>
            </a:r>
            <a:r>
              <a:rPr lang="zh-CN" altLang="en-US" sz="2400" dirty="0">
                <a:latin typeface="PT Serif" panose="020A0603040505020204" pitchFamily="18" charset="77"/>
              </a:rPr>
              <a:t>   </a:t>
            </a:r>
            <a:r>
              <a:rPr lang="en-US" altLang="zh-CN" sz="2400" dirty="0">
                <a:solidFill>
                  <a:srgbClr val="FF0000"/>
                </a:solidFill>
                <a:latin typeface="PT Serif" panose="020A0603040505020204" pitchFamily="18" charset="77"/>
              </a:rPr>
              <a:t>verb</a:t>
            </a:r>
            <a:r>
              <a:rPr lang="en-US" altLang="zh-CN" sz="2400" dirty="0">
                <a:latin typeface="PT Serif" panose="020A0603040505020204" pitchFamily="18" charset="77"/>
              </a:rPr>
              <a:t>  </a:t>
            </a:r>
            <a:r>
              <a:rPr lang="zh-CN" altLang="en-US" sz="2400" dirty="0">
                <a:latin typeface="PT Serif" panose="020A0603040505020204" pitchFamily="18" charset="77"/>
              </a:rPr>
              <a:t>   </a:t>
            </a:r>
            <a:r>
              <a:rPr lang="en-US" altLang="zh-CN" sz="2400" dirty="0">
                <a:latin typeface="PT Serif" panose="020A0603040505020204" pitchFamily="18" charset="77"/>
              </a:rPr>
              <a:t>adverb</a:t>
            </a:r>
            <a:endParaRPr lang="en-CN" sz="2400" dirty="0">
              <a:latin typeface="PT Serif" panose="020A0603040505020204" pitchFamily="18" charset="77"/>
            </a:endParaRPr>
          </a:p>
        </p:txBody>
      </p:sp>
      <p:sp>
        <p:nvSpPr>
          <p:cNvPr id="2" name="TextBox 1">
            <a:extLst>
              <a:ext uri="{FF2B5EF4-FFF2-40B4-BE49-F238E27FC236}">
                <a16:creationId xmlns:a16="http://schemas.microsoft.com/office/drawing/2014/main" id="{BC102DDE-CE5F-F3E9-2F60-78F778671295}"/>
              </a:ext>
            </a:extLst>
          </p:cNvPr>
          <p:cNvSpPr txBox="1"/>
          <p:nvPr/>
        </p:nvSpPr>
        <p:spPr>
          <a:xfrm>
            <a:off x="566962" y="2116193"/>
            <a:ext cx="9131300" cy="581057"/>
          </a:xfrm>
          <a:prstGeom prst="rect">
            <a:avLst/>
          </a:prstGeom>
          <a:noFill/>
        </p:spPr>
        <p:txBody>
          <a:bodyPr wrap="square" rtlCol="0">
            <a:spAutoFit/>
          </a:bodyPr>
          <a:lstStyle/>
          <a:p>
            <a:pPr lvl="1">
              <a:lnSpc>
                <a:spcPct val="150000"/>
              </a:lnSpc>
            </a:pPr>
            <a:r>
              <a:rPr lang="en-US" sz="2400" b="1" dirty="0">
                <a:latin typeface="+mn-ea"/>
              </a:rPr>
              <a:t>Input</a:t>
            </a:r>
            <a:r>
              <a:rPr lang="en-US" altLang="zh-CN" sz="2400" b="1" dirty="0">
                <a:latin typeface="+mn-ea"/>
              </a:rPr>
              <a:t>1</a:t>
            </a:r>
            <a:r>
              <a:rPr lang="zh-CN" altLang="en-US" sz="2400" b="1" dirty="0">
                <a:latin typeface="+mn-ea"/>
              </a:rPr>
              <a:t>：</a:t>
            </a:r>
            <a:r>
              <a:rPr lang="zh-CN" altLang="en-US" sz="2400" dirty="0">
                <a:latin typeface="+mn-ea"/>
              </a:rPr>
              <a:t>        </a:t>
            </a:r>
            <a:r>
              <a:rPr lang="en-US" sz="2400" b="0" i="0" dirty="0">
                <a:effectLst/>
                <a:latin typeface="PT Serif" panose="020A0603040505020204" pitchFamily="18" charset="77"/>
              </a:rPr>
              <a:t>My </a:t>
            </a:r>
            <a:r>
              <a:rPr lang="zh-CN" altLang="en-US" sz="2400" b="0" i="0" dirty="0">
                <a:effectLst/>
                <a:latin typeface="PT Serif" panose="020A0603040505020204" pitchFamily="18" charset="77"/>
              </a:rPr>
              <a:t>         </a:t>
            </a:r>
            <a:r>
              <a:rPr lang="en-US" sz="2400" b="1" i="0" dirty="0">
                <a:effectLst/>
                <a:latin typeface="PT Serif" panose="020A0603040505020204" pitchFamily="18" charset="77"/>
              </a:rPr>
              <a:t>work</a:t>
            </a:r>
            <a:r>
              <a:rPr lang="zh-CN" altLang="en-US" sz="2400" b="1" i="0" dirty="0">
                <a:effectLst/>
                <a:latin typeface="PT Serif" panose="020A0603040505020204" pitchFamily="18" charset="77"/>
              </a:rPr>
              <a:t>        </a:t>
            </a:r>
            <a:r>
              <a:rPr lang="en-US" sz="2400" b="0" i="0" dirty="0">
                <a:effectLst/>
                <a:latin typeface="PT Serif" panose="020A0603040505020204" pitchFamily="18" charset="77"/>
              </a:rPr>
              <a:t> is            easy</a:t>
            </a:r>
            <a:endParaRPr lang="en-CN" sz="2400" dirty="0">
              <a:latin typeface="+mn-ea"/>
            </a:endParaRPr>
          </a:p>
        </p:txBody>
      </p:sp>
      <p:sp>
        <p:nvSpPr>
          <p:cNvPr id="6" name="TextBox 5">
            <a:extLst>
              <a:ext uri="{FF2B5EF4-FFF2-40B4-BE49-F238E27FC236}">
                <a16:creationId xmlns:a16="http://schemas.microsoft.com/office/drawing/2014/main" id="{918B92F1-DCB7-C6F8-38FD-33D339444B25}"/>
              </a:ext>
            </a:extLst>
          </p:cNvPr>
          <p:cNvSpPr txBox="1"/>
          <p:nvPr/>
        </p:nvSpPr>
        <p:spPr>
          <a:xfrm>
            <a:off x="566962" y="2844721"/>
            <a:ext cx="9131300" cy="585481"/>
          </a:xfrm>
          <a:prstGeom prst="rect">
            <a:avLst/>
          </a:prstGeom>
          <a:noFill/>
        </p:spPr>
        <p:txBody>
          <a:bodyPr wrap="square" rtlCol="0">
            <a:spAutoFit/>
          </a:bodyPr>
          <a:lstStyle/>
          <a:p>
            <a:pPr lvl="1">
              <a:lnSpc>
                <a:spcPct val="150000"/>
              </a:lnSpc>
            </a:pPr>
            <a:r>
              <a:rPr lang="en-US" sz="2400" b="1" dirty="0">
                <a:latin typeface="+mn-ea"/>
              </a:rPr>
              <a:t>Output</a:t>
            </a:r>
            <a:r>
              <a:rPr lang="en-US" altLang="zh-CN" sz="2400" b="1" dirty="0">
                <a:latin typeface="+mn-ea"/>
              </a:rPr>
              <a:t>1</a:t>
            </a:r>
            <a:r>
              <a:rPr lang="zh-CN" altLang="en-US" sz="2400" b="1" dirty="0">
                <a:latin typeface="+mn-ea"/>
              </a:rPr>
              <a:t>：</a:t>
            </a:r>
            <a:r>
              <a:rPr lang="zh-CN" altLang="en-US" sz="2400" dirty="0">
                <a:latin typeface="PT Serif" panose="020A0603040505020204" pitchFamily="18" charset="77"/>
              </a:rPr>
              <a:t> </a:t>
            </a:r>
            <a:r>
              <a:rPr lang="en-US" altLang="zh-CN" sz="2400" dirty="0">
                <a:latin typeface="PT Serif" panose="020A0603040505020204" pitchFamily="18" charset="77"/>
              </a:rPr>
              <a:t>pronouns</a:t>
            </a:r>
            <a:r>
              <a:rPr lang="zh-CN" altLang="en-US" sz="2400" dirty="0">
                <a:latin typeface="PT Serif" panose="020A0603040505020204" pitchFamily="18" charset="77"/>
              </a:rPr>
              <a:t>   </a:t>
            </a:r>
            <a:r>
              <a:rPr lang="zh-CN" altLang="en-US" sz="2400" dirty="0">
                <a:solidFill>
                  <a:srgbClr val="FF0000"/>
                </a:solidFill>
                <a:latin typeface="PT Serif" panose="020A0603040505020204" pitchFamily="18" charset="77"/>
              </a:rPr>
              <a:t> </a:t>
            </a:r>
            <a:r>
              <a:rPr lang="en-US" altLang="zh-CN" sz="2400" dirty="0">
                <a:solidFill>
                  <a:srgbClr val="FF0000"/>
                </a:solidFill>
                <a:latin typeface="PT Serif" panose="020A0603040505020204" pitchFamily="18" charset="77"/>
              </a:rPr>
              <a:t>nouns</a:t>
            </a:r>
            <a:r>
              <a:rPr lang="zh-CN" altLang="en-US" sz="2400" dirty="0">
                <a:solidFill>
                  <a:srgbClr val="FF0000"/>
                </a:solidFill>
                <a:latin typeface="PT Serif" panose="020A0603040505020204" pitchFamily="18" charset="77"/>
              </a:rPr>
              <a:t>    </a:t>
            </a:r>
            <a:r>
              <a:rPr lang="en-US" altLang="zh-CN" sz="2400" dirty="0">
                <a:latin typeface="PT Serif" panose="020A0603040505020204" pitchFamily="18" charset="77"/>
              </a:rPr>
              <a:t>verb</a:t>
            </a:r>
            <a:r>
              <a:rPr lang="zh-CN" altLang="en-US" sz="2400" dirty="0">
                <a:latin typeface="PT Serif" panose="020A0603040505020204" pitchFamily="18" charset="77"/>
              </a:rPr>
              <a:t> </a:t>
            </a:r>
            <a:r>
              <a:rPr lang="en-US" altLang="zh-CN" sz="2400" dirty="0">
                <a:latin typeface="PT Serif" panose="020A0603040505020204" pitchFamily="18" charset="77"/>
              </a:rPr>
              <a:t>      adjective</a:t>
            </a:r>
            <a:r>
              <a:rPr lang="zh-CN" altLang="en-US" sz="2400" dirty="0">
                <a:latin typeface="PT Serif" panose="020A0603040505020204" pitchFamily="18" charset="77"/>
              </a:rPr>
              <a:t> </a:t>
            </a:r>
            <a:endParaRPr lang="en-CN" sz="2400" dirty="0">
              <a:latin typeface="PT Serif" panose="020A0603040505020204" pitchFamily="18" charset="77"/>
            </a:endParaRPr>
          </a:p>
        </p:txBody>
      </p:sp>
      <p:sp>
        <p:nvSpPr>
          <p:cNvPr id="7" name="灯片编号占位符 6">
            <a:extLst>
              <a:ext uri="{FF2B5EF4-FFF2-40B4-BE49-F238E27FC236}">
                <a16:creationId xmlns:a16="http://schemas.microsoft.com/office/drawing/2014/main" id="{604D90DF-E8F7-436F-8D00-051E29739FD4}"/>
              </a:ext>
            </a:extLst>
          </p:cNvPr>
          <p:cNvSpPr>
            <a:spLocks noGrp="1"/>
          </p:cNvSpPr>
          <p:nvPr>
            <p:ph type="sldNum" sz="quarter" idx="14"/>
          </p:nvPr>
        </p:nvSpPr>
        <p:spPr/>
        <p:txBody>
          <a:bodyPr/>
          <a:lstStyle/>
          <a:p>
            <a:fld id="{AF69888C-E133-43D9-A638-B5C95925B91C}" type="slidenum">
              <a:rPr lang="zh-CN" altLang="en-US" smtClean="0"/>
              <a:t>6</a:t>
            </a:fld>
            <a:endParaRPr lang="zh-CN" altLang="en-US" dirty="0"/>
          </a:p>
        </p:txBody>
      </p:sp>
      <p:sp>
        <p:nvSpPr>
          <p:cNvPr id="8" name="TextBox 7">
            <a:extLst>
              <a:ext uri="{FF2B5EF4-FFF2-40B4-BE49-F238E27FC236}">
                <a16:creationId xmlns:a16="http://schemas.microsoft.com/office/drawing/2014/main" id="{90DB44D1-7230-51CE-4CDF-ABEC903396F1}"/>
              </a:ext>
            </a:extLst>
          </p:cNvPr>
          <p:cNvSpPr txBox="1"/>
          <p:nvPr/>
        </p:nvSpPr>
        <p:spPr>
          <a:xfrm>
            <a:off x="431907" y="342783"/>
            <a:ext cx="7291256" cy="1308884"/>
          </a:xfrm>
          <a:prstGeom prst="rect">
            <a:avLst/>
          </a:prstGeom>
          <a:noFill/>
        </p:spPr>
        <p:txBody>
          <a:bodyPr wrap="square" rtlCol="0">
            <a:spAutoFit/>
          </a:bodyPr>
          <a:lstStyle/>
          <a:p>
            <a:pPr marL="914400" lvl="1" indent="-457200">
              <a:lnSpc>
                <a:spcPct val="150000"/>
              </a:lnSpc>
              <a:buFont typeface="Wingdings" pitchFamily="2" charset="2"/>
              <a:buChar char="Ø"/>
            </a:pPr>
            <a:endParaRPr lang="en-US" altLang="zh-CN" sz="2800" dirty="0"/>
          </a:p>
          <a:p>
            <a:pPr marL="914400" lvl="1" indent="-457200">
              <a:lnSpc>
                <a:spcPct val="150000"/>
              </a:lnSpc>
              <a:buFont typeface="Wingdings" pitchFamily="2" charset="2"/>
              <a:buChar char="Ø"/>
            </a:pPr>
            <a:r>
              <a:rPr lang="en-CN" sz="2800" dirty="0">
                <a:latin typeface="+mn-ea"/>
              </a:rPr>
              <a:t>某些词的词性与前后文有关系</a:t>
            </a:r>
          </a:p>
        </p:txBody>
      </p:sp>
    </p:spTree>
    <p:extLst>
      <p:ext uri="{BB962C8B-B14F-4D97-AF65-F5344CB8AC3E}">
        <p14:creationId xmlns:p14="http://schemas.microsoft.com/office/powerpoint/2010/main" val="3798461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1.</a:t>
            </a:r>
            <a:r>
              <a:rPr lang="zh-CN" altLang="en-US" dirty="0"/>
              <a:t> 为什么需要</a:t>
            </a:r>
            <a:r>
              <a:rPr lang="en-US" altLang="zh-CN" dirty="0"/>
              <a:t>RNN?</a:t>
            </a:r>
            <a:r>
              <a:rPr lang="zh-CN" altLang="en-US" dirty="0"/>
              <a:t> </a:t>
            </a:r>
          </a:p>
        </p:txBody>
      </p:sp>
      <p:sp>
        <p:nvSpPr>
          <p:cNvPr id="10" name="TextBox 9">
            <a:extLst>
              <a:ext uri="{FF2B5EF4-FFF2-40B4-BE49-F238E27FC236}">
                <a16:creationId xmlns:a16="http://schemas.microsoft.com/office/drawing/2014/main" id="{713C75CF-15CC-EA4A-AD8C-79A5F7D357B5}"/>
              </a:ext>
            </a:extLst>
          </p:cNvPr>
          <p:cNvSpPr txBox="1"/>
          <p:nvPr/>
        </p:nvSpPr>
        <p:spPr>
          <a:xfrm>
            <a:off x="665883" y="2952551"/>
            <a:ext cx="3937000" cy="1200329"/>
          </a:xfrm>
          <a:prstGeom prst="rect">
            <a:avLst/>
          </a:prstGeom>
          <a:noFill/>
        </p:spPr>
        <p:txBody>
          <a:bodyPr wrap="square" rtlCol="0">
            <a:spAutoFit/>
          </a:bodyPr>
          <a:lstStyle/>
          <a:p>
            <a:r>
              <a:rPr lang="zh-CN" altLang="en-US" b="1" dirty="0">
                <a:latin typeface="+mn-ea"/>
              </a:rPr>
              <a:t>时间序列数据</a:t>
            </a:r>
            <a:r>
              <a:rPr lang="zh-CN" altLang="en-US" dirty="0">
                <a:latin typeface="+mn-ea"/>
              </a:rPr>
              <a:t>是指在不同时间点上收集到的数据，这类数据反映了某一事物、现象等随时间的变化状态或程度。</a:t>
            </a:r>
            <a:endParaRPr lang="en-US" altLang="zh-CN" dirty="0">
              <a:latin typeface="+mn-ea"/>
            </a:endParaRPr>
          </a:p>
          <a:p>
            <a:endParaRPr lang="en-US" altLang="zh-CN" dirty="0">
              <a:latin typeface="+mn-ea"/>
            </a:endParaRPr>
          </a:p>
        </p:txBody>
      </p:sp>
      <p:sp>
        <p:nvSpPr>
          <p:cNvPr id="11" name="TextBox 10">
            <a:extLst>
              <a:ext uri="{FF2B5EF4-FFF2-40B4-BE49-F238E27FC236}">
                <a16:creationId xmlns:a16="http://schemas.microsoft.com/office/drawing/2014/main" id="{83E6CBEE-8E9A-C243-8B59-8EA0F5439672}"/>
              </a:ext>
            </a:extLst>
          </p:cNvPr>
          <p:cNvSpPr txBox="1"/>
          <p:nvPr/>
        </p:nvSpPr>
        <p:spPr>
          <a:xfrm>
            <a:off x="660400" y="4531113"/>
            <a:ext cx="3771900" cy="923330"/>
          </a:xfrm>
          <a:prstGeom prst="rect">
            <a:avLst/>
          </a:prstGeom>
          <a:solidFill>
            <a:schemeClr val="accent4">
              <a:lumMod val="40000"/>
              <a:lumOff val="60000"/>
            </a:schemeClr>
          </a:solidFill>
        </p:spPr>
        <p:txBody>
          <a:bodyPr wrap="square" rtlCol="0">
            <a:spAutoFit/>
          </a:bodyPr>
          <a:lstStyle/>
          <a:p>
            <a:r>
              <a:rPr lang="zh-CN" altLang="en-US" dirty="0">
                <a:latin typeface="+mn-ea"/>
              </a:rPr>
              <a:t>实际应用中，某些任务需要能够更好的处理</a:t>
            </a:r>
            <a:r>
              <a:rPr lang="zh-CN" altLang="en-US" b="1" dirty="0">
                <a:solidFill>
                  <a:srgbClr val="FF0000"/>
                </a:solidFill>
                <a:latin typeface="+mn-ea"/>
              </a:rPr>
              <a:t>序列信息</a:t>
            </a:r>
            <a:r>
              <a:rPr lang="zh-CN" altLang="en-US" dirty="0">
                <a:latin typeface="+mn-ea"/>
              </a:rPr>
              <a:t>，即前面的输入和后面的输入是有关系的</a:t>
            </a:r>
            <a:endParaRPr lang="en-CN" dirty="0">
              <a:latin typeface="+mn-ea"/>
            </a:endParaRPr>
          </a:p>
        </p:txBody>
      </p:sp>
      <p:grpSp>
        <p:nvGrpSpPr>
          <p:cNvPr id="2" name="Group 1">
            <a:extLst>
              <a:ext uri="{FF2B5EF4-FFF2-40B4-BE49-F238E27FC236}">
                <a16:creationId xmlns:a16="http://schemas.microsoft.com/office/drawing/2014/main" id="{BB176B34-35AF-EC48-A332-2B09E8BFCEEF}"/>
              </a:ext>
            </a:extLst>
          </p:cNvPr>
          <p:cNvGrpSpPr/>
          <p:nvPr/>
        </p:nvGrpSpPr>
        <p:grpSpPr>
          <a:xfrm>
            <a:off x="5010150" y="2417272"/>
            <a:ext cx="6922126" cy="3728654"/>
            <a:chOff x="5010150" y="2417272"/>
            <a:chExt cx="6922126" cy="3728654"/>
          </a:xfrm>
        </p:grpSpPr>
        <p:pic>
          <p:nvPicPr>
            <p:cNvPr id="12" name="Picture 11">
              <a:extLst>
                <a:ext uri="{FF2B5EF4-FFF2-40B4-BE49-F238E27FC236}">
                  <a16:creationId xmlns:a16="http://schemas.microsoft.com/office/drawing/2014/main" id="{3E2440B3-A726-144D-B57F-6A6FF2840310}"/>
                </a:ext>
              </a:extLst>
            </p:cNvPr>
            <p:cNvPicPr>
              <a:picLocks noChangeAspect="1"/>
            </p:cNvPicPr>
            <p:nvPr/>
          </p:nvPicPr>
          <p:blipFill>
            <a:blip r:embed="rId3"/>
            <a:stretch>
              <a:fillRect/>
            </a:stretch>
          </p:blipFill>
          <p:spPr>
            <a:xfrm>
              <a:off x="5010150" y="2786604"/>
              <a:ext cx="1822450" cy="1284792"/>
            </a:xfrm>
            <a:prstGeom prst="rect">
              <a:avLst/>
            </a:prstGeom>
          </p:spPr>
        </p:pic>
        <p:sp>
          <p:nvSpPr>
            <p:cNvPr id="13" name="TextBox 12">
              <a:extLst>
                <a:ext uri="{FF2B5EF4-FFF2-40B4-BE49-F238E27FC236}">
                  <a16:creationId xmlns:a16="http://schemas.microsoft.com/office/drawing/2014/main" id="{E477EA9F-4210-B54A-9A5B-7F60D3953457}"/>
                </a:ext>
              </a:extLst>
            </p:cNvPr>
            <p:cNvSpPr txBox="1"/>
            <p:nvPr/>
          </p:nvSpPr>
          <p:spPr>
            <a:xfrm>
              <a:off x="5598209" y="2417272"/>
              <a:ext cx="646331" cy="369332"/>
            </a:xfrm>
            <a:prstGeom prst="rect">
              <a:avLst/>
            </a:prstGeom>
            <a:noFill/>
          </p:spPr>
          <p:txBody>
            <a:bodyPr wrap="none" rtlCol="0">
              <a:spAutoFit/>
            </a:bodyPr>
            <a:lstStyle/>
            <a:p>
              <a:pPr algn="l"/>
              <a:r>
                <a:rPr lang="en-CN" dirty="0">
                  <a:latin typeface="+mn-ea"/>
                </a:rPr>
                <a:t>视频</a:t>
              </a:r>
            </a:p>
          </p:txBody>
        </p:sp>
        <p:pic>
          <p:nvPicPr>
            <p:cNvPr id="14" name="Picture 13">
              <a:extLst>
                <a:ext uri="{FF2B5EF4-FFF2-40B4-BE49-F238E27FC236}">
                  <a16:creationId xmlns:a16="http://schemas.microsoft.com/office/drawing/2014/main" id="{1F5CB1F2-44D2-EE4D-AF84-0C636F0F8E3A}"/>
                </a:ext>
              </a:extLst>
            </p:cNvPr>
            <p:cNvPicPr>
              <a:picLocks noChangeAspect="1"/>
            </p:cNvPicPr>
            <p:nvPr/>
          </p:nvPicPr>
          <p:blipFill>
            <a:blip r:embed="rId4"/>
            <a:stretch>
              <a:fillRect/>
            </a:stretch>
          </p:blipFill>
          <p:spPr>
            <a:xfrm>
              <a:off x="7262120" y="2786604"/>
              <a:ext cx="1970539" cy="1284792"/>
            </a:xfrm>
            <a:prstGeom prst="rect">
              <a:avLst/>
            </a:prstGeom>
          </p:spPr>
        </p:pic>
        <p:sp>
          <p:nvSpPr>
            <p:cNvPr id="15" name="TextBox 14">
              <a:extLst>
                <a:ext uri="{FF2B5EF4-FFF2-40B4-BE49-F238E27FC236}">
                  <a16:creationId xmlns:a16="http://schemas.microsoft.com/office/drawing/2014/main" id="{68EFB085-0E9C-554A-A337-A9A39D889E40}"/>
                </a:ext>
              </a:extLst>
            </p:cNvPr>
            <p:cNvSpPr txBox="1"/>
            <p:nvPr/>
          </p:nvSpPr>
          <p:spPr>
            <a:xfrm>
              <a:off x="7924223" y="2417272"/>
              <a:ext cx="646331" cy="369332"/>
            </a:xfrm>
            <a:prstGeom prst="rect">
              <a:avLst/>
            </a:prstGeom>
            <a:noFill/>
          </p:spPr>
          <p:txBody>
            <a:bodyPr wrap="none" rtlCol="0">
              <a:spAutoFit/>
            </a:bodyPr>
            <a:lstStyle/>
            <a:p>
              <a:pPr algn="l"/>
              <a:r>
                <a:rPr lang="en-CN" dirty="0">
                  <a:latin typeface="+mn-ea"/>
                </a:rPr>
                <a:t>音乐</a:t>
              </a:r>
            </a:p>
          </p:txBody>
        </p:sp>
        <p:pic>
          <p:nvPicPr>
            <p:cNvPr id="16" name="Picture 15">
              <a:extLst>
                <a:ext uri="{FF2B5EF4-FFF2-40B4-BE49-F238E27FC236}">
                  <a16:creationId xmlns:a16="http://schemas.microsoft.com/office/drawing/2014/main" id="{ACD0ED4E-04C3-5445-859B-92EF5D0C39A1}"/>
                </a:ext>
              </a:extLst>
            </p:cNvPr>
            <p:cNvPicPr>
              <a:picLocks noChangeAspect="1"/>
            </p:cNvPicPr>
            <p:nvPr/>
          </p:nvPicPr>
          <p:blipFill>
            <a:blip r:embed="rId5"/>
            <a:stretch>
              <a:fillRect/>
            </a:stretch>
          </p:blipFill>
          <p:spPr>
            <a:xfrm>
              <a:off x="9639926" y="2786604"/>
              <a:ext cx="2292350" cy="1275714"/>
            </a:xfrm>
            <a:prstGeom prst="rect">
              <a:avLst/>
            </a:prstGeom>
          </p:spPr>
        </p:pic>
        <p:sp>
          <p:nvSpPr>
            <p:cNvPr id="17" name="TextBox 16">
              <a:extLst>
                <a:ext uri="{FF2B5EF4-FFF2-40B4-BE49-F238E27FC236}">
                  <a16:creationId xmlns:a16="http://schemas.microsoft.com/office/drawing/2014/main" id="{3295C7B4-9B9A-C24B-8886-5481C263442F}"/>
                </a:ext>
              </a:extLst>
            </p:cNvPr>
            <p:cNvSpPr txBox="1"/>
            <p:nvPr/>
          </p:nvSpPr>
          <p:spPr>
            <a:xfrm>
              <a:off x="9937342" y="2417272"/>
              <a:ext cx="1787669" cy="369332"/>
            </a:xfrm>
            <a:prstGeom prst="rect">
              <a:avLst/>
            </a:prstGeom>
            <a:noFill/>
          </p:spPr>
          <p:txBody>
            <a:bodyPr wrap="none" rtlCol="0">
              <a:spAutoFit/>
            </a:bodyPr>
            <a:lstStyle/>
            <a:p>
              <a:pPr algn="l"/>
              <a:r>
                <a:rPr lang="en-CN" dirty="0">
                  <a:latin typeface="+mn-ea"/>
                </a:rPr>
                <a:t>生物序列</a:t>
              </a:r>
              <a:r>
                <a:rPr lang="en-US" altLang="zh-CN" dirty="0">
                  <a:latin typeface="+mn-ea"/>
                </a:rPr>
                <a:t>(DNA)</a:t>
              </a:r>
              <a:endParaRPr lang="en-CN" dirty="0">
                <a:latin typeface="+mn-ea"/>
              </a:endParaRPr>
            </a:p>
          </p:txBody>
        </p:sp>
        <p:pic>
          <p:nvPicPr>
            <p:cNvPr id="18" name="Picture 17">
              <a:extLst>
                <a:ext uri="{FF2B5EF4-FFF2-40B4-BE49-F238E27FC236}">
                  <a16:creationId xmlns:a16="http://schemas.microsoft.com/office/drawing/2014/main" id="{8854759F-F83B-5545-9D96-F161B3FEB3A8}"/>
                </a:ext>
              </a:extLst>
            </p:cNvPr>
            <p:cNvPicPr>
              <a:picLocks noChangeAspect="1"/>
            </p:cNvPicPr>
            <p:nvPr/>
          </p:nvPicPr>
          <p:blipFill>
            <a:blip r:embed="rId6"/>
            <a:stretch>
              <a:fillRect/>
            </a:stretch>
          </p:blipFill>
          <p:spPr>
            <a:xfrm>
              <a:off x="8086016" y="4706701"/>
              <a:ext cx="3702651" cy="1427399"/>
            </a:xfrm>
            <a:prstGeom prst="rect">
              <a:avLst/>
            </a:prstGeom>
          </p:spPr>
        </p:pic>
        <p:sp>
          <p:nvSpPr>
            <p:cNvPr id="19" name="TextBox 18">
              <a:extLst>
                <a:ext uri="{FF2B5EF4-FFF2-40B4-BE49-F238E27FC236}">
                  <a16:creationId xmlns:a16="http://schemas.microsoft.com/office/drawing/2014/main" id="{A9A22F74-7F2D-C648-AAF4-D948D6814154}"/>
                </a:ext>
              </a:extLst>
            </p:cNvPr>
            <p:cNvSpPr txBox="1"/>
            <p:nvPr/>
          </p:nvSpPr>
          <p:spPr>
            <a:xfrm>
              <a:off x="9275942" y="4346447"/>
              <a:ext cx="1555234" cy="369332"/>
            </a:xfrm>
            <a:prstGeom prst="rect">
              <a:avLst/>
            </a:prstGeom>
            <a:noFill/>
          </p:spPr>
          <p:txBody>
            <a:bodyPr wrap="none" rtlCol="0">
              <a:spAutoFit/>
            </a:bodyPr>
            <a:lstStyle/>
            <a:p>
              <a:pPr algn="l"/>
              <a:r>
                <a:rPr lang="en-US" dirty="0" err="1">
                  <a:latin typeface="+mn-ea"/>
                </a:rPr>
                <a:t>语义识别</a:t>
              </a:r>
              <a:r>
                <a:rPr lang="en-US" altLang="zh-CN" dirty="0" err="1">
                  <a:latin typeface="+mn-ea"/>
                </a:rPr>
                <a:t>NLP</a:t>
              </a:r>
              <a:endParaRPr lang="en-CN" dirty="0">
                <a:latin typeface="+mn-ea"/>
              </a:endParaRPr>
            </a:p>
          </p:txBody>
        </p:sp>
        <p:pic>
          <p:nvPicPr>
            <p:cNvPr id="20" name="Picture 19">
              <a:extLst>
                <a:ext uri="{FF2B5EF4-FFF2-40B4-BE49-F238E27FC236}">
                  <a16:creationId xmlns:a16="http://schemas.microsoft.com/office/drawing/2014/main" id="{7754C448-456A-194B-B1DA-2CE31255DAC1}"/>
                </a:ext>
              </a:extLst>
            </p:cNvPr>
            <p:cNvPicPr>
              <a:picLocks noChangeAspect="1"/>
            </p:cNvPicPr>
            <p:nvPr/>
          </p:nvPicPr>
          <p:blipFill>
            <a:blip r:embed="rId7"/>
            <a:stretch>
              <a:fillRect/>
            </a:stretch>
          </p:blipFill>
          <p:spPr>
            <a:xfrm>
              <a:off x="5061817" y="4734321"/>
              <a:ext cx="2413000" cy="1411605"/>
            </a:xfrm>
            <a:prstGeom prst="rect">
              <a:avLst/>
            </a:prstGeom>
          </p:spPr>
        </p:pic>
        <p:sp>
          <p:nvSpPr>
            <p:cNvPr id="21" name="TextBox 20">
              <a:extLst>
                <a:ext uri="{FF2B5EF4-FFF2-40B4-BE49-F238E27FC236}">
                  <a16:creationId xmlns:a16="http://schemas.microsoft.com/office/drawing/2014/main" id="{DBDE6709-AFA6-594C-BD40-EA42D2CAA24C}"/>
                </a:ext>
              </a:extLst>
            </p:cNvPr>
            <p:cNvSpPr txBox="1"/>
            <p:nvPr/>
          </p:nvSpPr>
          <p:spPr>
            <a:xfrm>
              <a:off x="5400771" y="4346447"/>
              <a:ext cx="1569660" cy="369332"/>
            </a:xfrm>
            <a:prstGeom prst="rect">
              <a:avLst/>
            </a:prstGeom>
            <a:noFill/>
          </p:spPr>
          <p:txBody>
            <a:bodyPr wrap="none" rtlCol="0">
              <a:spAutoFit/>
            </a:bodyPr>
            <a:lstStyle/>
            <a:p>
              <a:pPr algn="l"/>
              <a:r>
                <a:rPr lang="en-US" dirty="0" err="1">
                  <a:latin typeface="+mn-ea"/>
                </a:rPr>
                <a:t>工业传感数据</a:t>
              </a:r>
              <a:endParaRPr lang="en-CN" dirty="0">
                <a:latin typeface="+mn-ea"/>
              </a:endParaRPr>
            </a:p>
          </p:txBody>
        </p:sp>
      </p:grpSp>
      <p:sp>
        <p:nvSpPr>
          <p:cNvPr id="23" name="TextBox 22">
            <a:extLst>
              <a:ext uri="{FF2B5EF4-FFF2-40B4-BE49-F238E27FC236}">
                <a16:creationId xmlns:a16="http://schemas.microsoft.com/office/drawing/2014/main" id="{4D7FBE7B-1612-BE4D-97DC-53765BB50D62}"/>
              </a:ext>
            </a:extLst>
          </p:cNvPr>
          <p:cNvSpPr txBox="1"/>
          <p:nvPr/>
        </p:nvSpPr>
        <p:spPr>
          <a:xfrm>
            <a:off x="803467" y="940441"/>
            <a:ext cx="10235814" cy="1384995"/>
          </a:xfrm>
          <a:prstGeom prst="rect">
            <a:avLst/>
          </a:prstGeom>
          <a:noFill/>
        </p:spPr>
        <p:txBody>
          <a:bodyPr wrap="square">
            <a:spAutoFit/>
          </a:bodyPr>
          <a:lstStyle/>
          <a:p>
            <a:r>
              <a:rPr lang="zh-CN" altLang="en-US" sz="2400" b="1" dirty="0"/>
              <a:t>前馈网络的一些不足：</a:t>
            </a:r>
            <a:endParaRPr lang="en-US" altLang="zh-CN" sz="2400" b="1" dirty="0"/>
          </a:p>
          <a:p>
            <a:pPr marL="285750" indent="-285750">
              <a:buFont typeface="Wingdings" pitchFamily="2" charset="2"/>
              <a:buChar char="Ø"/>
            </a:pPr>
            <a:r>
              <a:rPr lang="zh-CN" altLang="en-US" sz="2000" dirty="0"/>
              <a:t>连接存在层与层之间，每层的节点之间是无连接的。（</a:t>
            </a:r>
            <a:r>
              <a:rPr lang="zh-CN" altLang="en-US" sz="2000" dirty="0">
                <a:solidFill>
                  <a:srgbClr val="FF0000"/>
                </a:solidFill>
              </a:rPr>
              <a:t>无循环</a:t>
            </a:r>
            <a:r>
              <a:rPr lang="zh-CN" altLang="en-US" sz="2000" dirty="0"/>
              <a:t>）</a:t>
            </a:r>
            <a:endParaRPr lang="en-US" altLang="zh-CN" sz="2000" dirty="0"/>
          </a:p>
          <a:p>
            <a:pPr marL="285750" indent="-285750">
              <a:buFont typeface="Wingdings" pitchFamily="2" charset="2"/>
              <a:buChar char="Ø"/>
            </a:pPr>
            <a:r>
              <a:rPr lang="zh-CN" altLang="en-US" sz="2000" dirty="0"/>
              <a:t>输入和输出的维数都是固定的，不能任意改变。无法处理变长的序列数据。</a:t>
            </a:r>
            <a:endParaRPr lang="en-US" altLang="zh-CN" sz="2000" dirty="0"/>
          </a:p>
          <a:p>
            <a:pPr marL="285750" indent="-285750">
              <a:buFont typeface="Wingdings" pitchFamily="2" charset="2"/>
              <a:buChar char="Ø"/>
            </a:pPr>
            <a:r>
              <a:rPr lang="zh-CN" altLang="en-US" sz="2000" dirty="0">
                <a:solidFill>
                  <a:srgbClr val="FF0000"/>
                </a:solidFill>
              </a:rPr>
              <a:t>假设每次输入都是独立的</a:t>
            </a:r>
            <a:r>
              <a:rPr lang="zh-CN" altLang="en-US" sz="2000" dirty="0"/>
              <a:t>，也就是说每次网络的输出只依赖于当前的输入。</a:t>
            </a:r>
            <a:endParaRPr lang="en-US" altLang="zh-CN" sz="2000" dirty="0"/>
          </a:p>
        </p:txBody>
      </p:sp>
      <p:sp>
        <p:nvSpPr>
          <p:cNvPr id="3" name="灯片编号占位符 2">
            <a:extLst>
              <a:ext uri="{FF2B5EF4-FFF2-40B4-BE49-F238E27FC236}">
                <a16:creationId xmlns:a16="http://schemas.microsoft.com/office/drawing/2014/main" id="{5CB1294D-3B91-459F-965B-D1409CC5408B}"/>
              </a:ext>
            </a:extLst>
          </p:cNvPr>
          <p:cNvSpPr>
            <a:spLocks noGrp="1"/>
          </p:cNvSpPr>
          <p:nvPr>
            <p:ph type="sldNum" sz="quarter" idx="14"/>
          </p:nvPr>
        </p:nvSpPr>
        <p:spPr/>
        <p:txBody>
          <a:bodyPr/>
          <a:lstStyle/>
          <a:p>
            <a:fld id="{AF69888C-E133-43D9-A638-B5C95925B91C}" type="slidenum">
              <a:rPr lang="zh-CN" altLang="en-US" smtClean="0"/>
              <a:t>7</a:t>
            </a:fld>
            <a:endParaRPr lang="zh-CN" altLang="en-US" dirty="0"/>
          </a:p>
        </p:txBody>
      </p:sp>
    </p:spTree>
    <p:extLst>
      <p:ext uri="{BB962C8B-B14F-4D97-AF65-F5344CB8AC3E}">
        <p14:creationId xmlns:p14="http://schemas.microsoft.com/office/powerpoint/2010/main" val="2709711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循环神经网络</a:t>
            </a:r>
          </a:p>
        </p:txBody>
      </p:sp>
      <p:sp>
        <p:nvSpPr>
          <p:cNvPr id="2" name="TextBox 1">
            <a:extLst>
              <a:ext uri="{FF2B5EF4-FFF2-40B4-BE49-F238E27FC236}">
                <a16:creationId xmlns:a16="http://schemas.microsoft.com/office/drawing/2014/main" id="{A00115E2-9F3B-EB47-98B4-7AD126997670}"/>
              </a:ext>
            </a:extLst>
          </p:cNvPr>
          <p:cNvSpPr txBox="1"/>
          <p:nvPr/>
        </p:nvSpPr>
        <p:spPr>
          <a:xfrm>
            <a:off x="274841" y="1130300"/>
            <a:ext cx="7699926" cy="4890891"/>
          </a:xfrm>
          <a:prstGeom prst="rect">
            <a:avLst/>
          </a:prstGeom>
          <a:noFill/>
        </p:spPr>
        <p:txBody>
          <a:bodyPr wrap="square" rtlCol="0">
            <a:spAutoFit/>
          </a:bodyPr>
          <a:lstStyle/>
          <a:p>
            <a:pPr marL="800100" lvl="1" indent="-342900">
              <a:lnSpc>
                <a:spcPct val="150000"/>
              </a:lnSpc>
              <a:buFont typeface="Wingdings" pitchFamily="2" charset="2"/>
              <a:buChar char="Ø"/>
            </a:pPr>
            <a:r>
              <a:rPr lang="zh-CN" altLang="en-US" sz="2400" dirty="0"/>
              <a:t>循环神经网络通过使用带自反馈的神经元，能够处理任意长度的序列。</a:t>
            </a:r>
            <a:endParaRPr lang="en-US" altLang="zh-CN" sz="2400" dirty="0"/>
          </a:p>
          <a:p>
            <a:pPr marL="800100" lvl="1" indent="-342900">
              <a:lnSpc>
                <a:spcPct val="150000"/>
              </a:lnSpc>
              <a:buFont typeface="Wingdings" pitchFamily="2" charset="2"/>
              <a:buChar char="Ø"/>
            </a:pPr>
            <a:endParaRPr lang="en-US" altLang="zh-CN" sz="2400" dirty="0"/>
          </a:p>
          <a:p>
            <a:pPr marL="800100" lvl="1" indent="-342900">
              <a:lnSpc>
                <a:spcPct val="150000"/>
              </a:lnSpc>
              <a:buFont typeface="Wingdings" pitchFamily="2" charset="2"/>
              <a:buChar char="Ø"/>
            </a:pPr>
            <a:r>
              <a:rPr lang="zh-CN" altLang="en-US" sz="2400" dirty="0"/>
              <a:t>循环神经网络比前馈神经网络更加符合生物神经网络的结构。</a:t>
            </a:r>
            <a:endParaRPr lang="en-US" altLang="zh-CN" sz="2400" dirty="0"/>
          </a:p>
          <a:p>
            <a:pPr marL="800100" lvl="1" indent="-342900">
              <a:lnSpc>
                <a:spcPct val="150000"/>
              </a:lnSpc>
              <a:buFont typeface="Wingdings" pitchFamily="2" charset="2"/>
              <a:buChar char="Ø"/>
            </a:pPr>
            <a:endParaRPr lang="en-US" altLang="zh-CN" sz="2400" dirty="0"/>
          </a:p>
          <a:p>
            <a:pPr marL="800100" lvl="1" indent="-342900">
              <a:lnSpc>
                <a:spcPct val="150000"/>
              </a:lnSpc>
              <a:buFont typeface="Wingdings" pitchFamily="2" charset="2"/>
              <a:buChar char="Ø"/>
            </a:pPr>
            <a:r>
              <a:rPr lang="zh-CN" altLang="en-US" sz="2400" dirty="0"/>
              <a:t>循环神经网络已经被广泛应用在语音识别、语言模型以及自然语言生成等任务上。</a:t>
            </a:r>
          </a:p>
          <a:p>
            <a:pPr marL="285750" indent="-285750" algn="l">
              <a:lnSpc>
                <a:spcPct val="150000"/>
              </a:lnSpc>
              <a:buFont typeface="Wingdings" pitchFamily="2" charset="2"/>
              <a:buChar char="Ø"/>
            </a:pPr>
            <a:endParaRPr lang="en-CN" dirty="0">
              <a:latin typeface="+mn-ea"/>
            </a:endParaRPr>
          </a:p>
        </p:txBody>
      </p:sp>
      <p:pic>
        <p:nvPicPr>
          <p:cNvPr id="3" name="Picture 2">
            <a:extLst>
              <a:ext uri="{FF2B5EF4-FFF2-40B4-BE49-F238E27FC236}">
                <a16:creationId xmlns:a16="http://schemas.microsoft.com/office/drawing/2014/main" id="{CE6CA4E7-CBDF-4646-84EC-31D058DD49C0}"/>
              </a:ext>
            </a:extLst>
          </p:cNvPr>
          <p:cNvPicPr>
            <a:picLocks noChangeAspect="1"/>
          </p:cNvPicPr>
          <p:nvPr/>
        </p:nvPicPr>
        <p:blipFill rotWithShape="1">
          <a:blip r:embed="rId3"/>
          <a:srcRect l="61056"/>
          <a:stretch/>
        </p:blipFill>
        <p:spPr>
          <a:xfrm>
            <a:off x="8828166" y="2671142"/>
            <a:ext cx="1864614" cy="2303659"/>
          </a:xfrm>
          <a:prstGeom prst="rect">
            <a:avLst/>
          </a:prstGeom>
        </p:spPr>
      </p:pic>
      <p:sp>
        <p:nvSpPr>
          <p:cNvPr id="5" name="TextBox 4">
            <a:extLst>
              <a:ext uri="{FF2B5EF4-FFF2-40B4-BE49-F238E27FC236}">
                <a16:creationId xmlns:a16="http://schemas.microsoft.com/office/drawing/2014/main" id="{2004E1EF-4DB8-D34E-9AD2-69155791BDAA}"/>
              </a:ext>
            </a:extLst>
          </p:cNvPr>
          <p:cNvSpPr txBox="1"/>
          <p:nvPr/>
        </p:nvSpPr>
        <p:spPr>
          <a:xfrm>
            <a:off x="8828166" y="2290763"/>
            <a:ext cx="1864613" cy="369332"/>
          </a:xfrm>
          <a:prstGeom prst="rect">
            <a:avLst/>
          </a:prstGeom>
          <a:noFill/>
        </p:spPr>
        <p:txBody>
          <a:bodyPr wrap="none" rtlCol="0">
            <a:spAutoFit/>
          </a:bodyPr>
          <a:lstStyle/>
          <a:p>
            <a:pPr algn="l"/>
            <a:r>
              <a:rPr lang="en-CN" dirty="0">
                <a:latin typeface="+mn-ea"/>
              </a:rPr>
              <a:t>典型的</a:t>
            </a:r>
            <a:r>
              <a:rPr lang="en-US" altLang="zh-CN" dirty="0">
                <a:latin typeface="+mn-ea"/>
              </a:rPr>
              <a:t>RNN</a:t>
            </a:r>
            <a:r>
              <a:rPr lang="zh-CN" altLang="en-US" dirty="0">
                <a:latin typeface="+mn-ea"/>
              </a:rPr>
              <a:t>网络</a:t>
            </a:r>
            <a:endParaRPr lang="en-CN" dirty="0">
              <a:latin typeface="+mn-ea"/>
            </a:endParaRPr>
          </a:p>
        </p:txBody>
      </p:sp>
      <p:sp>
        <p:nvSpPr>
          <p:cNvPr id="6" name="灯片编号占位符 5">
            <a:extLst>
              <a:ext uri="{FF2B5EF4-FFF2-40B4-BE49-F238E27FC236}">
                <a16:creationId xmlns:a16="http://schemas.microsoft.com/office/drawing/2014/main" id="{F9F46C83-824D-4E36-AA6E-9675B2322A13}"/>
              </a:ext>
            </a:extLst>
          </p:cNvPr>
          <p:cNvSpPr>
            <a:spLocks noGrp="1"/>
          </p:cNvSpPr>
          <p:nvPr>
            <p:ph type="sldNum" sz="quarter" idx="14"/>
          </p:nvPr>
        </p:nvSpPr>
        <p:spPr/>
        <p:txBody>
          <a:bodyPr/>
          <a:lstStyle/>
          <a:p>
            <a:fld id="{AF69888C-E133-43D9-A638-B5C95925B91C}" type="slidenum">
              <a:rPr lang="zh-CN" altLang="en-US" smtClean="0"/>
              <a:t>8</a:t>
            </a:fld>
            <a:endParaRPr lang="zh-CN" altLang="en-US" dirty="0"/>
          </a:p>
        </p:txBody>
      </p:sp>
    </p:spTree>
    <p:extLst>
      <p:ext uri="{BB962C8B-B14F-4D97-AF65-F5344CB8AC3E}">
        <p14:creationId xmlns:p14="http://schemas.microsoft.com/office/powerpoint/2010/main" val="1113944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BDF7BF-CBD4-43F6-964B-23DBB6922254}"/>
              </a:ext>
            </a:extLst>
          </p:cNvPr>
          <p:cNvSpPr>
            <a:spLocks noGrp="1"/>
          </p:cNvSpPr>
          <p:nvPr>
            <p:ph type="body" sz="quarter" idx="12"/>
          </p:nvPr>
        </p:nvSpPr>
        <p:spPr>
          <a:xfrm>
            <a:off x="566962" y="265803"/>
            <a:ext cx="8547058" cy="426497"/>
          </a:xfrm>
        </p:spPr>
        <p:txBody>
          <a:bodyPr/>
          <a:lstStyle/>
          <a:p>
            <a:pPr marL="0" indent="0">
              <a:buNone/>
            </a:pPr>
            <a:r>
              <a:rPr lang="en-US" altLang="zh-CN" dirty="0"/>
              <a:t>2.</a:t>
            </a:r>
            <a:r>
              <a:rPr lang="zh-CN" altLang="en-US" dirty="0"/>
              <a:t> 循环神经网络</a:t>
            </a:r>
          </a:p>
        </p:txBody>
      </p:sp>
      <p:sp>
        <p:nvSpPr>
          <p:cNvPr id="2" name="TextBox 1">
            <a:extLst>
              <a:ext uri="{FF2B5EF4-FFF2-40B4-BE49-F238E27FC236}">
                <a16:creationId xmlns:a16="http://schemas.microsoft.com/office/drawing/2014/main" id="{A00115E2-9F3B-EB47-98B4-7AD126997670}"/>
              </a:ext>
            </a:extLst>
          </p:cNvPr>
          <p:cNvSpPr txBox="1"/>
          <p:nvPr/>
        </p:nvSpPr>
        <p:spPr>
          <a:xfrm>
            <a:off x="2282957" y="1466494"/>
            <a:ext cx="9057980" cy="3247043"/>
          </a:xfrm>
          <a:prstGeom prst="rect">
            <a:avLst/>
          </a:prstGeom>
          <a:noFill/>
        </p:spPr>
        <p:txBody>
          <a:bodyPr wrap="square" rtlCol="0">
            <a:spAutoFit/>
          </a:bodyPr>
          <a:lstStyle/>
          <a:p>
            <a:pPr lvl="1">
              <a:lnSpc>
                <a:spcPct val="150000"/>
              </a:lnSpc>
            </a:pPr>
            <a:r>
              <a:rPr lang="zh-CN" altLang="en-US" sz="2800" dirty="0"/>
              <a:t>循环神经网络适合处理具有什么性质的数据？</a:t>
            </a:r>
          </a:p>
          <a:p>
            <a:pPr lvl="1">
              <a:lnSpc>
                <a:spcPct val="150000"/>
              </a:lnSpc>
            </a:pPr>
            <a:r>
              <a:rPr lang="en-US" altLang="zh-CN" sz="2800" dirty="0"/>
              <a:t>a. </a:t>
            </a:r>
            <a:r>
              <a:rPr lang="zh-CN" altLang="en-US" sz="2800" dirty="0"/>
              <a:t>静态和独立的数据</a:t>
            </a:r>
          </a:p>
          <a:p>
            <a:pPr lvl="1">
              <a:lnSpc>
                <a:spcPct val="150000"/>
              </a:lnSpc>
            </a:pPr>
            <a:r>
              <a:rPr lang="en-US" altLang="zh-CN" sz="2800" dirty="0"/>
              <a:t>b. </a:t>
            </a:r>
            <a:r>
              <a:rPr lang="zh-CN" altLang="en-US" sz="2800" dirty="0"/>
              <a:t>时序和序列数据</a:t>
            </a:r>
          </a:p>
          <a:p>
            <a:pPr lvl="1">
              <a:lnSpc>
                <a:spcPct val="150000"/>
              </a:lnSpc>
            </a:pPr>
            <a:r>
              <a:rPr lang="en-US" altLang="zh-CN" sz="2800" dirty="0"/>
              <a:t>c. </a:t>
            </a:r>
            <a:r>
              <a:rPr lang="zh-CN" altLang="en-US" sz="2800" dirty="0"/>
              <a:t>空间相关的数据</a:t>
            </a:r>
          </a:p>
          <a:p>
            <a:pPr lvl="1">
              <a:lnSpc>
                <a:spcPct val="150000"/>
              </a:lnSpc>
            </a:pPr>
            <a:r>
              <a:rPr lang="en-US" altLang="zh-CN" sz="2800" dirty="0"/>
              <a:t>d. </a:t>
            </a:r>
            <a:r>
              <a:rPr lang="zh-CN" altLang="en-US" sz="2800" dirty="0"/>
              <a:t>多维张量数据</a:t>
            </a:r>
            <a:endParaRPr lang="en-CN" sz="2800" dirty="0">
              <a:latin typeface="+mn-ea"/>
            </a:endParaRPr>
          </a:p>
        </p:txBody>
      </p:sp>
      <p:sp>
        <p:nvSpPr>
          <p:cNvPr id="6" name="灯片编号占位符 5">
            <a:extLst>
              <a:ext uri="{FF2B5EF4-FFF2-40B4-BE49-F238E27FC236}">
                <a16:creationId xmlns:a16="http://schemas.microsoft.com/office/drawing/2014/main" id="{F9F46C83-824D-4E36-AA6E-9675B2322A13}"/>
              </a:ext>
            </a:extLst>
          </p:cNvPr>
          <p:cNvSpPr>
            <a:spLocks noGrp="1"/>
          </p:cNvSpPr>
          <p:nvPr>
            <p:ph type="sldNum" sz="quarter" idx="14"/>
          </p:nvPr>
        </p:nvSpPr>
        <p:spPr/>
        <p:txBody>
          <a:bodyPr/>
          <a:lstStyle/>
          <a:p>
            <a:fld id="{AF69888C-E133-43D9-A638-B5C95925B91C}" type="slidenum">
              <a:rPr lang="zh-CN" altLang="en-US" smtClean="0"/>
              <a:t>9</a:t>
            </a:fld>
            <a:endParaRPr lang="zh-CN" altLang="en-US" dirty="0"/>
          </a:p>
        </p:txBody>
      </p:sp>
      <p:sp>
        <p:nvSpPr>
          <p:cNvPr id="7" name="Text Box 314">
            <a:extLst>
              <a:ext uri="{FF2B5EF4-FFF2-40B4-BE49-F238E27FC236}">
                <a16:creationId xmlns:a16="http://schemas.microsoft.com/office/drawing/2014/main" id="{0F6B80FA-5092-9A35-8B0C-ADB413F63BD0}"/>
              </a:ext>
            </a:extLst>
          </p:cNvPr>
          <p:cNvSpPr txBox="1">
            <a:spLocks noChangeArrowheads="1"/>
          </p:cNvSpPr>
          <p:nvPr/>
        </p:nvSpPr>
        <p:spPr bwMode="auto">
          <a:xfrm>
            <a:off x="1928150" y="2749198"/>
            <a:ext cx="70961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spcBef>
                <a:spcPct val="50000"/>
              </a:spcBef>
            </a:pPr>
            <a:r>
              <a:rPr lang="en-US" altLang="zh-CN" sz="5400" dirty="0">
                <a:solidFill>
                  <a:srgbClr val="FF3300"/>
                </a:solidFill>
                <a:sym typeface="Wingdings" panose="05000000000000000000" pitchFamily="2" charset="2"/>
              </a:rPr>
              <a:t></a:t>
            </a:r>
            <a:endParaRPr lang="en-US" altLang="zh-CN" sz="5400" dirty="0">
              <a:solidFill>
                <a:srgbClr val="FF3300"/>
              </a:solidFill>
            </a:endParaRPr>
          </a:p>
        </p:txBody>
      </p:sp>
      <p:sp>
        <p:nvSpPr>
          <p:cNvPr id="8" name="TextBox 7">
            <a:extLst>
              <a:ext uri="{FF2B5EF4-FFF2-40B4-BE49-F238E27FC236}">
                <a16:creationId xmlns:a16="http://schemas.microsoft.com/office/drawing/2014/main" id="{331C8BE4-5E5E-9992-9B0B-CCE0AE8F9A8E}"/>
              </a:ext>
            </a:extLst>
          </p:cNvPr>
          <p:cNvSpPr txBox="1"/>
          <p:nvPr/>
        </p:nvSpPr>
        <p:spPr>
          <a:xfrm>
            <a:off x="939635" y="1484016"/>
            <a:ext cx="2164778" cy="661720"/>
          </a:xfrm>
          <a:prstGeom prst="rect">
            <a:avLst/>
          </a:prstGeom>
          <a:noFill/>
        </p:spPr>
        <p:txBody>
          <a:bodyPr wrap="square" rtlCol="0">
            <a:spAutoFit/>
          </a:bodyPr>
          <a:lstStyle/>
          <a:p>
            <a:pPr lvl="1">
              <a:lnSpc>
                <a:spcPct val="150000"/>
              </a:lnSpc>
            </a:pPr>
            <a:r>
              <a:rPr lang="zh-CN" altLang="en-CN" sz="2800" dirty="0">
                <a:solidFill>
                  <a:schemeClr val="accent1"/>
                </a:solidFill>
              </a:rPr>
              <a:t>测验</a:t>
            </a:r>
            <a:r>
              <a:rPr lang="zh-CN" altLang="en-US" sz="2800" dirty="0">
                <a:solidFill>
                  <a:schemeClr val="accent1"/>
                </a:solidFill>
              </a:rPr>
              <a:t>：</a:t>
            </a:r>
            <a:endParaRPr lang="en-CN" sz="2800" dirty="0">
              <a:solidFill>
                <a:schemeClr val="accent1"/>
              </a:solidFill>
              <a:latin typeface="+mn-ea"/>
            </a:endParaRPr>
          </a:p>
        </p:txBody>
      </p:sp>
    </p:spTree>
    <p:extLst>
      <p:ext uri="{BB962C8B-B14F-4D97-AF65-F5344CB8AC3E}">
        <p14:creationId xmlns:p14="http://schemas.microsoft.com/office/powerpoint/2010/main" val="140604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strVal val="#ppt_w*0.70"/>
                                          </p:val>
                                        </p:tav>
                                        <p:tav tm="100000">
                                          <p:val>
                                            <p:strVal val="#ppt_w"/>
                                          </p:val>
                                        </p:tav>
                                      </p:tavLst>
                                    </p:anim>
                                    <p:anim calcmode="lin" valueType="num">
                                      <p:cBhvr>
                                        <p:cTn id="8" dur="1000" fill="hold"/>
                                        <p:tgtEl>
                                          <p:spTgt spid="7"/>
                                        </p:tgtEl>
                                        <p:attrNameLst>
                                          <p:attrName>ppt_h</p:attrName>
                                        </p:attrNameLst>
                                      </p:cBhvr>
                                      <p:tavLst>
                                        <p:tav tm="0">
                                          <p:val>
                                            <p:strVal val="#ppt_h"/>
                                          </p:val>
                                        </p:tav>
                                        <p:tav tm="100000">
                                          <p:val>
                                            <p:strVal val="#ppt_h"/>
                                          </p:val>
                                        </p:tav>
                                      </p:tavLst>
                                    </p:anim>
                                    <p:animEffect transition="in" filter="fade">
                                      <p:cBhvr>
                                        <p:cTn id="9" dur="10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1"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blinds(horizontal)">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华科模板">
      <a:dk1>
        <a:sysClr val="windowText" lastClr="000000"/>
      </a:dk1>
      <a:lt1>
        <a:sysClr val="window" lastClr="FFFFFF"/>
      </a:lt1>
      <a:dk2>
        <a:srgbClr val="44546A"/>
      </a:dk2>
      <a:lt2>
        <a:srgbClr val="E7E6E6"/>
      </a:lt2>
      <a:accent1>
        <a:srgbClr val="006BCC"/>
      </a:accent1>
      <a:accent2>
        <a:srgbClr val="01E6C0"/>
      </a:accent2>
      <a:accent3>
        <a:srgbClr val="A5A5A5"/>
      </a:accent3>
      <a:accent4>
        <a:srgbClr val="FFC000"/>
      </a:accent4>
      <a:accent5>
        <a:srgbClr val="5B9BD5"/>
      </a:accent5>
      <a:accent6>
        <a:srgbClr val="70AD47"/>
      </a:accent6>
      <a:hlink>
        <a:srgbClr val="0563C1"/>
      </a:hlink>
      <a:folHlink>
        <a:srgbClr val="954F72"/>
      </a:folHlink>
    </a:clrScheme>
    <a:fontScheme name="华科模板">
      <a:majorFont>
        <a:latin typeface="Segoe UI"/>
        <a:ea typeface="微软雅黑"/>
        <a:cs typeface=""/>
      </a:majorFont>
      <a:minorFont>
        <a:latin typeface="Segoe U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defRPr dirty="0" smtClean="0">
            <a:latin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31469</TotalTime>
  <Words>5405</Words>
  <Application>Microsoft Macintosh PowerPoint</Application>
  <PresentationFormat>宽屏</PresentationFormat>
  <Paragraphs>730</Paragraphs>
  <Slides>53</Slides>
  <Notes>53</Notes>
  <HiddenSlides>0</HiddenSlides>
  <MMClips>1</MMClips>
  <ScaleCrop>false</ScaleCrop>
  <HeadingPairs>
    <vt:vector size="6" baseType="variant">
      <vt:variant>
        <vt:lpstr>已用的字体</vt:lpstr>
      </vt:variant>
      <vt:variant>
        <vt:i4>19</vt:i4>
      </vt:variant>
      <vt:variant>
        <vt:lpstr>主题</vt:lpstr>
      </vt:variant>
      <vt:variant>
        <vt:i4>2</vt:i4>
      </vt:variant>
      <vt:variant>
        <vt:lpstr>幻灯片标题</vt:lpstr>
      </vt:variant>
      <vt:variant>
        <vt:i4>53</vt:i4>
      </vt:variant>
    </vt:vector>
  </HeadingPairs>
  <TitlesOfParts>
    <vt:vector size="74" baseType="lpstr">
      <vt:lpstr>等线</vt:lpstr>
      <vt:lpstr>方正大黑简体</vt:lpstr>
      <vt:lpstr>FangSong</vt:lpstr>
      <vt:lpstr>微软雅黑</vt:lpstr>
      <vt:lpstr>微软雅黑</vt:lpstr>
      <vt:lpstr>Söhne</vt:lpstr>
      <vt:lpstr>Arial</vt:lpstr>
      <vt:lpstr>Calibri</vt:lpstr>
      <vt:lpstr>Cambria</vt:lpstr>
      <vt:lpstr>Cambria Math</vt:lpstr>
      <vt:lpstr>Century Gothic</vt:lpstr>
      <vt:lpstr>Eras Bold ITC</vt:lpstr>
      <vt:lpstr>Georgia</vt:lpstr>
      <vt:lpstr>Impact</vt:lpstr>
      <vt:lpstr>PT Serif</vt:lpstr>
      <vt:lpstr>Segoe UI</vt:lpstr>
      <vt:lpstr>Segoe UI Light</vt:lpstr>
      <vt:lpstr>Symbol</vt:lpstr>
      <vt:lpstr>Wingdings</vt:lpstr>
      <vt:lpstr>Office 主题​​</vt:lpstr>
      <vt:lpstr>1_OfficePLUS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越 李</dc:creator>
  <cp:lastModifiedBy>Xueming Liu</cp:lastModifiedBy>
  <cp:revision>1263</cp:revision>
  <dcterms:created xsi:type="dcterms:W3CDTF">2018-12-23T08:46:10Z</dcterms:created>
  <dcterms:modified xsi:type="dcterms:W3CDTF">2024-05-28T01:31:10Z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2019-04-13T04:11:03.2251178Z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a7992e6a-8a3a-4a97-ad53-c673d0603080</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